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5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34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61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8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25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1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35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81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40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40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36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80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164C-175F-40B0-8DC8-4EE33581F8F5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76DC-1ADC-4C90-8AC1-12EF2F205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4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1vGQoKqzjDfQhyaFRgXJCXUmm_K4L-o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984" y="692081"/>
            <a:ext cx="10739432" cy="1912982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Создание сюжетно-мотивного указателя фольклорных рассказов о сновидениях</a:t>
            </a:r>
            <a:br>
              <a:rPr lang="ru-RU" sz="4000" dirty="0" smtClean="0"/>
            </a:br>
            <a:r>
              <a:rPr lang="ru-RU" sz="4000" dirty="0" smtClean="0"/>
              <a:t>(на восточнославянском материале XX-XXI вв.)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95189" y="3162867"/>
            <a:ext cx="6785021" cy="230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Лазарева А.А</a:t>
            </a:r>
            <a:r>
              <a:rPr lang="ru-RU" sz="2000" dirty="0" smtClean="0"/>
              <a:t>., </a:t>
            </a:r>
            <a:r>
              <a:rPr lang="ru-RU" sz="2000" dirty="0" smtClean="0"/>
              <a:t>канд. </a:t>
            </a:r>
            <a:r>
              <a:rPr lang="ru-RU" sz="2000" dirty="0" err="1" smtClean="0"/>
              <a:t>филол</a:t>
            </a:r>
            <a:r>
              <a:rPr lang="ru-RU" sz="2000" dirty="0" smtClean="0"/>
              <a:t>. наук, ст. преп. (руководитель)</a:t>
            </a:r>
          </a:p>
          <a:p>
            <a:pPr algn="l"/>
            <a:r>
              <a:rPr lang="ru-RU" sz="2000" dirty="0" smtClean="0"/>
              <a:t>Краснова Е.А</a:t>
            </a:r>
            <a:r>
              <a:rPr lang="ru-RU" sz="2000" dirty="0" smtClean="0"/>
              <a:t>., </a:t>
            </a:r>
            <a:r>
              <a:rPr lang="ru-RU" sz="2000" dirty="0" smtClean="0"/>
              <a:t>студент ЦСА РГГУ, 2 курс </a:t>
            </a:r>
            <a:r>
              <a:rPr lang="ru-RU" sz="2000" dirty="0" err="1" smtClean="0"/>
              <a:t>бакалавриата</a:t>
            </a:r>
            <a:endParaRPr lang="ru-RU" sz="2000" dirty="0" smtClean="0"/>
          </a:p>
          <a:p>
            <a:pPr algn="l"/>
            <a:r>
              <a:rPr lang="ru-RU" sz="2000" dirty="0" smtClean="0"/>
              <a:t>Ковалевская С.С</a:t>
            </a:r>
            <a:r>
              <a:rPr lang="ru-RU" sz="2000" dirty="0" smtClean="0"/>
              <a:t>., </a:t>
            </a:r>
            <a:r>
              <a:rPr lang="ru-RU" sz="2000" dirty="0" smtClean="0"/>
              <a:t>студент ЦСА РГГУ, 2 курс </a:t>
            </a:r>
            <a:r>
              <a:rPr lang="ru-RU" sz="2000" dirty="0" err="1" smtClean="0"/>
              <a:t>бакалавриата</a:t>
            </a:r>
            <a:endParaRPr lang="ru-RU" sz="2000" dirty="0" smtClean="0"/>
          </a:p>
          <a:p>
            <a:pPr algn="l"/>
            <a:r>
              <a:rPr lang="ru-RU" sz="2000" dirty="0" smtClean="0"/>
              <a:t>Кишкина В.А</a:t>
            </a:r>
            <a:r>
              <a:rPr lang="ru-RU" sz="2000" dirty="0" smtClean="0"/>
              <a:t>., </a:t>
            </a:r>
            <a:r>
              <a:rPr lang="ru-RU" sz="2000" dirty="0" smtClean="0"/>
              <a:t>студент ЦСА РГГУ, 2 курс </a:t>
            </a:r>
            <a:r>
              <a:rPr lang="ru-RU" sz="2000" dirty="0" err="1" smtClean="0"/>
              <a:t>бакалавриата</a:t>
            </a:r>
            <a:endParaRPr lang="ru-RU" sz="2000" dirty="0" smtClean="0"/>
          </a:p>
          <a:p>
            <a:pPr algn="l"/>
            <a:r>
              <a:rPr lang="ru-RU" sz="2000" dirty="0" smtClean="0"/>
              <a:t>Мещерякова О.В</a:t>
            </a:r>
            <a:r>
              <a:rPr lang="ru-RU" sz="2000" dirty="0" smtClean="0"/>
              <a:t>., </a:t>
            </a:r>
            <a:r>
              <a:rPr lang="ru-RU" sz="2000" dirty="0" smtClean="0"/>
              <a:t>студент ЦСА РГГУ, 2 курс </a:t>
            </a:r>
            <a:r>
              <a:rPr lang="ru-RU" sz="2000" dirty="0" err="1" smtClean="0"/>
              <a:t>бакалавриата</a:t>
            </a:r>
            <a:endParaRPr lang="ru-RU" sz="2000" dirty="0" smtClean="0"/>
          </a:p>
          <a:p>
            <a:pPr algn="l"/>
            <a:r>
              <a:rPr lang="ru-RU" sz="2000" dirty="0" err="1" smtClean="0"/>
              <a:t>Зверкова</a:t>
            </a:r>
            <a:r>
              <a:rPr lang="ru-RU" sz="2000" dirty="0" smtClean="0"/>
              <a:t> Е.А</a:t>
            </a:r>
            <a:r>
              <a:rPr lang="ru-RU" sz="2000" dirty="0" smtClean="0"/>
              <a:t>., </a:t>
            </a:r>
            <a:r>
              <a:rPr lang="ru-RU" sz="2000" dirty="0" smtClean="0"/>
              <a:t>студент ЦСА РГГУ, 1 курс магистратуры</a:t>
            </a:r>
          </a:p>
          <a:p>
            <a:pPr algn="l"/>
            <a:r>
              <a:rPr lang="ru-RU" sz="2000" dirty="0" smtClean="0"/>
              <a:t>Якунина Д.В</a:t>
            </a:r>
            <a:r>
              <a:rPr lang="ru-RU" sz="2000" dirty="0" smtClean="0"/>
              <a:t>., </a:t>
            </a:r>
            <a:r>
              <a:rPr lang="ru-RU" sz="2000" dirty="0" smtClean="0"/>
              <a:t>студент ЦСА РГГУ, 1 курс магистратуры</a:t>
            </a:r>
          </a:p>
          <a:p>
            <a:pPr algn="l"/>
            <a:r>
              <a:rPr lang="ru-RU" sz="2000" dirty="0" smtClean="0"/>
              <a:t>Иванова А.И</a:t>
            </a:r>
            <a:r>
              <a:rPr lang="ru-RU" sz="2000" dirty="0" smtClean="0"/>
              <a:t>., </a:t>
            </a:r>
            <a:r>
              <a:rPr lang="ru-RU" sz="2000" dirty="0" smtClean="0"/>
              <a:t>студент ЦСА РГГУ, 2 курс </a:t>
            </a:r>
            <a:r>
              <a:rPr lang="ru-RU" sz="2000" dirty="0" err="1" smtClean="0"/>
              <a:t>бакалавриата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5627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525" y="189470"/>
            <a:ext cx="4856621" cy="6550704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52" y="0"/>
            <a:ext cx="4846471" cy="68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174"/>
            <a:ext cx="10515600" cy="1325563"/>
          </a:xfrm>
        </p:spPr>
        <p:txBody>
          <a:bodyPr/>
          <a:lstStyle/>
          <a:p>
            <a:r>
              <a:rPr lang="ru-RU" dirty="0" smtClean="0"/>
              <a:t>Статьи, подготовленные для сборника</a:t>
            </a:r>
            <a:r>
              <a:rPr lang="en-US" dirty="0" smtClean="0"/>
              <a:t> </a:t>
            </a:r>
            <a:r>
              <a:rPr lang="ru-RU" dirty="0" smtClean="0"/>
              <a:t>«Антропология сновидений»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97" y="1915541"/>
            <a:ext cx="11135222" cy="461381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000" dirty="0" smtClean="0"/>
              <a:t>Лазарева А.А. Предисловие // Антропология сновидений: сборник научных статей / Сост. А.А. Лазарева. – М.: РГГУ, 2021. С. 10-14 [в печати]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/>
              <a:t>Лазарева А.А. Описание мотивов пророческих сновидений в фольклористике // Антропология сновидений: сборник научных статей / Сост. А.А. Лазарева. – М.: РГГУ, 2021. С. 16-33 [в печати]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/>
              <a:t>Лазарева А.А. Принципы составления указателя мотивов пророческих сновидений // Антропология сновидений: сборник научных статей / Сост. А.А. Лазарева. – М.: РГГУ, 2021. С. 34-37 [в печати]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/>
              <a:t>Лазарева А.А., Мещерякова О.В., Краснова Е.А., Кишкина В.А., Ковалевская С.С. Рассказы о пророческих снах: анализ материалов онлайн-анкеты // Антропология сновидений: сборник научных статей / Сост. А.А. Лазарева. – М.: РГГУ, 2021. С. 39-66 [в печати]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/>
              <a:t>Краснова Е.А. Вербальный, </a:t>
            </a:r>
            <a:r>
              <a:rPr lang="ru-RU" sz="3000" dirty="0" err="1" smtClean="0"/>
              <a:t>акциональный</a:t>
            </a:r>
            <a:r>
              <a:rPr lang="ru-RU" sz="3000" dirty="0" smtClean="0"/>
              <a:t> и визуальный код в </a:t>
            </a:r>
            <a:r>
              <a:rPr lang="ru-RU" sz="3000" dirty="0" err="1" smtClean="0"/>
              <a:t>иномирных</a:t>
            </a:r>
            <a:r>
              <a:rPr lang="ru-RU" sz="3000" dirty="0" smtClean="0"/>
              <a:t> сновидениях // Антропология сновидений: сборник научных статей / Сост. А.А. Лазарева. – М.: РГГУ, 2021. С. 67-73 [в печати]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/>
              <a:t>Кишкина В.А. Мотив полета во сне // Антропология сновидений: сборник научных статей / Сост. А.А. Лазарева. – М.: РГГУ, 2021. С. 74-79 [в печати]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529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9976"/>
            <a:ext cx="10515600" cy="1325563"/>
          </a:xfrm>
        </p:spPr>
        <p:txBody>
          <a:bodyPr/>
          <a:lstStyle/>
          <a:p>
            <a:r>
              <a:rPr lang="ru-RU" dirty="0" smtClean="0"/>
              <a:t>Страницы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169" y="2318196"/>
            <a:ext cx="10907332" cy="3871645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500" dirty="0" smtClean="0"/>
              <a:t>Группа «Антропология </a:t>
            </a:r>
            <a:r>
              <a:rPr lang="ru-RU" sz="2500" dirty="0"/>
              <a:t>сновидений</a:t>
            </a:r>
            <a:r>
              <a:rPr lang="ru-RU" sz="2500" dirty="0" smtClean="0"/>
              <a:t>»: </a:t>
            </a:r>
            <a:r>
              <a:rPr lang="ru-RU" sz="2500" dirty="0"/>
              <a:t>https://vk.com/folkdream</a:t>
            </a:r>
          </a:p>
          <a:p>
            <a:pPr marL="457200" indent="-4572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500" dirty="0" smtClean="0"/>
              <a:t>Страница проекта «Создание </a:t>
            </a:r>
            <a:r>
              <a:rPr lang="ru-RU" sz="2500" dirty="0"/>
              <a:t>сюжетно-мотивного указателя фольклорных рассказов о сновидениях (на восточнославянском материале XX-XXI вв</a:t>
            </a:r>
            <a:r>
              <a:rPr lang="ru-RU" sz="2500" dirty="0" smtClean="0"/>
              <a:t>.)» на сайте РГГУ: </a:t>
            </a:r>
            <a:r>
              <a:rPr lang="ru-RU" sz="2500" dirty="0"/>
              <a:t>https://www.rsuh.ru/science/proektnye-nauchnye-kollektivy-rggu/sozdanie-syuzhetno-motivnogo-ukazatelya-folklornykh-rasskazov-o-snovideniyakh-na-vostochnoslavyansko/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6307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239" y="335988"/>
            <a:ext cx="10515600" cy="815897"/>
          </a:xfrm>
        </p:spPr>
        <p:txBody>
          <a:bodyPr>
            <a:normAutofit/>
          </a:bodyPr>
          <a:lstStyle/>
          <a:p>
            <a:r>
              <a:rPr lang="ru-RU" dirty="0" smtClean="0"/>
              <a:t>Конференции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95" y="1249745"/>
            <a:ext cx="11452486" cy="1718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1) </a:t>
            </a:r>
            <a:r>
              <a:rPr lang="ru-RU" sz="2400" dirty="0" err="1" smtClean="0"/>
              <a:t>Внутривузовская</a:t>
            </a:r>
            <a:r>
              <a:rPr lang="ru-RU" sz="2400" dirty="0" smtClean="0"/>
              <a:t> научная конференция «Создание сюжетно-мотивного указателя фольклорных рассказов о снах», Москва, РГГУ, 19 июня 2020 г. </a:t>
            </a:r>
          </a:p>
          <a:p>
            <a:pPr marL="0" indent="0" algn="just">
              <a:buNone/>
            </a:pPr>
            <a:r>
              <a:rPr lang="ru-RU" sz="2400" dirty="0" smtClean="0"/>
              <a:t>2) Международная научная конференция «Антропология сновидений», Москва, РГГУ, 29-31 августа 2020 г.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301" y="2841059"/>
            <a:ext cx="6689737" cy="37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63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4554" y="819479"/>
            <a:ext cx="10515600" cy="955562"/>
          </a:xfrm>
        </p:spPr>
        <p:txBody>
          <a:bodyPr/>
          <a:lstStyle/>
          <a:p>
            <a:r>
              <a:rPr lang="ru-RU" dirty="0" smtClean="0"/>
              <a:t>Конференция «Антропология сновидений»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4397" y="2477813"/>
            <a:ext cx="9787926" cy="3743741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Видеозапись конференции: </a:t>
            </a:r>
            <a:r>
              <a:rPr lang="en-US" sz="2500" dirty="0" smtClean="0">
                <a:hlinkClick r:id="rId2"/>
              </a:rPr>
              <a:t>https://www.youtube.com/playlist?list=PL1vGQoKqzjDfQhyaFRgXJCXUmm_K4L-oY</a:t>
            </a:r>
            <a:endParaRPr lang="ru-RU" sz="2500" dirty="0" smtClean="0"/>
          </a:p>
          <a:p>
            <a:r>
              <a:rPr lang="ru-RU" sz="2500" dirty="0" smtClean="0"/>
              <a:t>Хроника конференции: Лазарева А.А. Международная конференция «Антропология сновидений» // Живая старина. 2020. №4. С. 65-67.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091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402" y="407888"/>
            <a:ext cx="7099004" cy="6121701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500"/>
              </a:spcBef>
            </a:pPr>
            <a:r>
              <a:rPr lang="ru-RU" dirty="0" smtClean="0"/>
              <a:t>41 докладчик (антропологи, фольклористы, лингвисты, литературоведы, психологи, психоаналитики, философы, биологи)</a:t>
            </a:r>
          </a:p>
          <a:p>
            <a:pPr algn="just">
              <a:spcBef>
                <a:spcPts val="1500"/>
              </a:spcBef>
            </a:pPr>
            <a:r>
              <a:rPr lang="ru-RU" dirty="0" smtClean="0"/>
              <a:t>6 зарубежных докладчиков (Болгария, Польша, Киргизия, Узбекистан, Абхазия)</a:t>
            </a:r>
          </a:p>
          <a:p>
            <a:pPr algn="just">
              <a:spcBef>
                <a:spcPts val="1500"/>
              </a:spcBef>
            </a:pPr>
            <a:r>
              <a:rPr lang="ru-RU" dirty="0" smtClean="0"/>
              <a:t>Обсуждались верования и практики, связанные со снами, существующие в разных традициях (русские, поляки, болгары, цыгане, абхазы, буряты, японцы, китайцы, тюркские народы, народы Сибири и Крайнего Севера, американские индейцы)</a:t>
            </a:r>
          </a:p>
          <a:p>
            <a:pPr algn="just">
              <a:spcBef>
                <a:spcPts val="1500"/>
              </a:spcBef>
            </a:pPr>
            <a:r>
              <a:rPr lang="ru-RU" dirty="0" smtClean="0"/>
              <a:t>более 300 зарегистрировавшихся слушателей</a:t>
            </a:r>
            <a:endParaRPr lang="en-US" dirty="0" smtClean="0"/>
          </a:p>
          <a:p>
            <a:pPr algn="just">
              <a:spcBef>
                <a:spcPts val="1500"/>
              </a:spcBef>
            </a:pPr>
            <a:r>
              <a:rPr lang="ru-RU" dirty="0" smtClean="0"/>
              <a:t>свыше 1000 чел. подписались на страницу мероприятия в </a:t>
            </a:r>
            <a:r>
              <a:rPr lang="en-US" dirty="0" smtClean="0"/>
              <a:t>Facebook</a:t>
            </a:r>
            <a:endParaRPr lang="ru-RU" dirty="0" smtClean="0"/>
          </a:p>
          <a:p>
            <a:pPr algn="just">
              <a:spcBef>
                <a:spcPts val="1500"/>
              </a:spcBef>
            </a:pPr>
            <a:r>
              <a:rPr lang="ru-RU" dirty="0" smtClean="0"/>
              <a:t>более 1000 просмотров видеозаписи конференции (</a:t>
            </a:r>
            <a:r>
              <a:rPr lang="ru-RU" dirty="0" err="1" smtClean="0"/>
              <a:t>плейлиста</a:t>
            </a:r>
            <a:r>
              <a:rPr lang="ru-RU" dirty="0" smtClean="0"/>
              <a:t>) на </a:t>
            </a:r>
            <a:r>
              <a:rPr lang="en-US" dirty="0" err="1" smtClean="0"/>
              <a:t>youtube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8" y="2367752"/>
            <a:ext cx="3894879" cy="1842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8" y="407888"/>
            <a:ext cx="3894879" cy="1877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67" y="4292556"/>
            <a:ext cx="3848859" cy="23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76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95" y="1999342"/>
            <a:ext cx="6516784" cy="40545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2594" y="397371"/>
            <a:ext cx="1071415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Отзывы о конференции «Антропология сновидений»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1" y="1999342"/>
            <a:ext cx="5667197" cy="41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73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914" y="241558"/>
            <a:ext cx="10515600" cy="849077"/>
          </a:xfrm>
        </p:spPr>
        <p:txBody>
          <a:bodyPr/>
          <a:lstStyle/>
          <a:p>
            <a:r>
              <a:rPr lang="ru-RU" dirty="0" smtClean="0"/>
              <a:t>Доклады участников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82" y="1196768"/>
            <a:ext cx="11192150" cy="51644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Лазарева </a:t>
            </a:r>
            <a:r>
              <a:rPr lang="ru-RU" sz="1600" dirty="0" smtClean="0"/>
              <a:t>А.А. Что такое фольклорный мотив: обзор определений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Ковалевская </a:t>
            </a:r>
            <a:r>
              <a:rPr lang="ru-RU" sz="1600" dirty="0" smtClean="0"/>
              <a:t>С.С. Обряд “крещения умерших” у членов Церкви Иисуса Христа Святых последних дней и связанные с ним сновидения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Краснова </a:t>
            </a:r>
            <a:r>
              <a:rPr lang="ru-RU" sz="1600" dirty="0" smtClean="0"/>
              <a:t>Е.А. Формы взаимодействия с умершими в сновидениях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 </a:t>
            </a:r>
            <a:endParaRPr lang="ru-RU" sz="1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Мещерякова </a:t>
            </a:r>
            <a:r>
              <a:rPr lang="ru-RU" sz="1600" dirty="0" smtClean="0"/>
              <a:t>О.В. Образ птицы Сирин в рассказах о снах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Кишкина </a:t>
            </a:r>
            <a:r>
              <a:rPr lang="ru-RU" sz="1600" dirty="0" smtClean="0"/>
              <a:t>В.А. Полеты во снах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Иванова </a:t>
            </a:r>
            <a:r>
              <a:rPr lang="ru-RU" sz="1600" dirty="0" smtClean="0"/>
              <a:t>А.И. Сонный паралич и его отражение в религии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dirty="0" err="1" smtClean="0"/>
              <a:t>Зверкова</a:t>
            </a:r>
            <a:r>
              <a:rPr lang="ru-RU" sz="1600" dirty="0" smtClean="0"/>
              <a:t> </a:t>
            </a:r>
            <a:r>
              <a:rPr lang="ru-RU" sz="1600" dirty="0" smtClean="0"/>
              <a:t>Е.А. Сновидения в XXI в.: современные трактовки образа рыбы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 Якунина </a:t>
            </a:r>
            <a:r>
              <a:rPr lang="ru-RU" sz="1600" dirty="0" smtClean="0"/>
              <a:t>Д.В. Сны о выпавшем зубе и их современные трактовки // </a:t>
            </a:r>
            <a:r>
              <a:rPr lang="ru-RU" sz="1600" dirty="0" err="1" smtClean="0"/>
              <a:t>Внутривузовская</a:t>
            </a:r>
            <a:r>
              <a:rPr lang="ru-RU" sz="1600" dirty="0" smtClean="0"/>
              <a:t> научная конференция «Создание сюжетно-мотивного указателя фольклорных рассказов о снах», Москва, РГГУ, 19 июня 2020 г.</a:t>
            </a:r>
          </a:p>
        </p:txBody>
      </p:sp>
    </p:spTree>
    <p:extLst>
      <p:ext uri="{BB962C8B-B14F-4D97-AF65-F5344CB8AC3E}">
        <p14:creationId xmlns:p14="http://schemas.microsoft.com/office/powerpoint/2010/main" xmlns="" val="71837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09" y="210578"/>
            <a:ext cx="11109849" cy="1325563"/>
          </a:xfrm>
        </p:spPr>
        <p:txBody>
          <a:bodyPr/>
          <a:lstStyle/>
          <a:p>
            <a:r>
              <a:rPr lang="ru-RU" dirty="0" smtClean="0"/>
              <a:t>Доклады на международных конференциях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20" y="1678898"/>
            <a:ext cx="11155708" cy="4574086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buFont typeface="+mj-lt"/>
              <a:buAutoNum type="arabicPeriod" startAt="9"/>
            </a:pPr>
            <a:r>
              <a:rPr lang="ru-RU" sz="1600" dirty="0" smtClean="0">
                <a:solidFill>
                  <a:prstClr val="black"/>
                </a:solidFill>
              </a:rPr>
              <a:t>Лазарева А.А. Создание указателя мотивов пророческих сновидений // Международная научная конференция «Антропология сновидений», Москва, РГГУ, 29-31 августа 2020 г. </a:t>
            </a:r>
          </a:p>
          <a:p>
            <a:pPr lvl="0" algn="just">
              <a:lnSpc>
                <a:spcPct val="120000"/>
              </a:lnSpc>
              <a:buFont typeface="+mj-lt"/>
              <a:buAutoNum type="arabicPeriod" startAt="9"/>
            </a:pPr>
            <a:r>
              <a:rPr lang="ru-RU" sz="1600" dirty="0" smtClean="0">
                <a:solidFill>
                  <a:prstClr val="black"/>
                </a:solidFill>
              </a:rPr>
              <a:t> Краснова </a:t>
            </a:r>
            <a:r>
              <a:rPr lang="ru-RU" sz="1600" dirty="0" smtClean="0">
                <a:solidFill>
                  <a:prstClr val="black"/>
                </a:solidFill>
              </a:rPr>
              <a:t>Е.А. Вербальный, </a:t>
            </a:r>
            <a:r>
              <a:rPr lang="ru-RU" sz="1600" dirty="0" err="1" smtClean="0">
                <a:solidFill>
                  <a:prstClr val="black"/>
                </a:solidFill>
              </a:rPr>
              <a:t>акциональный</a:t>
            </a:r>
            <a:r>
              <a:rPr lang="ru-RU" sz="1600" dirty="0" smtClean="0">
                <a:solidFill>
                  <a:prstClr val="black"/>
                </a:solidFill>
              </a:rPr>
              <a:t> и визуальный код в </a:t>
            </a:r>
            <a:r>
              <a:rPr lang="ru-RU" sz="1600" dirty="0" err="1" smtClean="0">
                <a:solidFill>
                  <a:prstClr val="black"/>
                </a:solidFill>
              </a:rPr>
              <a:t>иномирных</a:t>
            </a:r>
            <a:r>
              <a:rPr lang="ru-RU" sz="1600" dirty="0" smtClean="0">
                <a:solidFill>
                  <a:prstClr val="black"/>
                </a:solidFill>
              </a:rPr>
              <a:t> сновидениях // Международная научная конференция «Антропология сновидений», Москва, РГГУ, 29-31 августа 2020 г. </a:t>
            </a:r>
          </a:p>
          <a:p>
            <a:pPr lvl="0" algn="just">
              <a:lnSpc>
                <a:spcPct val="120000"/>
              </a:lnSpc>
              <a:buFont typeface="+mj-lt"/>
              <a:buAutoNum type="arabicPeriod" startAt="9"/>
            </a:pPr>
            <a:r>
              <a:rPr lang="ru-RU" sz="1600" dirty="0" smtClean="0">
                <a:solidFill>
                  <a:prstClr val="black"/>
                </a:solidFill>
              </a:rPr>
              <a:t> Ковалевская </a:t>
            </a:r>
            <a:r>
              <a:rPr lang="ru-RU" sz="1600" dirty="0" smtClean="0">
                <a:solidFill>
                  <a:prstClr val="black"/>
                </a:solidFill>
              </a:rPr>
              <a:t>С.С. Сновидения членов Церкви Иисуса Христа Святых последних дней, связанные с обрядом «крещения умерших» // Международная научная конференция «Антропология сновидений», Москва, РГГУ, 29-31 августа 2020 г. </a:t>
            </a:r>
          </a:p>
          <a:p>
            <a:pPr lvl="0" algn="just">
              <a:lnSpc>
                <a:spcPct val="120000"/>
              </a:lnSpc>
              <a:buFont typeface="+mj-lt"/>
              <a:buAutoNum type="arabicPeriod" startAt="9"/>
            </a:pPr>
            <a:r>
              <a:rPr lang="ru-RU" sz="1600" dirty="0" smtClean="0">
                <a:solidFill>
                  <a:prstClr val="black"/>
                </a:solidFill>
              </a:rPr>
              <a:t> Лазарева </a:t>
            </a:r>
            <a:r>
              <a:rPr lang="ru-RU" sz="1600" dirty="0" smtClean="0">
                <a:solidFill>
                  <a:prstClr val="black"/>
                </a:solidFill>
              </a:rPr>
              <a:t>А.А. Изменение семантики </a:t>
            </a:r>
            <a:r>
              <a:rPr lang="ru-RU" sz="1600" dirty="0" err="1" smtClean="0">
                <a:solidFill>
                  <a:prstClr val="black"/>
                </a:solidFill>
              </a:rPr>
              <a:t>онирического</a:t>
            </a:r>
            <a:r>
              <a:rPr lang="ru-RU" sz="1600" dirty="0" smtClean="0">
                <a:solidFill>
                  <a:prstClr val="black"/>
                </a:solidFill>
              </a:rPr>
              <a:t> мотива в зависимости от контекста, в котором истолковывается сновидение // Международная научная конференция XII </a:t>
            </a:r>
            <a:r>
              <a:rPr lang="ru-RU" sz="1600" dirty="0" err="1" smtClean="0">
                <a:solidFill>
                  <a:prstClr val="black"/>
                </a:solidFill>
              </a:rPr>
              <a:t>Мелетинские</a:t>
            </a:r>
            <a:r>
              <a:rPr lang="ru-RU" sz="1600" dirty="0" smtClean="0">
                <a:solidFill>
                  <a:prstClr val="black"/>
                </a:solidFill>
              </a:rPr>
              <a:t> чтения, Москва, РГГУ, 1-3 октября 2020 г. </a:t>
            </a:r>
          </a:p>
          <a:p>
            <a:pPr lvl="0" algn="just">
              <a:lnSpc>
                <a:spcPct val="120000"/>
              </a:lnSpc>
              <a:buFont typeface="+mj-lt"/>
              <a:buAutoNum type="arabicPeriod" startAt="9"/>
            </a:pPr>
            <a:r>
              <a:rPr lang="ru-RU" sz="1600" dirty="0" smtClean="0">
                <a:solidFill>
                  <a:prstClr val="black"/>
                </a:solidFill>
              </a:rPr>
              <a:t> Лазарева </a:t>
            </a:r>
            <a:r>
              <a:rPr lang="ru-RU" sz="1600" dirty="0" smtClean="0">
                <a:solidFill>
                  <a:prstClr val="black"/>
                </a:solidFill>
              </a:rPr>
              <a:t>А.А. Перемещения на «тот свет» в рассказах о пророческих сновидениях // В поисках границ фантастического: средства передвижения и перемещения в пространстве (памяти проф. В. Л. </a:t>
            </a:r>
            <a:r>
              <a:rPr lang="ru-RU" sz="1600" dirty="0" err="1" smtClean="0">
                <a:solidFill>
                  <a:prstClr val="black"/>
                </a:solidFill>
              </a:rPr>
              <a:t>Гопмана</a:t>
            </a:r>
            <a:r>
              <a:rPr lang="ru-RU" sz="1600" dirty="0" smtClean="0">
                <a:solidFill>
                  <a:prstClr val="black"/>
                </a:solidFill>
              </a:rPr>
              <a:t>): IV международная междисциплинарная научная конференция, Москва, РГГУ, 16-17 ноября 2020 г. </a:t>
            </a:r>
          </a:p>
          <a:p>
            <a:pPr lvl="0" algn="just">
              <a:lnSpc>
                <a:spcPct val="120000"/>
              </a:lnSpc>
              <a:buFont typeface="+mj-lt"/>
              <a:buAutoNum type="arabicPeriod" startAt="9"/>
            </a:pPr>
            <a:r>
              <a:rPr lang="ru-RU" sz="1600" dirty="0" smtClean="0">
                <a:solidFill>
                  <a:prstClr val="black"/>
                </a:solidFill>
              </a:rPr>
              <a:t> Лазарева </a:t>
            </a:r>
            <a:r>
              <a:rPr lang="ru-RU" sz="1600" dirty="0" smtClean="0">
                <a:solidFill>
                  <a:prstClr val="black"/>
                </a:solidFill>
              </a:rPr>
              <a:t>А.А. «Типичные сны»: фольклорные мотивы или общечеловеческие универсалии? // Международная конференция молодых ученых «Актуальные вопросы этнологии и антропологии», Москва, ИЭА РАН, 17-20 ноября 2020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407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r>
              <a:rPr lang="ru-RU" dirty="0" smtClean="0"/>
              <a:t>Книги, подготовленные в рамках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102" y="1352282"/>
            <a:ext cx="3785315" cy="50875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6793" y="1825625"/>
            <a:ext cx="6691313" cy="4351338"/>
          </a:xfrm>
        </p:spPr>
        <p:txBody>
          <a:bodyPr>
            <a:normAutofit/>
          </a:bodyPr>
          <a:lstStyle/>
          <a:p>
            <a:pPr algn="just">
              <a:spcBef>
                <a:spcPts val="1500"/>
              </a:spcBef>
            </a:pPr>
            <a:r>
              <a:rPr lang="ru-RU" sz="2600" dirty="0" smtClean="0"/>
              <a:t>Лазарева А.А. Толкование сновидений в народной культуре. – М.: РГГУ, 2020. 257 с. </a:t>
            </a:r>
          </a:p>
          <a:p>
            <a:pPr algn="just">
              <a:spcBef>
                <a:spcPts val="1500"/>
              </a:spcBef>
            </a:pPr>
            <a:r>
              <a:rPr lang="ru-RU" sz="2600" dirty="0" smtClean="0"/>
              <a:t>Антропология сновидений: сборник научных статей / Сост. А.А. Лазарева. – М.: РГГУ, 2021. [готовится к публикации]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1881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7851"/>
            <a:ext cx="10515600" cy="961399"/>
          </a:xfrm>
        </p:spPr>
        <p:txBody>
          <a:bodyPr/>
          <a:lstStyle/>
          <a:p>
            <a:r>
              <a:rPr lang="ru-RU" dirty="0" smtClean="0"/>
              <a:t>Опубликованные статьи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161" y="1481071"/>
            <a:ext cx="10985677" cy="498412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Лазарева А.А. В поисках формулы неуловимого: как систематизировать рассказы о снах? // Живая старина. 2020. №4. С. 2-5.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Кишкина В.А., Мещерякова О.В., Краснова Е.А. Материалы для сюжетно-мотивного указателя по фольклорным рассказам о снах // Живая старина. 2020. №4. С. 5-6.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Мещерякова О.В. «Этот мужчина стал превращаться в черта»: грядущая опасность в образах сновидений // Живая старина. 2020. №4. С. 6-8.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Краснова Е.А. «Будто кусты малины ее голосом говорят»: образы умерших в фольклорных рассказах о снах // Живая старина. 2020. №4. С. 9-10.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Ковалевская С.С. Обряд крещения умерших у членов Церкви Иисуса Христа Святых последних дней и связанные с ним сновидения // Живая старина. 2020. №4. С. 10-11.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Лазарева А.А. Международная конференция «Антропология сновидений» // Живая старина. 2020. №4. С. 65-67.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Лазарева А.А. Реализация коллективного научного проекта совместно со студентами [По следам форума: Коллективные проекты в социальных науках] // Антропологический форум. 2020. № 45. С. 202–207 (</a:t>
            </a:r>
            <a:r>
              <a:rPr lang="ru-RU" sz="3200" dirty="0" err="1" smtClean="0"/>
              <a:t>Scopus</a:t>
            </a:r>
            <a:r>
              <a:rPr lang="ru-RU" sz="3200" dirty="0" smtClean="0"/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Лазарева А.А. Традиционные практики инкубации сновидений в восточнославянской культуре // Вестник Практической Психологии. 2020. №1. С. 153-161.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2294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1238</Words>
  <Application>Microsoft Office PowerPoint</Application>
  <PresentationFormat>Произвольный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Создание сюжетно-мотивного указателя фольклорных рассказов о сновидениях (на восточнославянском материале XX-XXI вв.)</vt:lpstr>
      <vt:lpstr>Конференции</vt:lpstr>
      <vt:lpstr>Конференция «Антропология сновидений»</vt:lpstr>
      <vt:lpstr>Слайд 4</vt:lpstr>
      <vt:lpstr>Отзывы о конференции «Антропология сновидений»</vt:lpstr>
      <vt:lpstr>Доклады участников проекта</vt:lpstr>
      <vt:lpstr>Доклады на международных конференциях</vt:lpstr>
      <vt:lpstr>Книги, подготовленные в рамках проекта</vt:lpstr>
      <vt:lpstr>Опубликованные статьи</vt:lpstr>
      <vt:lpstr>Слайд 10</vt:lpstr>
      <vt:lpstr>Статьи, подготовленные для сборника «Антропология сновидений»</vt:lpstr>
      <vt:lpstr>Страницы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Создание сюжетно-мотивного указателя фольклорных рассказов о сновидениях (на восточнославянском материале XX-XXI вв.)</dc:title>
  <dc:creator>Anna Lazareva</dc:creator>
  <cp:lastModifiedBy>RomanishinaVN</cp:lastModifiedBy>
  <cp:revision>41</cp:revision>
  <dcterms:created xsi:type="dcterms:W3CDTF">2020-12-20T15:55:17Z</dcterms:created>
  <dcterms:modified xsi:type="dcterms:W3CDTF">2020-12-24T09:13:09Z</dcterms:modified>
</cp:coreProperties>
</file>