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3" r:id="rId4"/>
  </p:sldMasterIdLst>
  <p:notesMasterIdLst>
    <p:notesMasterId r:id="rId21"/>
  </p:notesMasterIdLst>
  <p:handoutMasterIdLst>
    <p:handoutMasterId r:id="rId22"/>
  </p:handoutMasterIdLst>
  <p:sldIdLst>
    <p:sldId id="266" r:id="rId5"/>
    <p:sldId id="279" r:id="rId6"/>
    <p:sldId id="280" r:id="rId7"/>
    <p:sldId id="281" r:id="rId8"/>
    <p:sldId id="286" r:id="rId9"/>
    <p:sldId id="271" r:id="rId10"/>
    <p:sldId id="272" r:id="rId11"/>
    <p:sldId id="275" r:id="rId12"/>
    <p:sldId id="282" r:id="rId13"/>
    <p:sldId id="283" r:id="rId14"/>
    <p:sldId id="284" r:id="rId15"/>
    <p:sldId id="285" r:id="rId16"/>
    <p:sldId id="276" r:id="rId17"/>
    <p:sldId id="277" r:id="rId18"/>
    <p:sldId id="27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A5302A-5964-40F6-A64F-CEF2F41C8433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1FAA5-2D2D-4352-A7F5-5423D668600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3504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2E5796-1812-4ED8-9738-6AAA7258CAD9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D4AFE6-52F8-436F-9DAC-607E2BE5A99D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420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A4981D-E8E2-4669-99A1-C5082D5B10AF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382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7C9F6-1478-4224-9E01-4128F3623A30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7375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674926-0E57-4124-9660-789AA09DC760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11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D8F802-D125-4576-B770-D2F31FC4F386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0988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E731D-DC38-4C8B-8582-D514D236747E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3667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14D5A7-26D8-4B53-AA65-FD13F583EED8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5295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79DD13-0569-4A62-8619-9C8750AE313F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5945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73B2BC-B88C-4944-9244-56625423883D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4180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CF4B48-88F2-45EE-8F4D-1AA7C36485A7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9659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4A5A84-2F63-44B4-A8D4-4486C020A936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4093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3BA221-3C51-47ED-90FE-F42588079A02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7797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011B92-CBE8-4670-A096-12505FC994B2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3776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040C27-8E03-4CAC-AFCD-7BFDD274CA48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9836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32BCBB-4A28-4808-B474-98D6037A26EC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8033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4C6535-808F-48E6-AF83-BFC711D682BD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5623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BF388D-A8B5-4C6C-B592-A60593BF019A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2817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7E731D-DC38-4C8B-8582-D514D236747E}" type="datetime1">
              <a:rPr lang="ru-RU" noProof="1" smtClean="0"/>
              <a:t>31.03.2021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ru-RU" noProof="1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598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594905" cy="2183525"/>
          </a:xfrm>
        </p:spPr>
        <p:txBody>
          <a:bodyPr rtlCol="0">
            <a:normAutofit/>
          </a:bodyPr>
          <a:lstStyle/>
          <a:p>
            <a:pPr algn="ctr"/>
            <a:r>
              <a:rPr lang="ru-RU" sz="4400" b="1" noProof="1" smtClean="0"/>
              <a:t>УЧЕБНО-НАУЧНЫЙ ЦЕНТР </a:t>
            </a:r>
            <a:r>
              <a:rPr lang="ru-RU" sz="4400" b="1" noProof="1"/>
              <a:t>ПРИКЛАДНОЙ АФРИКАНИСТИКИ </a:t>
            </a:r>
            <a:r>
              <a:rPr lang="ru-RU" sz="4400" b="1" noProof="1" smtClean="0"/>
              <a:t>(УНЦ ПА </a:t>
            </a:r>
            <a:r>
              <a:rPr lang="ru-RU" sz="4400" b="1" noProof="1"/>
              <a:t>РГГУ)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572000"/>
            <a:ext cx="6765100" cy="1219200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noProof="1">
                <a:solidFill>
                  <a:schemeClr val="tx1"/>
                </a:solidFill>
              </a:rPr>
              <a:t>Только глубокое понимание проблем </a:t>
            </a:r>
          </a:p>
          <a:p>
            <a:pPr rtl="0"/>
            <a:r>
              <a:rPr lang="ru-RU" sz="2400" b="1" noProof="1">
                <a:solidFill>
                  <a:schemeClr val="tx1"/>
                </a:solidFill>
              </a:rPr>
              <a:t>открывает путь к их разрешению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089631"/>
            <a:ext cx="4100368" cy="34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04953"/>
            <a:ext cx="8596668" cy="1166648"/>
          </a:xfrm>
        </p:spPr>
        <p:txBody>
          <a:bodyPr/>
          <a:lstStyle/>
          <a:p>
            <a:r>
              <a:rPr lang="ru-RU" dirty="0" smtClean="0"/>
              <a:t>Страноведческий сегмент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656" y="1371601"/>
            <a:ext cx="10547130" cy="5202619"/>
          </a:xfrm>
        </p:spPr>
        <p:txBody>
          <a:bodyPr numCol="2"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Трансформация </a:t>
            </a:r>
            <a:r>
              <a:rPr lang="ru-RU" dirty="0"/>
              <a:t>правовых систем стран Африки в контексте глобализации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Роль природных ресурсов и экологический вопрос в развитии стран Восточной Африки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Этнополитология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Внешнее управление этнополитическими процессами в странах Восточной Африки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Государственная демографическая и миграционная политика в Восточной Африке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Этнополитические конфликты и механизмы их регулирования в странах Африки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Военная политика в странах Африки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Политическая историография современной </a:t>
            </a:r>
            <a:r>
              <a:rPr lang="ru-RU" dirty="0" smtClean="0"/>
              <a:t>Африки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r>
              <a:rPr lang="ru-RU" b="1" dirty="0" smtClean="0"/>
              <a:t>Элективные </a:t>
            </a:r>
            <a:r>
              <a:rPr lang="ru-RU" b="1" dirty="0"/>
              <a:t>дисциплины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Основы языка Суахили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Анализ </a:t>
            </a:r>
            <a:r>
              <a:rPr lang="ru-RU" dirty="0"/>
              <a:t>специальной литературы на иностранном языке</a:t>
            </a:r>
          </a:p>
          <a:p>
            <a:r>
              <a:rPr lang="ru-RU" b="1" dirty="0"/>
              <a:t>Элективные дисциплины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Этнография стран Восточной Африки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Культура стран Восточной Африки</a:t>
            </a:r>
          </a:p>
          <a:p>
            <a:r>
              <a:rPr lang="ru-RU" b="1" dirty="0"/>
              <a:t>Элективные дисциплины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Региональные и межрегиональные интеграционные проекты в Африке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Интеграционные и </a:t>
            </a:r>
            <a:r>
              <a:rPr lang="ru-RU" dirty="0" err="1"/>
              <a:t>трансрегиональные</a:t>
            </a:r>
            <a:r>
              <a:rPr lang="ru-RU" dirty="0"/>
              <a:t> проекты в Африке южнее Сахары</a:t>
            </a:r>
          </a:p>
          <a:p>
            <a:r>
              <a:rPr lang="ru-RU" b="1" dirty="0"/>
              <a:t>Элективные дисциплины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Управление межэтническими и межконфессиональными отношениями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Теория и практика переговоров в этнополитическом процесса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4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79353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Вступительный экзамен (примеры вопросов)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592317"/>
            <a:ext cx="9239175" cy="4776952"/>
          </a:xfrm>
        </p:spPr>
        <p:txBody>
          <a:bodyPr numCol="2">
            <a:normAutofit lnSpcReduction="10000"/>
          </a:bodyPr>
          <a:lstStyle/>
          <a:p>
            <a:r>
              <a:rPr lang="ru-RU" dirty="0"/>
              <a:t>1.	Режимы современного мира </a:t>
            </a:r>
          </a:p>
          <a:p>
            <a:r>
              <a:rPr lang="ru-RU" dirty="0"/>
              <a:t>2.	Демократия </a:t>
            </a:r>
          </a:p>
          <a:p>
            <a:r>
              <a:rPr lang="ru-RU" dirty="0"/>
              <a:t>3.	Что такое государство? </a:t>
            </a:r>
          </a:p>
          <a:p>
            <a:r>
              <a:rPr lang="ru-RU" dirty="0"/>
              <a:t>4.	Нации и национализм </a:t>
            </a:r>
          </a:p>
          <a:p>
            <a:r>
              <a:rPr lang="ru-RU" dirty="0"/>
              <a:t>5.	Отношения центр - периферия в государстве </a:t>
            </a:r>
          </a:p>
          <a:p>
            <a:r>
              <a:rPr lang="ru-RU" dirty="0"/>
              <a:t>6.	Этническая политика государства</a:t>
            </a:r>
          </a:p>
          <a:p>
            <a:r>
              <a:rPr lang="ru-RU" dirty="0"/>
              <a:t>7.	Политическая культура </a:t>
            </a:r>
          </a:p>
          <a:p>
            <a:r>
              <a:rPr lang="ru-RU" dirty="0"/>
              <a:t>8.	Политические партии </a:t>
            </a:r>
          </a:p>
          <a:p>
            <a:r>
              <a:rPr lang="ru-RU" dirty="0"/>
              <a:t>9.	Партийные системы </a:t>
            </a:r>
          </a:p>
          <a:p>
            <a:pPr marL="342900" indent="-342900">
              <a:buAutoNum type="arabicPeriod" startAt="10"/>
            </a:pPr>
            <a:r>
              <a:rPr lang="ru-RU" dirty="0" smtClean="0"/>
              <a:t>Общественные </a:t>
            </a:r>
            <a:r>
              <a:rPr lang="ru-RU" dirty="0"/>
              <a:t>группы в политике </a:t>
            </a:r>
            <a:endParaRPr lang="ru-RU" dirty="0" smtClean="0"/>
          </a:p>
          <a:p>
            <a:pPr marL="342900" indent="-342900">
              <a:buAutoNum type="arabicPeriod" startAt="10"/>
            </a:pPr>
            <a:endParaRPr lang="ru-RU" dirty="0"/>
          </a:p>
          <a:p>
            <a:pPr marL="342900" indent="-342900">
              <a:buAutoNum type="arabicPeriod" startAt="10"/>
            </a:pPr>
            <a:endParaRPr lang="ru-RU" dirty="0"/>
          </a:p>
          <a:p>
            <a:r>
              <a:rPr lang="ru-RU" dirty="0"/>
              <a:t>11.	Колониальный раздел Африки </a:t>
            </a:r>
          </a:p>
          <a:p>
            <a:r>
              <a:rPr lang="ru-RU" dirty="0"/>
              <a:t>12.	Распад колониальных империй</a:t>
            </a:r>
          </a:p>
          <a:p>
            <a:r>
              <a:rPr lang="ru-RU" dirty="0"/>
              <a:t>13.	Африка в ООН. </a:t>
            </a:r>
          </a:p>
          <a:p>
            <a:r>
              <a:rPr lang="ru-RU" dirty="0"/>
              <a:t>14.	Африканский Союз</a:t>
            </a:r>
          </a:p>
          <a:p>
            <a:r>
              <a:rPr lang="ru-RU" dirty="0"/>
              <a:t>15.	Основные направления политики США в Африке.</a:t>
            </a:r>
          </a:p>
          <a:p>
            <a:r>
              <a:rPr lang="ru-RU" dirty="0"/>
              <a:t>16.	Африка и Европейский Союз.</a:t>
            </a:r>
          </a:p>
          <a:p>
            <a:r>
              <a:rPr lang="ru-RU" dirty="0"/>
              <a:t>17.	Отношения Китая со странами Африки</a:t>
            </a:r>
          </a:p>
          <a:p>
            <a:r>
              <a:rPr lang="ru-RU" dirty="0"/>
              <a:t>18.	Российско-африканские отношения.</a:t>
            </a:r>
          </a:p>
          <a:p>
            <a:r>
              <a:rPr lang="ru-RU" dirty="0"/>
              <a:t>19.	Страны БРИКС и Африка.</a:t>
            </a:r>
          </a:p>
          <a:p>
            <a:r>
              <a:rPr lang="ru-RU" dirty="0"/>
              <a:t>20.	Конфликты и трансграничная миграция.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45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81975" cy="1692166"/>
          </a:xfrm>
        </p:spPr>
        <p:txBody>
          <a:bodyPr/>
          <a:lstStyle/>
          <a:p>
            <a:r>
              <a:rPr lang="ru-RU" dirty="0" smtClean="0"/>
              <a:t>Возможности в рамках обучения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301766"/>
            <a:ext cx="8596668" cy="3739596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Клуб «Юный африканист»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Клуб изучения языка Суахили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Подготовка научных работ с выходом на публикацию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Профессиональная практика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Ежегодная конференция  </a:t>
            </a:r>
            <a:r>
              <a:rPr lang="ru-RU" sz="2400" dirty="0" smtClean="0"/>
              <a:t>«Современная </a:t>
            </a:r>
            <a:r>
              <a:rPr lang="ru-RU" sz="2400" dirty="0"/>
              <a:t>Африка: риски и вызовы поступательного </a:t>
            </a:r>
            <a:r>
              <a:rPr lang="ru-RU" sz="2400" dirty="0" smtClean="0"/>
              <a:t>развития» и другие мероприятия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007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7694" y="499241"/>
            <a:ext cx="8596668" cy="17079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Задачи в научно-исследовательской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77335" y="1907628"/>
            <a:ext cx="8596668" cy="495037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Развитие в полном объеме </a:t>
            </a:r>
            <a:r>
              <a:rPr lang="ru-RU" b="1" dirty="0" smtClean="0">
                <a:solidFill>
                  <a:schemeClr val="tx1"/>
                </a:solidFill>
              </a:rPr>
              <a:t>научной школы </a:t>
            </a:r>
            <a:r>
              <a:rPr lang="ru-RU" b="1" dirty="0">
                <a:solidFill>
                  <a:schemeClr val="tx1"/>
                </a:solidFill>
              </a:rPr>
              <a:t>африканистики РГГУ,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создание клуба «Юный африканист»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Проведение исследований, нацеленных на формирование целостной картины развития современных международных отношений на Африканском континенте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Исследование взаимодействия культур и взаимодействия цивилизаций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целях мирного сосуществования в </a:t>
            </a:r>
            <a:r>
              <a:rPr lang="ru-RU" b="1" dirty="0" err="1">
                <a:solidFill>
                  <a:schemeClr val="tx1"/>
                </a:solidFill>
              </a:rPr>
              <a:t>мультикультурной</a:t>
            </a:r>
            <a:r>
              <a:rPr lang="ru-RU" b="1" dirty="0">
                <a:solidFill>
                  <a:schemeClr val="tx1"/>
                </a:solidFill>
              </a:rPr>
              <a:t> среде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Проведение международных форумов, участие в международных проектах и публикация собственных результатов научно-исследовательской деятельности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ведущих журналах ВАК и </a:t>
            </a:r>
            <a:r>
              <a:rPr lang="ru-RU" b="1" dirty="0" err="1">
                <a:solidFill>
                  <a:schemeClr val="tx1"/>
                </a:solidFill>
              </a:rPr>
              <a:t>Scopus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299"/>
            <a:ext cx="9284978" cy="2074125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в области международного сотрудничества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260" y="1529255"/>
            <a:ext cx="11202988" cy="501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Установление научно-образовательных связей с ведущими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африканскими </a:t>
            </a:r>
            <a:r>
              <a:rPr lang="ru-RU" sz="2400" b="1" dirty="0">
                <a:solidFill>
                  <a:schemeClr val="tx1"/>
                </a:solidFill>
              </a:rPr>
              <a:t>университетами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Университет </a:t>
            </a:r>
            <a:r>
              <a:rPr lang="ru-RU" dirty="0">
                <a:solidFill>
                  <a:schemeClr val="tx1"/>
                </a:solidFill>
              </a:rPr>
              <a:t>Найроби (Кения),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Университет </a:t>
            </a:r>
            <a:r>
              <a:rPr lang="ru-RU" dirty="0" err="1">
                <a:solidFill>
                  <a:schemeClr val="tx1"/>
                </a:solidFill>
              </a:rPr>
              <a:t>Макерере</a:t>
            </a:r>
            <a:r>
              <a:rPr lang="ru-RU" dirty="0">
                <a:solidFill>
                  <a:schemeClr val="tx1"/>
                </a:solidFill>
              </a:rPr>
              <a:t> (Уганда)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Университет </a:t>
            </a:r>
            <a:r>
              <a:rPr lang="ru-RU" dirty="0">
                <a:solidFill>
                  <a:schemeClr val="tx1"/>
                </a:solidFill>
              </a:rPr>
              <a:t>Дар-эс-Салама (Танзания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</a:rPr>
              <a:t>Хартумский </a:t>
            </a:r>
            <a:r>
              <a:rPr lang="ru-RU" dirty="0" smtClean="0">
                <a:solidFill>
                  <a:schemeClr val="tx1"/>
                </a:solidFill>
              </a:rPr>
              <a:t>университет (Судан)</a:t>
            </a:r>
          </a:p>
          <a:p>
            <a:r>
              <a:rPr lang="ru-RU" dirty="0">
                <a:solidFill>
                  <a:schemeClr val="tx1"/>
                </a:solidFill>
              </a:rPr>
              <a:t>Национальный университет </a:t>
            </a:r>
            <a:r>
              <a:rPr lang="ru-RU" dirty="0" smtClean="0">
                <a:solidFill>
                  <a:schemeClr val="tx1"/>
                </a:solidFill>
              </a:rPr>
              <a:t>Сомали</a:t>
            </a:r>
          </a:p>
          <a:p>
            <a:r>
              <a:rPr lang="ru-RU" dirty="0">
                <a:solidFill>
                  <a:schemeClr val="tx1"/>
                </a:solidFill>
              </a:rPr>
              <a:t>Университет </a:t>
            </a:r>
            <a:r>
              <a:rPr lang="ru-RU" dirty="0" smtClean="0">
                <a:solidFill>
                  <a:schemeClr val="tx1"/>
                </a:solidFill>
              </a:rPr>
              <a:t>Нджамены (Чад)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Сотрудничество с международными организациями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ЮНЕСКО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ЮНИСЭФ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447" y="314924"/>
            <a:ext cx="8534400" cy="14719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Сотрудничество с российскими контрагентами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327" y="1663262"/>
            <a:ext cx="11946673" cy="415382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Российский совет по международным </a:t>
            </a:r>
            <a:r>
              <a:rPr lang="ru-RU" b="1" dirty="0" smtClean="0">
                <a:solidFill>
                  <a:schemeClr val="tx1"/>
                </a:solidFill>
              </a:rPr>
              <a:t>делам РСМД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Координационный комитет </a:t>
            </a:r>
            <a:r>
              <a:rPr lang="ru-RU" b="1" dirty="0">
                <a:solidFill>
                  <a:schemeClr val="tx1"/>
                </a:solidFill>
              </a:rPr>
              <a:t>по экономическому сотрудничеству со странами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Африки </a:t>
            </a:r>
            <a:r>
              <a:rPr lang="ru-RU" b="1" dirty="0">
                <a:solidFill>
                  <a:schemeClr val="tx1"/>
                </a:solidFill>
              </a:rPr>
              <a:t>к югу от </a:t>
            </a:r>
            <a:r>
              <a:rPr lang="ru-RU" b="1" dirty="0" smtClean="0">
                <a:solidFill>
                  <a:schemeClr val="tx1"/>
                </a:solidFill>
              </a:rPr>
              <a:t>Сахары АФРОКОМ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Ассоциация экономического сотрудничества со странами </a:t>
            </a:r>
            <a:r>
              <a:rPr lang="ru-RU" b="1" dirty="0" smtClean="0">
                <a:solidFill>
                  <a:schemeClr val="tx1"/>
                </a:solidFill>
              </a:rPr>
              <a:t>Африки АЭССА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Секретариат Форума Россия-Африка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Деловой </a:t>
            </a:r>
            <a:r>
              <a:rPr lang="ru-RU" b="1" dirty="0">
                <a:solidFill>
                  <a:schemeClr val="tx1"/>
                </a:solidFill>
              </a:rPr>
              <a:t>совет Россия-Ангола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Деловой </a:t>
            </a:r>
            <a:r>
              <a:rPr lang="ru-RU" b="1" dirty="0">
                <a:solidFill>
                  <a:schemeClr val="tx1"/>
                </a:solidFill>
              </a:rPr>
              <a:t>совет Россия-Зимбабве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Деловой </a:t>
            </a:r>
            <a:r>
              <a:rPr lang="ru-RU" b="1" dirty="0">
                <a:solidFill>
                  <a:schemeClr val="tx1"/>
                </a:solidFill>
              </a:rPr>
              <a:t>совет Россия-Нигерия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Российско-Суданский </a:t>
            </a:r>
            <a:r>
              <a:rPr lang="ru-RU" b="1" dirty="0">
                <a:solidFill>
                  <a:schemeClr val="tx1"/>
                </a:solidFill>
              </a:rPr>
              <a:t>деловой совет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Деловой </a:t>
            </a:r>
            <a:r>
              <a:rPr lang="ru-RU" b="1" dirty="0">
                <a:solidFill>
                  <a:schemeClr val="tx1"/>
                </a:solidFill>
              </a:rPr>
              <a:t>совет Россия-ЮАР</a:t>
            </a:r>
          </a:p>
        </p:txBody>
      </p:sp>
    </p:spTree>
    <p:extLst>
      <p:ext uri="{BB962C8B-B14F-4D97-AF65-F5344CB8AC3E}">
        <p14:creationId xmlns:p14="http://schemas.microsoft.com/office/powerpoint/2010/main" val="244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711668"/>
            <a:ext cx="8534400" cy="25224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Спасибо за </a:t>
            </a:r>
            <a:r>
              <a:rPr lang="ru-RU" sz="4000" b="1" dirty="0" smtClean="0"/>
              <a:t>внимание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2800" b="1" dirty="0" smtClean="0"/>
              <a:t>africacenter@rggu.ru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491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32" y="283779"/>
            <a:ext cx="9553902" cy="1481959"/>
          </a:xfrm>
        </p:spPr>
        <p:txBody>
          <a:bodyPr>
            <a:normAutofit/>
          </a:bodyPr>
          <a:lstStyle/>
          <a:p>
            <a:pPr algn="ctr"/>
            <a:r>
              <a:rPr lang="ru-RU" sz="43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/>
              </a:rPr>
              <a:t>Российская научно-образовательная инициатива для стран Африки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2065283"/>
            <a:ext cx="9176113" cy="465082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научно-образовательная инициатива для стран Африки, запущенная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в 2018 году в качестве пилотного проекта «Научно-образовательная инициатива для Уганды и стран Восточной Африки»,</a:t>
            </a:r>
            <a:b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содействие развитию стран региона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российских научных, научно-технических и инновационных разработок, образовательных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приложении к потребностям ключевых отраслей национальных экономик африканских государств, реализуемых в этих отраслях при участии российских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 и научно-исследовательских организаций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90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"/>
            <a:ext cx="8813506" cy="24121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Научно-образовательная инициатива для Уганды и стран Восточной </a:t>
            </a:r>
            <a:r>
              <a:rPr lang="ru-RU" dirty="0" smtClean="0"/>
              <a:t>Африки в </a:t>
            </a:r>
            <a:r>
              <a:rPr lang="ru-RU" dirty="0"/>
              <a:t>2020–2021 </a:t>
            </a:r>
            <a:r>
              <a:rPr lang="ru-RU" dirty="0" err="1"/>
              <a:t>гг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6" y="2569779"/>
            <a:ext cx="9381064" cy="408327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развитие сотрудничества в области гуманитарных наук;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разработка дорожной карты проекта создания </a:t>
            </a:r>
            <a:r>
              <a:rPr lang="ru-RU" dirty="0" err="1"/>
              <a:t>Селекционно</a:t>
            </a:r>
            <a:r>
              <a:rPr lang="ru-RU" dirty="0"/>
              <a:t>-семеноводческого центра (ССЦ) на территории Республики Уганда с  возможностью использования его ресурсов на территориях соседних стран;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/>
              <a:t>формирование </a:t>
            </a:r>
            <a:r>
              <a:rPr lang="ru-RU" b="1" dirty="0"/>
              <a:t>плана-графика обучения национальных кадров, необходимых для реализации </a:t>
            </a:r>
            <a:r>
              <a:rPr lang="ru-RU" b="1" dirty="0" smtClean="0"/>
              <a:t>программ </a:t>
            </a:r>
            <a:r>
              <a:rPr lang="ru-RU" b="1" dirty="0"/>
              <a:t>повышения эффективности ключевых отраслей экономики Уганды</a:t>
            </a:r>
            <a:r>
              <a:rPr lang="ru-RU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запуск и реализация российско-африканских проектов в области гуманитарных наук;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начало формирования инфраструктуры ССЦ;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начало практических работ по поиску оптимальных технологий устойчивого земледелия.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30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034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Центр прикладной африканистики РГГУ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364827"/>
            <a:ext cx="8596668" cy="431975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Центр прикладной африканистики РГГУ во взаимодействии с федеральными органами исполнительной власти, межправительственными комиссиями, международными </a:t>
            </a:r>
            <a:r>
              <a:rPr lang="ru-RU" dirty="0" smtClean="0"/>
              <a:t>организациями, </a:t>
            </a:r>
            <a:r>
              <a:rPr lang="ru-RU" dirty="0"/>
              <a:t>участвует в реализации «Научно-образовательной инициативы для стран Африки» </a:t>
            </a:r>
            <a:r>
              <a:rPr lang="ru-RU" dirty="0" err="1"/>
              <a:t>Минобрнауки</a:t>
            </a:r>
            <a:r>
              <a:rPr lang="ru-RU" dirty="0"/>
              <a:t> России.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Центр реализует прикладные проекты, связанные с вопросами развития африканских стран и российско-африканского </a:t>
            </a:r>
            <a:r>
              <a:rPr lang="ru-RU" dirty="0" smtClean="0"/>
              <a:t>сотрудничества, </a:t>
            </a:r>
            <a:r>
              <a:rPr lang="ru-RU" dirty="0"/>
              <a:t>в соответствии с Целями устойчивого развития ООН, в том числе с привлечением представителей российского бизнеса, заинтересованных в развитии деятельности на Африканском континенте через призму гуманитарного сотрудничества России и Африки.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8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61545"/>
          </a:xfrm>
        </p:spPr>
        <p:txBody>
          <a:bodyPr/>
          <a:lstStyle/>
          <a:p>
            <a:r>
              <a:rPr lang="ru-RU" dirty="0"/>
              <a:t>Наша миссия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1939159"/>
            <a:ext cx="8596668" cy="455623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Содействовать обеспечению безопасности и гуманитарному развитию в Африке путем расширения взаимопонимания, предоставления надежной платформы для диалога, подготовку высококвалифицированных специалистов, построения прочных партнерских отношений и стимулирования стратегических решений.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УНЦ Прикладной Африканистики создан с учетом тенденций и требований современного общества и является результатом изучения опыта и знаний ведущих мировых и российских научных и образовательных учреждений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04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Наша 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602" y="1606738"/>
            <a:ext cx="8534400" cy="361526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yandex-sans"/>
              </a:rPr>
              <a:t>Оказание содействия </a:t>
            </a:r>
            <a:r>
              <a:rPr lang="ru-RU" sz="2400" dirty="0" smtClean="0">
                <a:solidFill>
                  <a:schemeClr val="tx1"/>
                </a:solidFill>
                <a:latin typeface="yandex-sans"/>
              </a:rPr>
              <a:t>расширению </a:t>
            </a:r>
            <a:r>
              <a:rPr lang="ru-RU" sz="2400" dirty="0">
                <a:solidFill>
                  <a:schemeClr val="tx1"/>
                </a:solidFill>
                <a:latin typeface="yandex-sans"/>
              </a:rPr>
              <a:t>сотрудничества с африканскими партнерами в области </a:t>
            </a:r>
            <a:r>
              <a:rPr lang="ru-RU" sz="2400" dirty="0" smtClean="0">
                <a:solidFill>
                  <a:schemeClr val="tx1"/>
                </a:solidFill>
                <a:latin typeface="yandex-sans"/>
              </a:rPr>
              <a:t>научно-образовательных, организационных и иных мероприятий</a:t>
            </a:r>
            <a:r>
              <a:rPr lang="ru-RU" sz="2400" dirty="0">
                <a:solidFill>
                  <a:schemeClr val="tx1"/>
                </a:solidFill>
                <a:latin typeface="yandex-sans"/>
              </a:rPr>
              <a:t>, проектов и </a:t>
            </a:r>
            <a:r>
              <a:rPr lang="ru-RU" sz="2400" dirty="0" smtClean="0">
                <a:solidFill>
                  <a:schemeClr val="tx1"/>
                </a:solidFill>
                <a:latin typeface="yandex-sans"/>
              </a:rPr>
              <a:t>программ</a:t>
            </a:r>
            <a:r>
              <a:rPr lang="ru-RU" sz="2400" dirty="0">
                <a:solidFill>
                  <a:schemeClr val="tx1"/>
                </a:solidFill>
                <a:latin typeface="yandex-sans"/>
              </a:rPr>
              <a:t> </a:t>
            </a:r>
            <a:endParaRPr lang="ru-RU" sz="2400" dirty="0" smtClean="0">
              <a:solidFill>
                <a:schemeClr val="tx1"/>
              </a:solidFill>
              <a:latin typeface="yandex-sans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yandex-sans"/>
              </a:rPr>
              <a:t>Подготовка специалистов в области Африканистики, способных развить кадровый потенциал в сфере российско-африканского сотрудничества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78757"/>
            <a:ext cx="8534400" cy="1248936"/>
          </a:xfrm>
        </p:spPr>
        <p:txBody>
          <a:bodyPr/>
          <a:lstStyle/>
          <a:p>
            <a:r>
              <a:rPr lang="ru-RU" b="1" dirty="0"/>
              <a:t>Наши приоритетные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92772"/>
            <a:ext cx="9516078" cy="50463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i="1" dirty="0" smtClean="0">
                <a:solidFill>
                  <a:schemeClr val="tx1"/>
                </a:solidFill>
              </a:rPr>
              <a:t>Подготовка специалистов в области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этнополитики</a:t>
            </a:r>
            <a:r>
              <a:rPr lang="ru-RU" sz="2400" b="1" i="1" dirty="0" smtClean="0">
                <a:solidFill>
                  <a:schemeClr val="tx1"/>
                </a:solidFill>
              </a:rPr>
              <a:t>, специализирующихся на проблемах Африканского континента</a:t>
            </a:r>
          </a:p>
          <a:p>
            <a:pPr algn="just"/>
            <a:r>
              <a:rPr lang="ru-RU" sz="2400" b="1" i="1" dirty="0" smtClean="0">
                <a:solidFill>
                  <a:schemeClr val="tx1"/>
                </a:solidFill>
              </a:rPr>
              <a:t>Научно-образовательное </a:t>
            </a:r>
            <a:r>
              <a:rPr lang="ru-RU" sz="2400" b="1" i="1" dirty="0">
                <a:solidFill>
                  <a:schemeClr val="tx1"/>
                </a:solidFill>
              </a:rPr>
              <a:t>сотрудничество со странами Африки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Научно-исследовательские проекты прикладного и поискового характера в области гуманитарных наук, сельского хозяйства, минерально-сырьевого сектора, энергетики, экологии, информационных </a:t>
            </a:r>
            <a:r>
              <a:rPr lang="ru-RU" sz="2400" b="1" i="1" dirty="0" smtClean="0">
                <a:solidFill>
                  <a:schemeClr val="tx1"/>
                </a:solidFill>
              </a:rPr>
              <a:t>технологий, </a:t>
            </a:r>
            <a:r>
              <a:rPr lang="ru-RU" sz="2400" b="1" i="1" dirty="0">
                <a:solidFill>
                  <a:schemeClr val="tx1"/>
                </a:solidFill>
              </a:rPr>
              <a:t>в рамках российско-африканского сотрудничества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Взаимодействие с международными правительственными (межправительственными) и неправительственными организациями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Сотрудничество с межправительственными комиссиями,  Минобрнауки России и иными органами исполнительной власти в части российско-африканского взаимодействия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9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образовательная программа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6552"/>
            <a:ext cx="8534400" cy="49661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Магистерская программа «Современная Африка: политические процессы и гуманитарное сотрудничество с Россией»  </a:t>
            </a:r>
            <a:r>
              <a:rPr lang="ru-RU" dirty="0" smtClean="0">
                <a:solidFill>
                  <a:schemeClr val="tx1"/>
                </a:solidFill>
              </a:rPr>
              <a:t>Направление </a:t>
            </a:r>
            <a:r>
              <a:rPr lang="ru-RU" dirty="0">
                <a:solidFill>
                  <a:schemeClr val="tx1"/>
                </a:solidFill>
              </a:rPr>
              <a:t>41.04.04 – </a:t>
            </a:r>
            <a:r>
              <a:rPr lang="ru-RU" dirty="0" smtClean="0">
                <a:solidFill>
                  <a:schemeClr val="tx1"/>
                </a:solidFill>
              </a:rPr>
              <a:t>Политология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В программе заложен </a:t>
            </a:r>
            <a:r>
              <a:rPr lang="ru-RU" b="1" dirty="0" err="1" smtClean="0">
                <a:solidFill>
                  <a:schemeClr val="tx1"/>
                </a:solidFill>
              </a:rPr>
              <a:t>этноориентированный</a:t>
            </a:r>
            <a:r>
              <a:rPr lang="ru-RU" b="1" dirty="0" smtClean="0">
                <a:solidFill>
                  <a:schemeClr val="tx1"/>
                </a:solidFill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</a:rPr>
              <a:t>политтехнологический</a:t>
            </a:r>
            <a:r>
              <a:rPr lang="ru-RU" b="1" dirty="0" smtClean="0">
                <a:solidFill>
                  <a:schemeClr val="tx1"/>
                </a:solidFill>
              </a:rPr>
              <a:t> подходы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В качестве основной выступает политологическая составляющая, дополненная языковым, культурологическим, правовым и экономическим модулями.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Цель данного подхода сформировать </a:t>
            </a:r>
            <a:r>
              <a:rPr lang="ru-RU" b="1" dirty="0" smtClean="0">
                <a:solidFill>
                  <a:schemeClr val="tx1"/>
                </a:solidFill>
              </a:rPr>
              <a:t>уникальную комплексную образовательную модель</a:t>
            </a:r>
            <a:r>
              <a:rPr lang="ru-RU" dirty="0" smtClean="0">
                <a:solidFill>
                  <a:schemeClr val="tx1"/>
                </a:solidFill>
              </a:rPr>
              <a:t>, не представленную на рынке российских образовательных услуг и востребованную на профессиональном уровне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834055"/>
          </a:xfrm>
        </p:spPr>
        <p:txBody>
          <a:bodyPr/>
          <a:lstStyle/>
          <a:p>
            <a:r>
              <a:rPr lang="ru-RU" dirty="0" smtClean="0"/>
              <a:t>Политологический сегмент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876097"/>
            <a:ext cx="8596668" cy="416526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Межкультурное взаимодействие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История политики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Технологии принятия и экспертизы политических решений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Политическая теория и политические  технологии: новейшие направления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Методика преподавания политологических дисциплин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Подготовка, принятие и экспертиза политических решений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Проектирование </a:t>
            </a:r>
            <a:r>
              <a:rPr lang="ru-RU" dirty="0" smtClean="0"/>
              <a:t>политико-коммуникационных </a:t>
            </a:r>
            <a:r>
              <a:rPr lang="ru-RU" dirty="0"/>
              <a:t>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15026905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microsoft.com/office/2006/documentManagement/types"/>
    <ds:schemaRef ds:uri="http://purl.org/dc/terms/"/>
    <ds:schemaRef ds:uri="http://purl.org/dc/elements/1.1/"/>
    <ds:schemaRef ds:uri="71af3243-3dd4-4a8d-8c0d-dd76da1f02a5"/>
    <ds:schemaRef ds:uri="http://schemas.microsoft.com/office/infopath/2007/PartnerControls"/>
    <ds:schemaRef ds:uri="http://purl.org/dc/dcmitype/"/>
    <ds:schemaRef ds:uri="16c05727-aa75-4e4a-9b5f-8a80a1165891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979</Words>
  <Application>Microsoft Office PowerPoint</Application>
  <PresentationFormat>Широкоэкранный</PresentationFormat>
  <Paragraphs>128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Trebuchet MS</vt:lpstr>
      <vt:lpstr>Wingdings</vt:lpstr>
      <vt:lpstr>Wingdings 3</vt:lpstr>
      <vt:lpstr>yandex-sans</vt:lpstr>
      <vt:lpstr>Аспект</vt:lpstr>
      <vt:lpstr>УЧЕБНО-НАУЧНЫЙ ЦЕНТР ПРИКЛАДНОЙ АФРИКАНИСТИКИ (УНЦ ПА РГГУ)</vt:lpstr>
      <vt:lpstr>Российская научно-образовательная инициатива для стран Африки </vt:lpstr>
      <vt:lpstr>Научно-образовательная инициатива для Уганды и стран Восточной Африки в 2020–2021 гг</vt:lpstr>
      <vt:lpstr>Центр прикладной африканистики РГГУ</vt:lpstr>
      <vt:lpstr>Наша миссия</vt:lpstr>
      <vt:lpstr>Наша цель</vt:lpstr>
      <vt:lpstr>Наши приоритетные направления</vt:lpstr>
      <vt:lpstr>Наша образовательная программа</vt:lpstr>
      <vt:lpstr>Политологический сегмент</vt:lpstr>
      <vt:lpstr>Страноведческий сегмент</vt:lpstr>
      <vt:lpstr>Вступительный экзамен (примеры вопросов)</vt:lpstr>
      <vt:lpstr>Возможности в рамках обучения</vt:lpstr>
      <vt:lpstr>Задачи в научно-исследовательской области </vt:lpstr>
      <vt:lpstr>Задачи в области международного сотрудничества</vt:lpstr>
      <vt:lpstr>Сотрудничество с российскими контрагентами</vt:lpstr>
      <vt:lpstr>Спасибо за внимание  africacenter@rggu.ru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2020-10-26T17:07:02Z</dcterms:created>
  <dcterms:modified xsi:type="dcterms:W3CDTF">2021-03-31T10:28:14Z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