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62" r:id="rId5"/>
    <p:sldId id="263" r:id="rId6"/>
    <p:sldId id="260" r:id="rId7"/>
    <p:sldId id="257" r:id="rId8"/>
    <p:sldId id="258" r:id="rId9"/>
    <p:sldId id="261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78A"/>
    <a:srgbClr val="0F427F"/>
    <a:srgbClr val="0C3464"/>
    <a:srgbClr val="D16309"/>
    <a:srgbClr val="673105"/>
    <a:srgbClr val="002A7E"/>
    <a:srgbClr val="00682F"/>
    <a:srgbClr val="6B396B"/>
    <a:srgbClr val="58267E"/>
    <a:srgbClr val="0D1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80" autoAdjust="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9034453774388159"/>
          <c:y val="0"/>
          <c:w val="0.4881960668897618"/>
          <c:h val="0.846703189095827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обращений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1.7156863112999483E-2"/>
                  <c:y val="-1.3285022575385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344226865666265E-2"/>
                  <c:y val="-1.6606278219231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344226865666265E-2"/>
                  <c:y val="-9.96376693153904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519780610390084E-3"/>
                  <c:y val="-2.7723527880141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250544989332874E-2"/>
                  <c:y val="-6.64251128769265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4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1">
                  <c:v>Проблемы с самооценкой</c:v>
                </c:pt>
                <c:pt idx="2">
                  <c:v>Проблемы в обучении</c:v>
                </c:pt>
                <c:pt idx="3">
                  <c:v>Психол.тревожность, страх за близких</c:v>
                </c:pt>
                <c:pt idx="4">
                  <c:v>Запрос на интервью о работе гор.линий</c:v>
                </c:pt>
                <c:pt idx="5">
                  <c:v>Поиск дист.работы, волонтерство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.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Лист1!$A$2:$A$7</c:f>
              <c:strCache>
                <c:ptCount val="6"/>
                <c:pt idx="1">
                  <c:v>Проблемы с самооценкой</c:v>
                </c:pt>
                <c:pt idx="2">
                  <c:v>Проблемы в обучении</c:v>
                </c:pt>
                <c:pt idx="3">
                  <c:v>Психол.тревожность, страх за близких</c:v>
                </c:pt>
                <c:pt idx="4">
                  <c:v>Запрос на интервью о работе гор.линий</c:v>
                </c:pt>
                <c:pt idx="5">
                  <c:v>Поиск дист.работы, волонтерство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80995248"/>
        <c:axId val="180997992"/>
      </c:barChart>
      <c:catAx>
        <c:axId val="180995248"/>
        <c:scaling>
          <c:orientation val="minMax"/>
        </c:scaling>
        <c:delete val="0"/>
        <c:axPos val="l"/>
        <c:numFmt formatCode="\О\с\н\о\в\н\о\й" sourceLinked="0"/>
        <c:majorTickMark val="none"/>
        <c:minorTickMark val="none"/>
        <c:tickLblPos val="nextTo"/>
        <c:spPr>
          <a:noFill/>
          <a:ln w="18933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997992"/>
        <c:crosses val="autoZero"/>
        <c:auto val="1"/>
        <c:lblAlgn val="ctr"/>
        <c:lblOffset val="100"/>
        <c:noMultiLvlLbl val="0"/>
      </c:catAx>
      <c:valAx>
        <c:axId val="18099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1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995248"/>
        <c:crosses val="autoZero"/>
        <c:crossBetween val="between"/>
      </c:valAx>
      <c:spPr>
        <a:noFill/>
        <a:ln w="25417">
          <a:noFill/>
        </a:ln>
      </c:spPr>
    </c:plotArea>
    <c:plotVisOnly val="1"/>
    <c:dispBlanksAs val="gap"/>
    <c:showDLblsOverMax val="0"/>
  </c:chart>
  <c:spPr>
    <a:solidFill>
      <a:schemeClr val="bg1"/>
    </a:solidFill>
    <a:ln w="9466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Насилие или угроза насилием</c:v>
                </c:pt>
                <c:pt idx="1">
                  <c:v>Тяга к употреблению психоактивных веществ</c:v>
                </c:pt>
                <c:pt idx="2">
                  <c:v>Факторы со-зависимости риска (игромания, алкоголь, курение и т.п.)</c:v>
                </c:pt>
                <c:pt idx="3">
                  <c:v>Адаптация к группе, вузу, мегаполису</c:v>
                </c:pt>
                <c:pt idx="4">
                  <c:v>Профконсультация, проблемы с трудоустройством</c:v>
                </c:pt>
                <c:pt idx="5">
                  <c:v>Проблемы в обучении/учебном процессе</c:v>
                </c:pt>
                <c:pt idx="6">
                  <c:v>Другое</c:v>
                </c:pt>
                <c:pt idx="7">
                  <c:v>Трудности в общении/коммуникации</c:v>
                </c:pt>
                <c:pt idx="8">
                  <c:v>Суицидальные мысли/нежелание жить</c:v>
                </c:pt>
                <c:pt idx="9">
                  <c:v>Проблемы в семейных отношениях</c:v>
                </c:pt>
                <c:pt idx="10">
                  <c:v>Проблемы с самооценкой</c:v>
                </c:pt>
                <c:pt idx="11">
                  <c:v>Эмоциональное выгорание</c:v>
                </c:pt>
                <c:pt idx="12">
                  <c:v>Страхи, тревожность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7.0000000000000001E-3</c:v>
                </c:pt>
                <c:pt idx="1">
                  <c:v>1.06E-2</c:v>
                </c:pt>
                <c:pt idx="2">
                  <c:v>1.4E-2</c:v>
                </c:pt>
                <c:pt idx="3">
                  <c:v>1.7600000000000001E-2</c:v>
                </c:pt>
                <c:pt idx="4">
                  <c:v>3.5200000000000002E-2</c:v>
                </c:pt>
                <c:pt idx="5">
                  <c:v>4.2299999999999997E-2</c:v>
                </c:pt>
                <c:pt idx="6">
                  <c:v>7.7499999999999999E-2</c:v>
                </c:pt>
                <c:pt idx="7">
                  <c:v>7.85E-2</c:v>
                </c:pt>
                <c:pt idx="8">
                  <c:v>8.6999999999999994E-2</c:v>
                </c:pt>
                <c:pt idx="9">
                  <c:v>0.10199999999999999</c:v>
                </c:pt>
                <c:pt idx="10">
                  <c:v>0.1479</c:v>
                </c:pt>
                <c:pt idx="11">
                  <c:v>0.15140000000000001</c:v>
                </c:pt>
                <c:pt idx="12">
                  <c:v>0.22889999999999999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BE-4995-92D8-152B0ED86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0992112"/>
        <c:axId val="180994856"/>
      </c:barChart>
      <c:catAx>
        <c:axId val="18099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994856"/>
        <c:crosses val="autoZero"/>
        <c:auto val="1"/>
        <c:lblAlgn val="ctr"/>
        <c:lblOffset val="100"/>
        <c:noMultiLvlLbl val="0"/>
      </c:catAx>
      <c:valAx>
        <c:axId val="180994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99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8F53-808A-47E6-AE72-901727E225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AD56-C3A9-46F3-8E6F-FD6DCE5C1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8F53-808A-47E6-AE72-901727E225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AD56-C3A9-46F3-8E6F-FD6DCE5C1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8F53-808A-47E6-AE72-901727E225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AD56-C3A9-46F3-8E6F-FD6DCE5C1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8F53-808A-47E6-AE72-901727E225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AD56-C3A9-46F3-8E6F-FD6DCE5C1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8F53-808A-47E6-AE72-901727E225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AD56-C3A9-46F3-8E6F-FD6DCE5C1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8F53-808A-47E6-AE72-901727E225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AD56-C3A9-46F3-8E6F-FD6DCE5C1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8F53-808A-47E6-AE72-901727E225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AD56-C3A9-46F3-8E6F-FD6DCE5C1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8F53-808A-47E6-AE72-901727E225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AD56-C3A9-46F3-8E6F-FD6DCE5C1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8F53-808A-47E6-AE72-901727E225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AD56-C3A9-46F3-8E6F-FD6DCE5C1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8F53-808A-47E6-AE72-901727E225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AD56-C3A9-46F3-8E6F-FD6DCE5C1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8F53-808A-47E6-AE72-901727E225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AD56-C3A9-46F3-8E6F-FD6DCE5C1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75000"/>
                <a:alpha val="5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D8F53-808A-47E6-AE72-901727E225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5AD56-C3A9-46F3-8E6F-FD6DCE5C1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uh.ru/psychological-support/" TargetMode="External"/><Relationship Id="rId2" Type="http://schemas.openxmlformats.org/officeDocument/2006/relationships/hyperlink" Target="mailto:psysupport@rggu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-214338"/>
            <a:ext cx="7786742" cy="108426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ПСИХОЛОГИЧЕСКАЯ СЛУЖБА РГГУ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31666"/>
            <a:ext cx="7486680" cy="1754326"/>
          </a:xfrm>
          <a:noFill/>
        </p:spPr>
        <p:txBody>
          <a:bodyPr>
            <a:normAutofit lnSpcReduction="10000"/>
          </a:bodyPr>
          <a:lstStyle/>
          <a:p>
            <a:r>
              <a:rPr lang="ru-RU" sz="1900" dirty="0">
                <a:solidFill>
                  <a:schemeClr val="tx1"/>
                </a:solidFill>
              </a:rPr>
              <a:t>Наша служба с 2019 года оказывает бесплатную </a:t>
            </a:r>
          </a:p>
          <a:p>
            <a:r>
              <a:rPr lang="ru-RU" sz="1900" dirty="0">
                <a:solidFill>
                  <a:schemeClr val="tx1"/>
                </a:solidFill>
              </a:rPr>
              <a:t>психологическую помощь, в том числе помощь в </a:t>
            </a:r>
          </a:p>
          <a:p>
            <a:r>
              <a:rPr lang="ru-RU" sz="1900" dirty="0">
                <a:solidFill>
                  <a:schemeClr val="tx1"/>
                </a:solidFill>
              </a:rPr>
              <a:t>профессиональном самоопределении,  </a:t>
            </a:r>
          </a:p>
          <a:p>
            <a:r>
              <a:rPr lang="ru-RU" sz="1900" dirty="0">
                <a:solidFill>
                  <a:schemeClr val="tx1"/>
                </a:solidFill>
              </a:rPr>
              <a:t>обучающимся и работникам Российского </a:t>
            </a:r>
          </a:p>
          <a:p>
            <a:r>
              <a:rPr lang="ru-RU" sz="1900" dirty="0">
                <a:solidFill>
                  <a:schemeClr val="tx1"/>
                </a:solidFill>
              </a:rPr>
              <a:t>государственного гуманитарного университета</a:t>
            </a:r>
          </a:p>
          <a:p>
            <a:pPr algn="l">
              <a:buFontTx/>
              <a:buChar char="-"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032" y="4347973"/>
            <a:ext cx="78581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Мы консультируем очно и дистанционно (по телефону, электронной почте, через зум, скайп или мессенджеры) по предварительной </a:t>
            </a:r>
            <a:r>
              <a:rPr lang="ru-RU" dirty="0" smtClean="0"/>
              <a:t>записи без ограничения числа встреч. </a:t>
            </a:r>
            <a:endParaRPr lang="ru-RU" dirty="0"/>
          </a:p>
          <a:p>
            <a:endParaRPr lang="ru-RU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5 консультирующих психологов готовы провести запланированную консультацию (50 мин.- 1 час) или срочную (30-40 мин.) в одном из двух удобных и комфортных кабинетах и в общежитии.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032" y="6133421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Общение с психологами </a:t>
            </a:r>
            <a:r>
              <a:rPr lang="ru-RU" dirty="0" smtClean="0"/>
              <a:t>добровольно, безопасно </a:t>
            </a:r>
            <a:r>
              <a:rPr lang="ru-RU" dirty="0"/>
              <a:t>и конфиденциально.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Мы являемся </a:t>
            </a:r>
            <a:r>
              <a:rPr lang="ru-RU" dirty="0" smtClean="0"/>
              <a:t>структурным подразделением</a:t>
            </a:r>
            <a:r>
              <a:rPr lang="en-US" dirty="0" smtClean="0"/>
              <a:t> </a:t>
            </a:r>
            <a:r>
              <a:rPr lang="ru-RU" smtClean="0"/>
              <a:t>РГГУ.  </a:t>
            </a:r>
            <a:endParaRPr lang="ru-RU" dirty="0"/>
          </a:p>
        </p:txBody>
      </p:sp>
      <p:pic>
        <p:nvPicPr>
          <p:cNvPr id="1027" name="Picture 3" descr="C:\Users\HP\Desktop\IMG_20200818_111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317" y="2204990"/>
            <a:ext cx="3455256" cy="2161900"/>
          </a:xfrm>
          <a:prstGeom prst="rect">
            <a:avLst/>
          </a:prstGeom>
          <a:noFill/>
        </p:spPr>
      </p:pic>
      <p:pic>
        <p:nvPicPr>
          <p:cNvPr id="1028" name="Picture 4" descr="C:\Users\HP\Desktop\IMG_20200818_115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572" y="2204864"/>
            <a:ext cx="3455256" cy="215283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5B549C3-6F25-40BB-BA0D-F0455C5C6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2" y="600717"/>
            <a:ext cx="1418397" cy="13001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924E582-D0A5-4F5B-A12C-5DD563AE45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2428" y="669768"/>
            <a:ext cx="1231145" cy="12311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ГОРЯЧАЯ ЛИНИЯ - 2022</a:t>
            </a:r>
            <a:endParaRPr lang="ru-RU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460197" y="764704"/>
            <a:ext cx="8229600" cy="2088232"/>
          </a:xfrm>
        </p:spPr>
        <p:txBody>
          <a:bodyPr>
            <a:no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Wingdings" panose="05000000000000000000" pitchFamily="2" charset="2"/>
              <a:buChar char="q"/>
            </a:pPr>
            <a:r>
              <a:rPr lang="ru-RU" altLang="ru-RU" sz="1300" dirty="0" smtClean="0"/>
              <a:t>Горячая линия в РГГУ работает по расписанию </a:t>
            </a:r>
            <a:r>
              <a:rPr lang="ru-RU" altLang="ru-RU" sz="1300" dirty="0" smtClean="0"/>
              <a:t>приема </a:t>
            </a:r>
            <a:r>
              <a:rPr lang="ru-RU" altLang="ru-RU" sz="1300" dirty="0" smtClean="0"/>
              <a:t>Службы по </a:t>
            </a:r>
            <a:r>
              <a:rPr lang="ru-RU" altLang="ru-RU" sz="1300" dirty="0" err="1" smtClean="0"/>
              <a:t>раб.дням</a:t>
            </a:r>
            <a:r>
              <a:rPr lang="ru-RU" altLang="ru-RU" sz="1300" dirty="0" smtClean="0"/>
              <a:t> с 10.00 до 18.00.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altLang="ru-RU" sz="1300" dirty="0" smtClean="0"/>
              <a:t>Суммарно с начала запуска Горячей линии (с 28.02.2022 по 28.03.2022) поступило 8 обращений: из Сибирского (1) и Центрального (7) федеральных округов, больше в дневное (10.55, 11.34, 12.18, 12.30, 12.33, 16.19, 16.30), чем в вечернее время (17.09). 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altLang="ru-RU" sz="1300" u="sng" dirty="0" smtClean="0"/>
              <a:t>ХАРАКТЕР ЗАПРОСОВ</a:t>
            </a:r>
            <a:r>
              <a:rPr lang="ru-RU" altLang="ru-RU" sz="1300" dirty="0" smtClean="0"/>
              <a:t>: 2 – </a:t>
            </a:r>
            <a:r>
              <a:rPr lang="ru-RU" altLang="ru-RU" sz="1300" dirty="0" err="1" smtClean="0"/>
              <a:t>инф.характера</a:t>
            </a:r>
            <a:r>
              <a:rPr lang="ru-RU" altLang="ru-RU" sz="1300" dirty="0" smtClean="0"/>
              <a:t> и 6 – просьба о консультации с психологом.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altLang="ru-RU" sz="1300" u="sng" dirty="0" smtClean="0"/>
              <a:t>ОБЩИЕ ТЕНДЕНЦИИ</a:t>
            </a:r>
            <a:r>
              <a:rPr lang="ru-RU" altLang="ru-RU" sz="1300" dirty="0" smtClean="0"/>
              <a:t>: повышение уровня тревоги, страхи (от текущей ситуации и за собственное будущее, близких, детей), сильные эмоциональные переживания и опустошение; снижение когнитивных функций; непонимание и конфликты с близкими на почве разных оценок происходящего; обращение к теме ценностей, переоценка ценностей.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altLang="ru-RU" sz="1300" u="sng" dirty="0" smtClean="0"/>
              <a:t>ВАРИАНТЫ ОБРАБОТКИ</a:t>
            </a:r>
            <a:r>
              <a:rPr lang="ru-RU" altLang="ru-RU" sz="1300" dirty="0" smtClean="0"/>
              <a:t>: проговаривание, понимание своих переживаний; нормализация переживаний и информирование о возможных реакциях на стресс; снижение ожиданий от себя во время воздействия стресса; поиск опор внутренних и внешних; перевод тревоги в страх (от </a:t>
            </a:r>
            <a:r>
              <a:rPr lang="ru-RU" altLang="ru-RU" sz="1300" dirty="0" err="1" smtClean="0"/>
              <a:t>диффузности</a:t>
            </a:r>
            <a:r>
              <a:rPr lang="ru-RU" altLang="ru-RU" sz="1300" dirty="0" smtClean="0"/>
              <a:t> к конкретике); рассмотрение зон собственной ответственности (что можно изменить, а что нет); цифровая гигиена на периодичность и способы получение новостей; проявление большей терпимости и </a:t>
            </a:r>
            <a:r>
              <a:rPr lang="ru-RU" altLang="ru-RU" sz="1300" dirty="0" err="1" smtClean="0"/>
              <a:t>эмпатии</a:t>
            </a:r>
            <a:r>
              <a:rPr lang="ru-RU" altLang="ru-RU" sz="1300" dirty="0" smtClean="0"/>
              <a:t> к близким и окружающим; ориентирование на заботу о физическом состоянии (прогулки, спорт, медитация, йога) и стараться делать что-то приятное для себя, для внутренней стабилизации (творчество, хобби). </a:t>
            </a:r>
            <a:endParaRPr lang="ru-RU" altLang="ru-RU" sz="1200" dirty="0" smtClean="0"/>
          </a:p>
          <a:p>
            <a:pPr lvl="0" indent="0" algn="ctr">
              <a:buNone/>
            </a:pPr>
            <a:endParaRPr lang="ru-RU" altLang="ru-RU" sz="1200" dirty="0"/>
          </a:p>
          <a:p>
            <a:pPr lvl="0" indent="0" algn="ctr">
              <a:buNone/>
            </a:pPr>
            <a:r>
              <a:rPr lang="ru-RU" altLang="ru-RU" sz="1200" dirty="0" smtClean="0"/>
              <a:t>Тематика поступивших обращений за период с начала работы данной линии представлена ниже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864028"/>
              </p:ext>
            </p:extLst>
          </p:nvPr>
        </p:nvGraphicFramePr>
        <p:xfrm>
          <a:off x="827584" y="4725144"/>
          <a:ext cx="7704856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36" y="510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0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Услуги, каналы связи со Службой и </a:t>
            </a:r>
            <a:r>
              <a:rPr lang="ru-RU" sz="2800" dirty="0" err="1" smtClean="0"/>
              <a:t>коллаборации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836712"/>
            <a:ext cx="8223607" cy="5616624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 smtClean="0"/>
              <a:t>Индивидуальные психологические консультации, краткосрочная психотерапия, групповые программы («круг встреч» и арт-терапия </a:t>
            </a:r>
            <a:r>
              <a:rPr lang="ru-RU" sz="1600" dirty="0" smtClean="0"/>
              <a:t>творчеством </a:t>
            </a:r>
            <a:r>
              <a:rPr lang="ru-RU" sz="1600" dirty="0" smtClean="0"/>
              <a:t>апробированы в заочном формате), образовательные и просветительские мероприятия. </a:t>
            </a:r>
            <a:r>
              <a:rPr lang="ru-RU" sz="1600" dirty="0" err="1" smtClean="0"/>
              <a:t>Интервизии</a:t>
            </a:r>
            <a:r>
              <a:rPr lang="ru-RU" sz="1600" dirty="0" smtClean="0"/>
              <a:t> (регулярно) и </a:t>
            </a:r>
            <a:r>
              <a:rPr lang="ru-RU" sz="1600" dirty="0" err="1" smtClean="0"/>
              <a:t>супервизии</a:t>
            </a:r>
            <a:r>
              <a:rPr lang="ru-RU" sz="1600" dirty="0" smtClean="0"/>
              <a:t> (по мере необходимости) для сотрудников Службы. </a:t>
            </a:r>
          </a:p>
          <a:p>
            <a:endParaRPr lang="ru-RU" sz="1600" dirty="0" smtClean="0"/>
          </a:p>
          <a:p>
            <a:r>
              <a:rPr lang="ru-RU" sz="1600" dirty="0" smtClean="0"/>
              <a:t>Запись на консультацию производится через форму на сайте (рубрикатор тем), по электронной почте, по мобильному или стационарному телефонам, </a:t>
            </a:r>
            <a:r>
              <a:rPr lang="ru-RU" sz="1600" dirty="0" smtClean="0"/>
              <a:t>в кабинете Службы.</a:t>
            </a:r>
            <a:endParaRPr lang="ru-RU" sz="1600" dirty="0" smtClean="0"/>
          </a:p>
          <a:p>
            <a:r>
              <a:rPr lang="ru-RU" sz="1600" dirty="0" smtClean="0"/>
              <a:t>Обратная связь о проведенной консультации через </a:t>
            </a:r>
            <a:r>
              <a:rPr lang="en-US" sz="1600" dirty="0" smtClean="0"/>
              <a:t>Go</a:t>
            </a:r>
            <a:r>
              <a:rPr lang="en-US" sz="1600" dirty="0"/>
              <a:t>o</a:t>
            </a:r>
            <a:r>
              <a:rPr lang="en-US" sz="1600" dirty="0" smtClean="0"/>
              <a:t>gle-</a:t>
            </a:r>
            <a:r>
              <a:rPr lang="ru-RU" sz="1600" dirty="0" smtClean="0"/>
              <a:t>форму (на </a:t>
            </a:r>
            <a:r>
              <a:rPr lang="en-US" sz="1600" dirty="0" smtClean="0"/>
              <a:t>email </a:t>
            </a:r>
            <a:r>
              <a:rPr lang="ru-RU" sz="1600" dirty="0" smtClean="0"/>
              <a:t>обратившегося высылается анкета по итогам первой, пятой </a:t>
            </a:r>
            <a:r>
              <a:rPr lang="ru-RU" sz="1600" dirty="0" err="1" smtClean="0"/>
              <a:t>ит.д</a:t>
            </a:r>
            <a:r>
              <a:rPr lang="ru-RU" sz="1600" dirty="0" smtClean="0"/>
              <a:t>. встречи (откуда узнали о службе, легко ли было записаться и т.д.) и какое впечатление оставила консультация, - предлагается </a:t>
            </a:r>
            <a:r>
              <a:rPr lang="ru-RU" sz="1600" dirty="0" err="1" smtClean="0"/>
              <a:t>проранжировать</a:t>
            </a:r>
            <a:r>
              <a:rPr lang="ru-RU" sz="1600" dirty="0" smtClean="0"/>
              <a:t> от 1 до 5 критерии впечатлений: насколько понятым психологом Вы почувствовали; было ли Вам комфортно в общении с психологом; установился ли между Вами контакт; насколько ожидания от встречи совпали с реальностью; почувствовали ли Вы ценность/пользу от консультации).</a:t>
            </a:r>
          </a:p>
          <a:p>
            <a:endParaRPr lang="ru-RU" sz="1600" dirty="0" smtClean="0"/>
          </a:p>
          <a:p>
            <a:r>
              <a:rPr lang="ru-RU" sz="1600" dirty="0" smtClean="0"/>
              <a:t>Плакаты и наглядная агитация в фирменном стиле и цветах службы (визуальная узнаваемость). Запись видеороликов о работе службы и психологов, подготовка подкастов (частично реализована).</a:t>
            </a:r>
          </a:p>
          <a:p>
            <a:r>
              <a:rPr lang="ru-RU" sz="1600" dirty="0" smtClean="0"/>
              <a:t>Корпоративная страничка Службы на сайте РГГУ, разделы: НАШИ НОВОСТИ, НАШ БЛОГ, НАШИ СТАТЬИ, ЭКСТРЕННАЯ ПОМОЩЬ, КОНСУЛЬТАЦИЯ ВРАЧА-ПСИХИАТРА; присутствие в </a:t>
            </a:r>
            <a:r>
              <a:rPr lang="ru-RU" sz="1600" dirty="0" err="1" smtClean="0"/>
              <a:t>соцсетях</a:t>
            </a:r>
            <a:r>
              <a:rPr lang="ru-RU" sz="1600" dirty="0" smtClean="0"/>
              <a:t> (информационно-цифровая узнаваемость). </a:t>
            </a:r>
          </a:p>
          <a:p>
            <a:endParaRPr lang="ru-RU" sz="1600" dirty="0" smtClean="0"/>
          </a:p>
          <a:p>
            <a:r>
              <a:rPr lang="ru-RU" sz="1600" dirty="0" smtClean="0"/>
              <a:t>Внутренние </a:t>
            </a:r>
            <a:r>
              <a:rPr lang="ru-RU" sz="1600" dirty="0" err="1" smtClean="0"/>
              <a:t>коллаборации</a:t>
            </a:r>
            <a:r>
              <a:rPr lang="ru-RU" sz="1600" dirty="0" smtClean="0"/>
              <a:t>: с Институтом психологии им. Выготского РГГУ (предоставлены материалы для социально-</a:t>
            </a:r>
            <a:r>
              <a:rPr lang="ru-RU" sz="1600" dirty="0" err="1" smtClean="0"/>
              <a:t>психол.тестирования</a:t>
            </a:r>
            <a:r>
              <a:rPr lang="ru-RU" sz="1600" dirty="0" smtClean="0"/>
              <a:t> (СПТ); с Управлением по работе со студентами (</a:t>
            </a:r>
            <a:r>
              <a:rPr lang="ru-RU" sz="1600" dirty="0" smtClean="0"/>
              <a:t>г</a:t>
            </a:r>
            <a:r>
              <a:rPr lang="ru-RU" sz="1600" dirty="0"/>
              <a:t>и</a:t>
            </a:r>
            <a:r>
              <a:rPr lang="ru-RU" sz="1600" dirty="0" smtClean="0"/>
              <a:t>д </a:t>
            </a:r>
            <a:r>
              <a:rPr lang="ru-RU" sz="1600" dirty="0" smtClean="0"/>
              <a:t>первокурсника и </a:t>
            </a:r>
            <a:r>
              <a:rPr lang="ru-RU" sz="1600" dirty="0" smtClean="0"/>
              <a:t>встречи </a:t>
            </a:r>
            <a:r>
              <a:rPr lang="ru-RU" sz="1600" dirty="0" smtClean="0"/>
              <a:t>психологов со студентами); Управлением </a:t>
            </a:r>
            <a:r>
              <a:rPr lang="ru-RU" sz="1600" dirty="0" err="1" smtClean="0"/>
              <a:t>профориентационной</a:t>
            </a:r>
            <a:r>
              <a:rPr lang="ru-RU" sz="1600" dirty="0" smtClean="0"/>
              <a:t> работы (день карьеры в РГГУ), с Объединенной пресс-службой (размещение информации), с </a:t>
            </a:r>
            <a:r>
              <a:rPr lang="ru-RU" sz="1600" dirty="0" err="1" smtClean="0"/>
              <a:t>Мед.кабинетом</a:t>
            </a:r>
            <a:r>
              <a:rPr lang="ru-RU" sz="1600" dirty="0" smtClean="0"/>
              <a:t>, Общежитием и Колледжем, с представителями кафедр и факультетов, волонтерами; ежегодные и тематические отчеты о деятельности Службы, кураторство и </a:t>
            </a:r>
            <a:r>
              <a:rPr lang="ru-RU" sz="1600" dirty="0" err="1" smtClean="0"/>
              <a:t>психол.помощь</a:t>
            </a:r>
            <a:r>
              <a:rPr lang="ru-RU" sz="1600" dirty="0" smtClean="0"/>
              <a:t> особым категориям (сироты, инклюзивные и иностранные </a:t>
            </a:r>
            <a:r>
              <a:rPr lang="ru-RU" sz="1600" dirty="0" smtClean="0"/>
              <a:t>обучающиеся</a:t>
            </a:r>
            <a:r>
              <a:rPr lang="ru-RU" sz="1600" dirty="0" smtClean="0"/>
              <a:t>)   </a:t>
            </a:r>
          </a:p>
          <a:p>
            <a:r>
              <a:rPr lang="ru-RU" sz="1600" dirty="0" smtClean="0"/>
              <a:t>Внешние </a:t>
            </a:r>
            <a:r>
              <a:rPr lang="ru-RU" sz="1600" dirty="0" err="1" smtClean="0"/>
              <a:t>коллаборации</a:t>
            </a:r>
            <a:r>
              <a:rPr lang="ru-RU" sz="1600" dirty="0" smtClean="0"/>
              <a:t>: горизонтальные связи со службами </a:t>
            </a:r>
            <a:r>
              <a:rPr lang="ru-RU" sz="1600" dirty="0" err="1" smtClean="0"/>
              <a:t>др.ВУЗов</a:t>
            </a:r>
            <a:r>
              <a:rPr lang="ru-RU" sz="1600" dirty="0" smtClean="0"/>
              <a:t>, участие в мероприятиях Ассоциации психологических служб, собираются документы для подачи в РПО и участия в его мероприятиях в рамках секции Психологических служб ВУЗов.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97825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156BFF-6D4D-4135-B886-BB75805C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СТАТИСТИЧЕСКИЕ ПОКАЗАТЕЛИ (2021 г.)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5DD1EA-13C1-410D-88A9-E05C0B639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30626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/>
              <a:t>Количество консультаций в год: 856 (2019 г) – 1624 (2020 г) – 1827 (2021 г)</a:t>
            </a:r>
          </a:p>
          <a:p>
            <a:r>
              <a:rPr lang="ru-RU" sz="1800" dirty="0"/>
              <a:t>Формат консультаций: очных 70% (1270) и 30% дистанционных (557)</a:t>
            </a:r>
          </a:p>
          <a:p>
            <a:r>
              <a:rPr lang="ru-RU" sz="1800" dirty="0"/>
              <a:t>Среди обратившихся по полу: 81% обратившихся – женщины, 19% - мужчины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1800" dirty="0"/>
              <a:t>Категории обратившихся по направлениям обучения: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58% - студенты бакалавриата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25% - сотрудники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7% - студенты магистратуры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4% - аспиранты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3,3% - студенты колледжа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2,5 – абитуриенты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/>
          </a:p>
          <a:p>
            <a:r>
              <a:rPr lang="ru-RU" sz="1800" dirty="0"/>
              <a:t>Категории обратившихся по курсам: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46% - 1 курс бакалавриат/специалитет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24% - 3 курс бакалавриат/специалитет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15% - 2 курс бакалавриат/специалитет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9% - 4 курс бакалавриат/специалитет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2% - 5 курс специалитет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2% - 1 курс магистратуры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1% - 2 курс магистратуры </a:t>
            </a:r>
          </a:p>
          <a:p>
            <a:pPr marL="0" indent="0">
              <a:buNone/>
            </a:pPr>
            <a:endParaRPr lang="ru-RU" sz="1800" dirty="0"/>
          </a:p>
          <a:p>
            <a:pPr>
              <a:buFont typeface="Wingdings" panose="05000000000000000000" pitchFamily="2" charset="2"/>
              <a:buChar char="Ø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5484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B9DB58-1EC9-4B7A-B234-1D11DE35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ОСНОВНЫЕ ЗАПРОСЫ (рубрикатор тем) </a:t>
            </a:r>
            <a:r>
              <a:rPr lang="ru-RU" sz="2400" dirty="0"/>
              <a:t>первично </a:t>
            </a:r>
            <a:r>
              <a:rPr lang="ru-RU" sz="2400" dirty="0" smtClean="0"/>
              <a:t>выбранные </a:t>
            </a:r>
            <a:r>
              <a:rPr lang="ru-RU" sz="2400" dirty="0"/>
              <a:t>при записи на </a:t>
            </a:r>
            <a:r>
              <a:rPr lang="ru-RU" sz="2400" dirty="0" smtClean="0"/>
              <a:t>консультации </a:t>
            </a:r>
            <a:r>
              <a:rPr lang="ru-RU" sz="2400" dirty="0"/>
              <a:t>через форму на сайте РГГУ (2021 г.):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44FAB00-DD4D-48D9-8611-E0672AAC4E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488256"/>
              </p:ext>
            </p:extLst>
          </p:nvPr>
        </p:nvGraphicFramePr>
        <p:xfrm>
          <a:off x="323528" y="1628800"/>
          <a:ext cx="849694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510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psyservice_kondraty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14290"/>
            <a:ext cx="1562104" cy="1524004"/>
          </a:xfrm>
          <a:prstGeom prst="rect">
            <a:avLst/>
          </a:prstGeom>
          <a:noFill/>
        </p:spPr>
      </p:pic>
      <p:pic>
        <p:nvPicPr>
          <p:cNvPr id="2051" name="Picture 3" descr="C:\Users\HP\Desktop\psyservice_pilu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642918"/>
            <a:ext cx="1659729" cy="1619248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3174" y="4500570"/>
            <a:ext cx="1714512" cy="1672694"/>
          </a:xfrm>
          <a:prstGeom prst="rect">
            <a:avLst/>
          </a:prstGeom>
          <a:noFill/>
        </p:spPr>
      </p:pic>
      <p:pic>
        <p:nvPicPr>
          <p:cNvPr id="2053" name="Picture 5" descr="C:\Users\HP\Desktop\psyservice_frolov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642918"/>
            <a:ext cx="1643074" cy="1602998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6314" y="4500570"/>
            <a:ext cx="1643073" cy="1602999"/>
          </a:xfrm>
          <a:prstGeom prst="rect">
            <a:avLst/>
          </a:prstGeom>
          <a:noFill/>
        </p:spPr>
      </p:pic>
      <p:pic>
        <p:nvPicPr>
          <p:cNvPr id="2055" name="Picture 7" descr="C:\Users\HP\Desktop\psyservice_yanykin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2643182"/>
            <a:ext cx="1643074" cy="1602998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4517" y="2643182"/>
            <a:ext cx="1603000" cy="1603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00826" y="4714884"/>
            <a:ext cx="21431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Кисельников, </a:t>
            </a:r>
          </a:p>
          <a:p>
            <a:pPr algn="ctr"/>
            <a:r>
              <a:rPr lang="ru-RU" sz="1400" dirty="0"/>
              <a:t>Александр Александрович,</a:t>
            </a:r>
          </a:p>
          <a:p>
            <a:pPr algn="ctr"/>
            <a:r>
              <a:rPr lang="ru-RU" sz="1400" dirty="0"/>
              <a:t>экзистенциальный и </a:t>
            </a:r>
          </a:p>
          <a:p>
            <a:pPr algn="ctr"/>
            <a:r>
              <a:rPr lang="ru-RU" sz="1400" dirty="0"/>
              <a:t>клинический психолог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979" y="4857760"/>
            <a:ext cx="19507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Гладченко </a:t>
            </a:r>
          </a:p>
          <a:p>
            <a:pPr algn="ctr"/>
            <a:r>
              <a:rPr lang="ru-RU" sz="1400" dirty="0"/>
              <a:t>Олеся Александровна, </a:t>
            </a:r>
          </a:p>
          <a:p>
            <a:pPr algn="ctr"/>
            <a:r>
              <a:rPr lang="ru-RU" sz="1400" dirty="0"/>
              <a:t>экзистенциальный </a:t>
            </a:r>
          </a:p>
          <a:p>
            <a:pPr algn="ctr"/>
            <a:r>
              <a:rPr lang="ru-RU" sz="1400" dirty="0"/>
              <a:t>психолог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72330" y="3000372"/>
            <a:ext cx="18567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Яныкина Марина</a:t>
            </a:r>
          </a:p>
          <a:p>
            <a:pPr algn="ctr"/>
            <a:r>
              <a:rPr lang="ru-RU" sz="1400" dirty="0"/>
              <a:t>Александровна, </a:t>
            </a:r>
          </a:p>
          <a:p>
            <a:pPr algn="ctr"/>
            <a:r>
              <a:rPr lang="ru-RU" sz="1400" dirty="0"/>
              <a:t>творческий психолог, </a:t>
            </a:r>
          </a:p>
          <a:p>
            <a:pPr algn="ctr"/>
            <a:r>
              <a:rPr lang="ru-RU" sz="1400" dirty="0"/>
              <a:t>телесный практик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071810"/>
            <a:ext cx="17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Москаленко Екатерина Романовна, администратор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3768" y="428604"/>
            <a:ext cx="16430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Фролова Людмила Николаевна, психолог 1 категории, специалист по вопросам проф.</a:t>
            </a:r>
          </a:p>
          <a:p>
            <a:pPr algn="ctr"/>
            <a:r>
              <a:rPr lang="ru-RU" sz="1400" dirty="0"/>
              <a:t>самоопределения</a:t>
            </a:r>
            <a:r>
              <a:rPr lang="en-US" sz="1400" dirty="0"/>
              <a:t>  </a:t>
            </a:r>
            <a:r>
              <a:rPr lang="ru-RU" sz="1400" dirty="0"/>
              <a:t>и деловым коммуникациям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285728"/>
            <a:ext cx="13572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/>
              <a:t>Пилюк Тамара Михайловна, ведущий психолог, специалист по вопросам </a:t>
            </a:r>
            <a:r>
              <a:rPr lang="ru-RU" sz="1300" dirty="0" err="1"/>
              <a:t>когнитивно-поведенческой</a:t>
            </a:r>
            <a:r>
              <a:rPr lang="ru-RU" sz="1300" dirty="0"/>
              <a:t> психологии, адаптации, пограничным состояниям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868" y="1785926"/>
            <a:ext cx="1643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Кондратьев Денис Николаевич,  руководитель,</a:t>
            </a:r>
          </a:p>
          <a:p>
            <a:pPr algn="ctr"/>
            <a:r>
              <a:rPr lang="ru-RU" sz="1400" dirty="0"/>
              <a:t>психолог, социолог, конфликтолог</a:t>
            </a:r>
            <a:endParaRPr lang="en-US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6215082"/>
            <a:ext cx="85725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Куратор Службы – проректор РГГУ по административной и социальной работе </a:t>
            </a:r>
            <a:endParaRPr lang="en-US" sz="1600" dirty="0"/>
          </a:p>
          <a:p>
            <a:pPr algn="ctr"/>
            <a:r>
              <a:rPr lang="ru-RU" sz="1600" dirty="0"/>
              <a:t>Ираклий </a:t>
            </a:r>
            <a:r>
              <a:rPr lang="ru-RU" sz="1600" dirty="0" err="1"/>
              <a:t>Ревазович</a:t>
            </a:r>
            <a:r>
              <a:rPr lang="ru-RU" sz="1600" dirty="0"/>
              <a:t> </a:t>
            </a:r>
            <a:r>
              <a:rPr lang="ru-RU" sz="1600" dirty="0" err="1"/>
              <a:t>Болквадзе</a:t>
            </a:r>
            <a:endParaRPr lang="ru-RU" sz="1600" dirty="0"/>
          </a:p>
          <a:p>
            <a:endParaRPr lang="ru-RU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 можете обратиться к нам, если чувствуете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857224" y="1785926"/>
            <a:ext cx="7286676" cy="3929090"/>
          </a:xfrm>
          <a:prstGeom prst="cloud">
            <a:avLst/>
          </a:prstGeom>
          <a:gradFill flip="none" rotWithShape="1">
            <a:gsLst>
              <a:gs pos="0">
                <a:srgbClr val="10478A">
                  <a:alpha val="51765"/>
                </a:srgb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165100" contourW="19050">
            <a:bevelT w="19050"/>
            <a:bevelB w="19050" h="50800"/>
            <a:extrusionClr>
              <a:srgbClr val="002A7E"/>
            </a:extrusionClr>
            <a:contourClr>
              <a:srgbClr val="0D1F35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292893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БОЛЬ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535782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8267E"/>
                </a:solidFill>
              </a:rPr>
              <a:t>ТРЕВОГУ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7620" y="350043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СТРАХ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6612" y="185736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НАСИЛИЕ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3306" y="428625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</a:rPr>
              <a:t>АПАТИЮ</a:t>
            </a:r>
          </a:p>
        </p:txBody>
      </p:sp>
      <p:sp>
        <p:nvSpPr>
          <p:cNvPr id="10" name="TextBox 9"/>
          <p:cNvSpPr txBox="1"/>
          <p:nvPr/>
        </p:nvSpPr>
        <p:spPr>
          <a:xfrm rot="544556">
            <a:off x="5456277" y="440169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ОБИДУ</a:t>
            </a:r>
          </a:p>
        </p:txBody>
      </p:sp>
      <p:sp>
        <p:nvSpPr>
          <p:cNvPr id="11" name="TextBox 10"/>
          <p:cNvSpPr txBox="1"/>
          <p:nvPr/>
        </p:nvSpPr>
        <p:spPr>
          <a:xfrm rot="364938">
            <a:off x="5235730" y="3685208"/>
            <a:ext cx="246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РАСТЕРЯННОСТЬ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6050" y="2428868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СЛОЖНОСТИ В ОТНОШЕНИЯХ</a:t>
            </a:r>
          </a:p>
        </p:txBody>
      </p:sp>
      <p:sp>
        <p:nvSpPr>
          <p:cNvPr id="14" name="TextBox 13"/>
          <p:cNvSpPr txBox="1"/>
          <p:nvPr/>
        </p:nvSpPr>
        <p:spPr>
          <a:xfrm rot="20836528">
            <a:off x="5383222" y="2794235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ОТЧАЯНИЕ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58" y="200024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НЕПОНИМАНИ</a:t>
            </a:r>
            <a:r>
              <a:rPr lang="ru-RU" dirty="0"/>
              <a:t>Е</a:t>
            </a:r>
          </a:p>
        </p:txBody>
      </p:sp>
      <p:sp>
        <p:nvSpPr>
          <p:cNvPr id="16" name="TextBox 15"/>
          <p:cNvSpPr txBox="1"/>
          <p:nvPr/>
        </p:nvSpPr>
        <p:spPr>
          <a:xfrm rot="20756710">
            <a:off x="1637232" y="3857331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ТРУДНОСТИ С ОБУЧЕНИЕМ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72198" y="535782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ОДИНОЧЕСТВО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4612" y="485776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НЕОПРЕДЕЛЕННОСТЬ</a:t>
            </a:r>
          </a:p>
        </p:txBody>
      </p:sp>
      <p:sp>
        <p:nvSpPr>
          <p:cNvPr id="19" name="TextBox 18"/>
          <p:cNvSpPr txBox="1"/>
          <p:nvPr/>
        </p:nvSpPr>
        <p:spPr>
          <a:xfrm rot="20884722">
            <a:off x="1305966" y="3166254"/>
            <a:ext cx="2236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92D050"/>
                </a:solidFill>
              </a:rPr>
              <a:t>НЕУВЕРЕННОСТЬ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HP\Desktop\solnc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429552" cy="51911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ПОСЛЕ БЕСЕД С ПСИХОЛОГОМ ВЫ МОЖЕТЕ ОБРЕСТИ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200024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УВЕРЕННОСТЬ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3702" y="321468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ЯСНОСТЬ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2643182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B396B"/>
                </a:solidFill>
              </a:rPr>
              <a:t>УСТОЙЧИВОСТЬ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2132" y="164305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82F"/>
                </a:solidFill>
              </a:rPr>
              <a:t>СПОКОЙСТВИЕ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12" y="271462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16309"/>
                </a:solidFill>
              </a:rPr>
              <a:t>ПОДДЕРЖКУ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8992" y="607220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73105"/>
                </a:solidFill>
              </a:rPr>
              <a:t>ПОНИМАНИЕ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6446" y="592933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A7E"/>
                </a:solidFill>
              </a:rPr>
              <a:t>ОПРЕДЕЛЕННОСТЬ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4744" y="1714488"/>
            <a:ext cx="1428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СМЫСЛ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6446" y="214311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ВООДУШЕВЛЕНИЕ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1538" y="350043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ПЕРСПЕКТИВУ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0"/>
            <a:ext cx="5715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/>
              <a:t>Наши контакты:</a:t>
            </a:r>
            <a:endParaRPr lang="en-US" sz="2000" dirty="0"/>
          </a:p>
          <a:p>
            <a:pPr algn="ctr">
              <a:buNone/>
            </a:pPr>
            <a:r>
              <a:rPr lang="ru-RU" sz="2000" dirty="0"/>
              <a:t>Адрес: </a:t>
            </a:r>
            <a:r>
              <a:rPr lang="ru-RU" sz="2000" dirty="0" smtClean="0"/>
              <a:t>Москва, </a:t>
            </a:r>
            <a:r>
              <a:rPr lang="ru-RU" sz="2000" dirty="0" err="1" smtClean="0"/>
              <a:t>Миусская</a:t>
            </a:r>
            <a:r>
              <a:rPr lang="ru-RU" sz="2000" dirty="0" smtClean="0"/>
              <a:t> </a:t>
            </a:r>
            <a:r>
              <a:rPr lang="ru-RU" sz="2000" dirty="0"/>
              <a:t>площадь, 6с3, </a:t>
            </a:r>
            <a:r>
              <a:rPr lang="ru-RU" sz="2000" dirty="0" err="1"/>
              <a:t>каб</a:t>
            </a:r>
            <a:r>
              <a:rPr lang="ru-RU" sz="2000" dirty="0"/>
              <a:t>. 105а</a:t>
            </a:r>
            <a:endParaRPr lang="en-US" sz="2000" dirty="0"/>
          </a:p>
          <a:p>
            <a:pPr algn="ctr">
              <a:buNone/>
            </a:pPr>
            <a:r>
              <a:rPr lang="ru-RU" sz="2000" dirty="0"/>
              <a:t>Тел.:</a:t>
            </a:r>
            <a:r>
              <a:rPr lang="en-US" sz="2000" dirty="0"/>
              <a:t>+7 (903) 618-07-20, +7 (495) 250-62-87</a:t>
            </a:r>
          </a:p>
          <a:p>
            <a:pPr algn="ctr">
              <a:buNone/>
            </a:pPr>
            <a:r>
              <a:rPr lang="en-US" sz="2000" dirty="0"/>
              <a:t>email: </a:t>
            </a:r>
            <a:r>
              <a:rPr lang="en-US" sz="2000" dirty="0">
                <a:hlinkClick r:id="rId2"/>
              </a:rPr>
              <a:t>psysupport@rggu.ru</a:t>
            </a:r>
            <a:endParaRPr lang="en-US" sz="2000" dirty="0"/>
          </a:p>
          <a:p>
            <a:pPr algn="ctr">
              <a:buNone/>
            </a:pPr>
            <a:r>
              <a:rPr lang="en-US" sz="2000" dirty="0"/>
              <a:t>URL: </a:t>
            </a:r>
            <a:r>
              <a:rPr lang="en-US" sz="2000" dirty="0">
                <a:hlinkClick r:id="rId3"/>
              </a:rPr>
              <a:t>https://www.rsuh.ru/psychological-support/</a:t>
            </a:r>
            <a:endParaRPr lang="ru-RU" sz="2000" dirty="0"/>
          </a:p>
        </p:txBody>
      </p:sp>
      <p:pic>
        <p:nvPicPr>
          <p:cNvPr id="1026" name="Picture 2" descr="C:\Users\HP\Desktop\20190921_010900_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714488"/>
            <a:ext cx="7215238" cy="45005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628652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ЗДЕСЬ ДЛЯ ВАС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</TotalTime>
  <Words>1031</Words>
  <Application>Microsoft Office PowerPoint</Application>
  <PresentationFormat>Экран (4:3)</PresentationFormat>
  <Paragraphs>109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ПСИХОЛОГИЧЕСКАЯ СЛУЖБА РГГУ</vt:lpstr>
      <vt:lpstr>ГОРЯЧАЯ ЛИНИЯ - 2022</vt:lpstr>
      <vt:lpstr>Услуги, каналы связи со Службой и коллаборации </vt:lpstr>
      <vt:lpstr>СТАТИСТИЧЕСКИЕ ПОКАЗАТЕЛИ (2021 г.):</vt:lpstr>
      <vt:lpstr>ОСНОВНЫЕ ЗАПРОСЫ (рубрикатор тем) первично выбранные при записи на консультации через форму на сайте РГГУ (2021 г.): </vt:lpstr>
      <vt:lpstr>Презентация PowerPoint</vt:lpstr>
      <vt:lpstr>Вы можете обратиться к нам, если чувствуете:</vt:lpstr>
      <vt:lpstr>ПОСЛЕ БЕСЕД С ПСИХОЛОГОМ ВЫ МОЖЕТЕ ОБРЕСТИ: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Денис Николаевич Кондратьев</cp:lastModifiedBy>
  <cp:revision>138</cp:revision>
  <cp:lastPrinted>2022-03-29T09:48:50Z</cp:lastPrinted>
  <dcterms:created xsi:type="dcterms:W3CDTF">2020-08-17T11:53:46Z</dcterms:created>
  <dcterms:modified xsi:type="dcterms:W3CDTF">2022-03-31T07:18:48Z</dcterms:modified>
</cp:coreProperties>
</file>