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89" r:id="rId3"/>
    <p:sldId id="295" r:id="rId4"/>
    <p:sldId id="290" r:id="rId5"/>
    <p:sldId id="294" r:id="rId6"/>
    <p:sldId id="296" r:id="rId7"/>
    <p:sldId id="29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1" r:id="rId18"/>
    <p:sldId id="288" r:id="rId19"/>
    <p:sldId id="283" r:id="rId20"/>
    <p:sldId id="267" r:id="rId21"/>
  </p:sldIdLst>
  <p:sldSz cx="1080135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30" autoAdjust="0"/>
  </p:normalViewPr>
  <p:slideViewPr>
    <p:cSldViewPr>
      <p:cViewPr varScale="1">
        <p:scale>
          <a:sx n="102" d="100"/>
          <a:sy n="102" d="100"/>
        </p:scale>
        <p:origin x="-1002" y="-72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F5B7D-E0E1-4A25-B2EF-BF5D0620B29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514350"/>
            <a:ext cx="40481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97D84-2CF4-4FDA-B751-CDE49F3F6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30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97D84-2CF4-4FDA-B751-CDE49F3F6B1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692212" y="359898"/>
            <a:ext cx="8749094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692212" y="1850064"/>
            <a:ext cx="8749094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88443" y="1413802"/>
            <a:ext cx="24843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366915" y="1345016"/>
            <a:ext cx="75609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01013" y="274639"/>
            <a:ext cx="216027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50169" y="274640"/>
            <a:ext cx="6570821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6665" y="-54"/>
            <a:ext cx="810101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5725" y="2600325"/>
            <a:ext cx="756094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5725" y="1066800"/>
            <a:ext cx="756094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700339" y="0"/>
            <a:ext cx="9001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566055" y="2814656"/>
            <a:ext cx="24843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844526" y="2745870"/>
            <a:ext cx="75609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812" y="274320"/>
            <a:ext cx="885710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5812" y="1524000"/>
            <a:ext cx="432054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2378" y="1524000"/>
            <a:ext cx="432054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5160336"/>
            <a:ext cx="9721216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9" y="328278"/>
            <a:ext cx="4752594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8689" y="328278"/>
            <a:ext cx="4752594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40069" y="969336"/>
            <a:ext cx="4752594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08689" y="969336"/>
            <a:ext cx="4752594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812" y="274320"/>
            <a:ext cx="8857108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8950" y="0"/>
            <a:ext cx="960240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198951" y="-54"/>
            <a:ext cx="8641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16778"/>
            <a:ext cx="4500563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0068" y="1406964"/>
            <a:ext cx="4500563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40067" y="2133603"/>
            <a:ext cx="9631205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896" y="1066800"/>
            <a:ext cx="3240406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0113" y="1066800"/>
            <a:ext cx="5400676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90125" y="1143005"/>
            <a:ext cx="5220652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468633" y="954341"/>
            <a:ext cx="810101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910583" y="936786"/>
            <a:ext cx="766895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125" y="4800600"/>
            <a:ext cx="5220652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963814" y="-815922"/>
            <a:ext cx="1935936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99415" y="21103"/>
            <a:ext cx="2010713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16029" y="1055077"/>
            <a:ext cx="1329753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196459" y="-54"/>
            <a:ext cx="960489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5812" y="274638"/>
            <a:ext cx="885710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695812" y="1447800"/>
            <a:ext cx="8857108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230528" y="6305550"/>
            <a:ext cx="2520315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750843" y="6305550"/>
            <a:ext cx="342042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174871" y="6305550"/>
            <a:ext cx="540068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198951" y="-54"/>
            <a:ext cx="8641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3001" y="5301208"/>
            <a:ext cx="8931242" cy="64807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300" dirty="0" err="1" smtClean="0">
                <a:solidFill>
                  <a:schemeClr val="tx2">
                    <a:lumMod val="75000"/>
                  </a:schemeClr>
                </a:solidFill>
              </a:rPr>
              <a:t>Мазурова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 Надежда Владимировна</a:t>
            </a:r>
          </a:p>
          <a:p>
            <a:pPr algn="ctr"/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доктор психологических наук, директор Института психологии им. </a:t>
            </a: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</a:rPr>
              <a:t>Л.С.Выготского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194318" y="0"/>
            <a:ext cx="9607031" cy="342900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Неговорящий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малыш:</a:t>
            </a:r>
            <a:b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ждать или действовать?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6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4211" y="980728"/>
            <a:ext cx="9433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Продолжает </a:t>
            </a:r>
            <a:r>
              <a:rPr lang="ru-RU" sz="2000" dirty="0"/>
              <a:t>активно развиваться зрительное и слуховое </a:t>
            </a:r>
            <a:r>
              <a:rPr lang="ru-RU" sz="2000" dirty="0" smtClean="0"/>
              <a:t>восприятие </a:t>
            </a:r>
            <a:endParaRPr lang="ru-RU" sz="2000" dirty="0"/>
          </a:p>
          <a:p>
            <a:r>
              <a:rPr lang="ru-RU" sz="2000" dirty="0" smtClean="0"/>
              <a:t>Слуховые </a:t>
            </a:r>
            <a:r>
              <a:rPr lang="ru-RU" sz="2000" dirty="0"/>
              <a:t>раздражители вызывают </a:t>
            </a:r>
            <a:r>
              <a:rPr lang="ru-RU" sz="2000" dirty="0" smtClean="0"/>
              <a:t>поисковую реакцию </a:t>
            </a:r>
            <a:endParaRPr lang="ru-RU" sz="2000" dirty="0" smtClean="0"/>
          </a:p>
          <a:p>
            <a:r>
              <a:rPr lang="ru-RU" sz="2000" dirty="0" smtClean="0"/>
              <a:t>Реакция </a:t>
            </a:r>
            <a:r>
              <a:rPr lang="ru-RU" sz="2000" dirty="0"/>
              <a:t>на звуки голоса </a:t>
            </a:r>
            <a:r>
              <a:rPr lang="ru-RU" sz="2000" dirty="0" smtClean="0"/>
              <a:t>вызывает «комплекс оживления» </a:t>
            </a:r>
            <a:endParaRPr lang="ru-RU" sz="2000" dirty="0"/>
          </a:p>
          <a:p>
            <a:pPr fontAlgn="base"/>
            <a:r>
              <a:rPr lang="ru-RU" sz="2000" dirty="0" err="1" smtClean="0"/>
              <a:t>Гуление</a:t>
            </a:r>
            <a:r>
              <a:rPr lang="ru-RU" sz="2000" dirty="0" smtClean="0"/>
              <a:t> </a:t>
            </a:r>
            <a:r>
              <a:rPr lang="ru-RU" sz="2000" dirty="0"/>
              <a:t>становится всё более усложнённым и </a:t>
            </a:r>
            <a:r>
              <a:rPr lang="ru-RU" sz="2000" dirty="0" smtClean="0"/>
              <a:t>частым </a:t>
            </a:r>
            <a:endParaRPr lang="ru-RU" sz="2000" dirty="0"/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Что </a:t>
            </a:r>
            <a:r>
              <a:rPr lang="ru-RU" sz="2000" b="1" dirty="0">
                <a:solidFill>
                  <a:srgbClr val="C00000"/>
                </a:solidFill>
              </a:rPr>
              <a:t>должно насторожить родителей:</a:t>
            </a:r>
            <a:endParaRPr lang="ru-RU" sz="2000" dirty="0">
              <a:solidFill>
                <a:srgbClr val="C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Отсутствие </a:t>
            </a:r>
            <a:r>
              <a:rPr lang="ru-RU" sz="2000" dirty="0" smtClean="0"/>
              <a:t>«</a:t>
            </a:r>
            <a:r>
              <a:rPr lang="ru-RU" sz="2000" dirty="0" smtClean="0"/>
              <a:t>комплекса оживления</a:t>
            </a:r>
            <a:r>
              <a:rPr lang="ru-RU" sz="2000" dirty="0" smtClean="0"/>
              <a:t>»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Нежелание идти на эмоциональный </a:t>
            </a:r>
            <a:r>
              <a:rPr lang="ru-RU" sz="2000" dirty="0" smtClean="0"/>
              <a:t>контакт </a:t>
            </a:r>
            <a:r>
              <a:rPr lang="ru-RU" sz="2000" dirty="0"/>
              <a:t>с мамой и отсутствие </a:t>
            </a:r>
            <a:r>
              <a:rPr lang="ru-RU" sz="2000" dirty="0" smtClean="0"/>
              <a:t>улыбки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Отсутствие частого </a:t>
            </a:r>
            <a:r>
              <a:rPr lang="ru-RU" sz="2000" dirty="0" err="1" smtClean="0"/>
              <a:t>гуления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96219" y="116632"/>
            <a:ext cx="9256701" cy="7920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Третий месяц жизни ребенка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https://sun9-12.userapi.com/impg/xmadEyPRm5_ccslvjpEDDFVHtzKlfi-CS31_8w/z6s-1aZYHUg.jpg?size=1200x630&amp;quality=95&amp;sign=1ee24adc12b19904b2f37bb33c8716c6&amp;c_uniq_tag=HRxsDVazN3au5wmLoXUUncK8r84oLFPcqrNeRHeMZrM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435" y="3861048"/>
            <a:ext cx="5093296" cy="2673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468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4210" y="1052736"/>
            <a:ext cx="93287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Ребенок поворачивается </a:t>
            </a:r>
            <a:r>
              <a:rPr lang="ru-RU" sz="2000" dirty="0"/>
              <a:t>в сторону звучащего предмета или говорящего </a:t>
            </a:r>
            <a:r>
              <a:rPr lang="ru-RU" sz="2000" dirty="0" smtClean="0"/>
              <a:t>человека,</a:t>
            </a:r>
            <a:endParaRPr lang="ru-RU" sz="2000" dirty="0"/>
          </a:p>
          <a:p>
            <a:pPr algn="just"/>
            <a:r>
              <a:rPr lang="ru-RU" sz="2000" dirty="0" smtClean="0"/>
              <a:t>выражает </a:t>
            </a:r>
            <a:r>
              <a:rPr lang="ru-RU" sz="2000" dirty="0"/>
              <a:t>радость при общении с близкими </a:t>
            </a:r>
            <a:r>
              <a:rPr lang="ru-RU" sz="2000" dirty="0" smtClean="0"/>
              <a:t>людьми </a:t>
            </a:r>
            <a:endParaRPr lang="ru-RU" sz="2000" dirty="0"/>
          </a:p>
          <a:p>
            <a:pPr algn="just"/>
            <a:r>
              <a:rPr lang="ru-RU" sz="2000" dirty="0" smtClean="0"/>
              <a:t>Усложняются </a:t>
            </a:r>
            <a:r>
              <a:rPr lang="ru-RU" sz="2000" dirty="0"/>
              <a:t>комплексы звуков, издаваемые во время </a:t>
            </a:r>
            <a:r>
              <a:rPr lang="ru-RU" sz="2000" dirty="0" err="1" smtClean="0"/>
              <a:t>гуления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algn="just"/>
            <a:r>
              <a:rPr lang="ru-RU" sz="2000" dirty="0" smtClean="0"/>
              <a:t>Если </a:t>
            </a:r>
            <a:r>
              <a:rPr lang="ru-RU" sz="2000" dirty="0"/>
              <a:t>мама начинает «разговаривать» с малышом, он с интересом слушает звуки и старается повторить их, сохраняя </a:t>
            </a:r>
            <a:r>
              <a:rPr lang="ru-RU" sz="2000" dirty="0" smtClean="0"/>
              <a:t>интонацию </a:t>
            </a:r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Что </a:t>
            </a:r>
            <a:r>
              <a:rPr lang="ru-RU" sz="2000" b="1" dirty="0">
                <a:solidFill>
                  <a:srgbClr val="C00000"/>
                </a:solidFill>
              </a:rPr>
              <a:t>должно насторожить родителей:</a:t>
            </a:r>
            <a:endParaRPr lang="ru-RU" sz="2000" dirty="0">
              <a:solidFill>
                <a:srgbClr val="C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Отсутствие </a:t>
            </a:r>
            <a:r>
              <a:rPr lang="ru-RU" sz="2000" dirty="0"/>
              <a:t>улыбки и эмоционального контакта с близкими </a:t>
            </a:r>
            <a:r>
              <a:rPr lang="ru-RU" sz="2000" dirty="0" smtClean="0"/>
              <a:t>людьми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Отсутствие </a:t>
            </a:r>
            <a:r>
              <a:rPr lang="ru-RU" sz="2000" dirty="0" err="1"/>
              <a:t>гуления</a:t>
            </a:r>
            <a:r>
              <a:rPr lang="ru-RU" sz="2000" dirty="0"/>
              <a:t> и интереса к повторению групп </a:t>
            </a:r>
            <a:r>
              <a:rPr lang="ru-RU" sz="2000" dirty="0" smtClean="0"/>
              <a:t>звуков</a:t>
            </a:r>
            <a:endParaRPr lang="ru-RU" sz="2000" dirty="0"/>
          </a:p>
        </p:txBody>
      </p:sp>
      <p:pic>
        <p:nvPicPr>
          <p:cNvPr id="4" name="Picture 2" descr="https://medaboutme.ru/upload/iblock/e3b/shutterstock_3258178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6459" y="3993876"/>
            <a:ext cx="4460061" cy="27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96219" y="116632"/>
            <a:ext cx="9256701" cy="7920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Четвертый месяц жизни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63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2202" y="980728"/>
            <a:ext cx="94473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Ребёнок </a:t>
            </a:r>
            <a:r>
              <a:rPr lang="ru-RU" sz="2000" dirty="0"/>
              <a:t>хорошо определяет направление звука в пространстве. </a:t>
            </a:r>
          </a:p>
          <a:p>
            <a:pPr algn="just"/>
            <a:r>
              <a:rPr lang="ru-RU" sz="2000" dirty="0" err="1" smtClean="0"/>
              <a:t>Гуление</a:t>
            </a:r>
            <a:r>
              <a:rPr lang="ru-RU" sz="2000" dirty="0" smtClean="0"/>
              <a:t> </a:t>
            </a:r>
            <a:r>
              <a:rPr lang="ru-RU" sz="2000" dirty="0"/>
              <a:t>начинает преобразовываться в </a:t>
            </a:r>
            <a:r>
              <a:rPr lang="ru-RU" sz="2000" b="1" i="1" dirty="0" smtClean="0"/>
              <a:t>лепет</a:t>
            </a:r>
            <a:r>
              <a:rPr lang="ru-RU" sz="2000" dirty="0" smtClean="0"/>
              <a:t> (многократное </a:t>
            </a:r>
            <a:r>
              <a:rPr lang="ru-RU" sz="2000" dirty="0"/>
              <a:t>повторение слогов, с губными и переднеязычными согласными </a:t>
            </a:r>
            <a:r>
              <a:rPr lang="ru-RU" sz="2000" dirty="0" smtClean="0"/>
              <a:t>- </a:t>
            </a:r>
            <a:r>
              <a:rPr lang="ru-RU" sz="2000" dirty="0" err="1" smtClean="0"/>
              <a:t>ма-ма-ма</a:t>
            </a:r>
            <a:r>
              <a:rPr lang="ru-RU" sz="2000" dirty="0"/>
              <a:t>, </a:t>
            </a:r>
            <a:r>
              <a:rPr lang="ru-RU" sz="2000" dirty="0" err="1"/>
              <a:t>бу-бу-бу</a:t>
            </a:r>
            <a:r>
              <a:rPr lang="ru-RU" sz="2000" dirty="0" smtClean="0"/>
              <a:t>) </a:t>
            </a:r>
            <a:endParaRPr lang="ru-RU" sz="2000" dirty="0"/>
          </a:p>
          <a:p>
            <a:pPr algn="just"/>
            <a:r>
              <a:rPr lang="ru-RU" sz="2000" dirty="0" smtClean="0"/>
              <a:t>Ребенок </a:t>
            </a:r>
            <a:r>
              <a:rPr lang="ru-RU" sz="2000" dirty="0"/>
              <a:t>может различать мимику и тон обращенной </a:t>
            </a:r>
            <a:r>
              <a:rPr lang="ru-RU" sz="2000" dirty="0" smtClean="0"/>
              <a:t>речи </a:t>
            </a:r>
            <a:endParaRPr lang="ru-RU" sz="2000" dirty="0"/>
          </a:p>
          <a:p>
            <a:pPr algn="just"/>
            <a:r>
              <a:rPr lang="ru-RU" sz="2000" dirty="0" smtClean="0"/>
              <a:t>Ребёнку нравится, когда </a:t>
            </a:r>
            <a:r>
              <a:rPr lang="ru-RU" sz="2000" dirty="0"/>
              <a:t>с ним </a:t>
            </a:r>
            <a:r>
              <a:rPr lang="ru-RU" sz="2000" dirty="0" smtClean="0"/>
              <a:t>разговаривают</a:t>
            </a:r>
            <a:r>
              <a:rPr lang="ru-RU" sz="2000" b="1" dirty="0" smtClean="0"/>
              <a:t>                     </a:t>
            </a: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Что </a:t>
            </a:r>
            <a:r>
              <a:rPr lang="ru-RU" sz="2000" b="1" dirty="0">
                <a:solidFill>
                  <a:srgbClr val="C00000"/>
                </a:solidFill>
              </a:rPr>
              <a:t>должно насторожить родителей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</a:p>
          <a:p>
            <a:pPr marL="177800" lvl="0" indent="-177800" algn="just">
              <a:buFont typeface="Arial" pitchFamily="34" charset="0"/>
              <a:buChar char="•"/>
            </a:pPr>
            <a:r>
              <a:rPr lang="ru-RU" sz="2000" dirty="0" smtClean="0"/>
              <a:t>Отсутствие </a:t>
            </a:r>
            <a:r>
              <a:rPr lang="ru-RU" sz="2000" dirty="0"/>
              <a:t>интереса к общению </a:t>
            </a:r>
            <a:r>
              <a:rPr lang="ru-RU" sz="2000" dirty="0" smtClean="0"/>
              <a:t>с </a:t>
            </a:r>
            <a:r>
              <a:rPr lang="ru-RU" sz="2000" dirty="0"/>
              <a:t>близкими </a:t>
            </a:r>
            <a:r>
              <a:rPr lang="ru-RU" sz="2000" dirty="0" smtClean="0"/>
              <a:t>людьми</a:t>
            </a:r>
            <a:endParaRPr lang="ru-RU" sz="2000" dirty="0"/>
          </a:p>
          <a:p>
            <a:pPr marL="177800" lvl="0" indent="-177800" algn="just">
              <a:buFont typeface="Arial" pitchFamily="34" charset="0"/>
              <a:buChar char="•"/>
            </a:pPr>
            <a:r>
              <a:rPr lang="ru-RU" sz="2000" dirty="0"/>
              <a:t>Отсутствие улыбки </a:t>
            </a:r>
            <a:r>
              <a:rPr lang="ru-RU" sz="2000" dirty="0" smtClean="0"/>
              <a:t>при </a:t>
            </a:r>
            <a:r>
              <a:rPr lang="ru-RU" sz="2000" dirty="0"/>
              <a:t>эмоциональном общении с </a:t>
            </a:r>
            <a:r>
              <a:rPr lang="ru-RU" sz="2000" dirty="0" smtClean="0"/>
              <a:t>мамой</a:t>
            </a:r>
            <a:endParaRPr lang="ru-RU" sz="2000" dirty="0"/>
          </a:p>
          <a:p>
            <a:pPr marL="177800" lvl="0" indent="-177800" algn="just">
              <a:buFont typeface="Arial" pitchFamily="34" charset="0"/>
              <a:buChar char="•"/>
            </a:pPr>
            <a:r>
              <a:rPr lang="ru-RU" sz="2000" dirty="0"/>
              <a:t>Отсутствие </a:t>
            </a:r>
            <a:r>
              <a:rPr lang="ru-RU" sz="2000" dirty="0" err="1"/>
              <a:t>гуления</a:t>
            </a:r>
            <a:r>
              <a:rPr lang="ru-RU" sz="2000" dirty="0"/>
              <a:t> и лепета, </a:t>
            </a:r>
            <a:r>
              <a:rPr lang="ru-RU" sz="2000" dirty="0" smtClean="0"/>
              <a:t>интонационного </a:t>
            </a:r>
            <a:r>
              <a:rPr lang="ru-RU" sz="2000" dirty="0"/>
              <a:t>и ритмического </a:t>
            </a:r>
            <a:r>
              <a:rPr lang="ru-RU" sz="2000" dirty="0" smtClean="0"/>
              <a:t>подражания</a:t>
            </a:r>
            <a:endParaRPr lang="ru-RU" sz="2000" dirty="0"/>
          </a:p>
        </p:txBody>
      </p:sp>
      <p:pic>
        <p:nvPicPr>
          <p:cNvPr id="7172" name="Picture 4" descr="https://netstorage-nur.akamaized.net/images/a9ab75ee9f497bd6.jpg?impolicy=embed-image&amp;amp;imwidth=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18" r="13215"/>
          <a:stretch>
            <a:fillRect/>
          </a:stretch>
        </p:blipFill>
        <p:spPr bwMode="auto">
          <a:xfrm>
            <a:off x="3456459" y="3987372"/>
            <a:ext cx="4277521" cy="27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96219" y="116632"/>
            <a:ext cx="9256701" cy="7920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5-6 месяцы жизни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4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2203" y="908720"/>
            <a:ext cx="9433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Лепет </a:t>
            </a:r>
            <a:r>
              <a:rPr lang="ru-RU" sz="2000" dirty="0"/>
              <a:t>начинает использоваться </a:t>
            </a:r>
            <a:r>
              <a:rPr lang="ru-RU" sz="2000" dirty="0" smtClean="0"/>
              <a:t>как </a:t>
            </a:r>
            <a:r>
              <a:rPr lang="ru-RU" sz="2000" dirty="0"/>
              <a:t>соотнесение </a:t>
            </a:r>
            <a:r>
              <a:rPr lang="ru-RU" sz="2000" dirty="0" smtClean="0"/>
              <a:t>с </a:t>
            </a:r>
            <a:r>
              <a:rPr lang="ru-RU" sz="2000" dirty="0"/>
              <a:t>определенными лицами, предметами и </a:t>
            </a:r>
            <a:r>
              <a:rPr lang="ru-RU" sz="2000" dirty="0" smtClean="0"/>
              <a:t>действиями </a:t>
            </a:r>
            <a:endParaRPr lang="ru-RU" sz="2000" dirty="0"/>
          </a:p>
          <a:p>
            <a:pPr algn="just"/>
            <a:r>
              <a:rPr lang="ru-RU" sz="2000" dirty="0" smtClean="0"/>
              <a:t>Начинает </a:t>
            </a:r>
            <a:r>
              <a:rPr lang="ru-RU" sz="2000" dirty="0"/>
              <a:t>развиваться </a:t>
            </a:r>
            <a:r>
              <a:rPr lang="ru-RU" sz="2000" b="1" i="1" u="sng" dirty="0"/>
              <a:t>понимание речи </a:t>
            </a:r>
            <a:r>
              <a:rPr lang="ru-RU" sz="2000" dirty="0" smtClean="0"/>
              <a:t>окружающих, ребенок </a:t>
            </a:r>
            <a:r>
              <a:rPr lang="ru-RU" sz="2000" dirty="0"/>
              <a:t>учится понимать и выполнять простые </a:t>
            </a:r>
            <a:r>
              <a:rPr lang="ru-RU" sz="2000" dirty="0" smtClean="0"/>
              <a:t>просьбы</a:t>
            </a:r>
            <a:endParaRPr lang="ru-RU" sz="2000" i="1" dirty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процессе общения ребенок пытается </a:t>
            </a:r>
            <a:r>
              <a:rPr lang="ru-RU" sz="2000" dirty="0" smtClean="0"/>
              <a:t>подражать звучащей </a:t>
            </a:r>
            <a:r>
              <a:rPr lang="ru-RU" sz="2000" dirty="0"/>
              <a:t>речи </a:t>
            </a:r>
            <a:r>
              <a:rPr lang="ru-RU" sz="2000" dirty="0" smtClean="0"/>
              <a:t>взрослых, </a:t>
            </a:r>
            <a:r>
              <a:rPr lang="ru-RU" sz="2000" dirty="0" smtClean="0"/>
              <a:t>их </a:t>
            </a:r>
            <a:r>
              <a:rPr lang="ru-RU" sz="2000" dirty="0"/>
              <a:t>интонации, темпу, ритму </a:t>
            </a:r>
            <a:r>
              <a:rPr lang="ru-RU" sz="2000" dirty="0" smtClean="0"/>
              <a:t>и </a:t>
            </a:r>
            <a:r>
              <a:rPr lang="ru-RU" sz="2000" dirty="0" smtClean="0"/>
              <a:t>мелодичности</a:t>
            </a:r>
            <a:endParaRPr lang="ru-RU" sz="2000" dirty="0"/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Что </a:t>
            </a:r>
            <a:r>
              <a:rPr lang="ru-RU" sz="2000" b="1" dirty="0">
                <a:solidFill>
                  <a:srgbClr val="C00000"/>
                </a:solidFill>
              </a:rPr>
              <a:t>должно насторожить родителей:</a:t>
            </a:r>
            <a:endParaRPr lang="ru-RU" sz="2000" dirty="0">
              <a:solidFill>
                <a:srgbClr val="C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Отсутствие </a:t>
            </a:r>
            <a:r>
              <a:rPr lang="ru-RU" sz="2000" dirty="0"/>
              <a:t>модулированного </a:t>
            </a:r>
            <a:r>
              <a:rPr lang="ru-RU" sz="2000" dirty="0" smtClean="0"/>
              <a:t>лепета и </a:t>
            </a:r>
            <a:r>
              <a:rPr lang="ru-RU" sz="2000" dirty="0" err="1" smtClean="0"/>
              <a:t>лепетных</a:t>
            </a:r>
            <a:r>
              <a:rPr lang="ru-RU" sz="2000" dirty="0" smtClean="0"/>
              <a:t> </a:t>
            </a:r>
            <a:r>
              <a:rPr lang="ru-RU" sz="2000" dirty="0" smtClean="0"/>
              <a:t>слов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Отсутствие интонационных </a:t>
            </a:r>
            <a:r>
              <a:rPr lang="ru-RU" sz="2000" dirty="0" smtClean="0"/>
              <a:t>и </a:t>
            </a:r>
            <a:r>
              <a:rPr lang="ru-RU" sz="2000" dirty="0"/>
              <a:t>ритмических </a:t>
            </a:r>
            <a:r>
              <a:rPr lang="ru-RU" sz="2000" dirty="0" smtClean="0"/>
              <a:t> подражаний речи взрослых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Отсутствие интереса к </a:t>
            </a:r>
            <a:r>
              <a:rPr lang="ru-RU" sz="2000" dirty="0" smtClean="0"/>
              <a:t>общению с </a:t>
            </a:r>
            <a:r>
              <a:rPr lang="ru-RU" sz="2000" dirty="0"/>
              <a:t>близкими </a:t>
            </a:r>
            <a:r>
              <a:rPr lang="ru-RU" sz="2000" dirty="0" smtClean="0"/>
              <a:t>людьми</a:t>
            </a:r>
            <a:endParaRPr lang="ru-RU" sz="2000" dirty="0"/>
          </a:p>
        </p:txBody>
      </p:sp>
      <p:pic>
        <p:nvPicPr>
          <p:cNvPr id="8196" name="Picture 4" descr="https://i2.rozetka.ua/goods/3062764/bebelino_4823091302046_images_3062764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547" y="4077072"/>
            <a:ext cx="311675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96219" y="116632"/>
            <a:ext cx="9256701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7-8 месяцы жизни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1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4210" y="980728"/>
            <a:ext cx="94216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Активный </a:t>
            </a:r>
            <a:r>
              <a:rPr lang="ru-RU" sz="2000" dirty="0"/>
              <a:t>интонированный </a:t>
            </a:r>
            <a:r>
              <a:rPr lang="ru-RU" sz="2000" dirty="0" smtClean="0"/>
              <a:t>лепет, объём </a:t>
            </a:r>
            <a:r>
              <a:rPr lang="ru-RU" sz="2000" dirty="0" err="1"/>
              <a:t>лепетных</a:t>
            </a:r>
            <a:r>
              <a:rPr lang="ru-RU" sz="2000" dirty="0"/>
              <a:t> слов </a:t>
            </a:r>
            <a:r>
              <a:rPr lang="ru-RU" sz="2000" dirty="0" smtClean="0"/>
              <a:t>расширяется</a:t>
            </a:r>
          </a:p>
          <a:p>
            <a:pPr algn="just"/>
            <a:r>
              <a:rPr lang="ru-RU" sz="2000" dirty="0" smtClean="0"/>
              <a:t>Накапливается </a:t>
            </a:r>
            <a:r>
              <a:rPr lang="ru-RU" sz="2000" dirty="0"/>
              <a:t>пассивный </a:t>
            </a:r>
            <a:r>
              <a:rPr lang="ru-RU" sz="2000" dirty="0" smtClean="0"/>
              <a:t>словарь </a:t>
            </a:r>
            <a:endParaRPr lang="ru-RU" sz="2000" dirty="0"/>
          </a:p>
          <a:p>
            <a:pPr algn="just"/>
            <a:r>
              <a:rPr lang="ru-RU" sz="2000" dirty="0" smtClean="0"/>
              <a:t>Знает </a:t>
            </a:r>
            <a:r>
              <a:rPr lang="ru-RU" sz="2000" dirty="0"/>
              <a:t>свое имя, оборачивается на </a:t>
            </a:r>
            <a:r>
              <a:rPr lang="ru-RU" sz="2000" dirty="0" smtClean="0"/>
              <a:t>зов</a:t>
            </a:r>
            <a:endParaRPr lang="ru-RU" sz="2000" dirty="0"/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Что </a:t>
            </a:r>
            <a:r>
              <a:rPr lang="ru-RU" sz="2000" b="1" dirty="0">
                <a:solidFill>
                  <a:srgbClr val="C00000"/>
                </a:solidFill>
              </a:rPr>
              <a:t>должно насторожить родителей:</a:t>
            </a:r>
            <a:endParaRPr lang="ru-RU" sz="2000" dirty="0">
              <a:solidFill>
                <a:srgbClr val="C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Неспособность </a:t>
            </a:r>
            <a:r>
              <a:rPr lang="ru-RU" sz="2000" dirty="0" smtClean="0"/>
              <a:t>ребёнка прислушаться к неречевым и речевым звукам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Отсутствие лепета различной </a:t>
            </a:r>
            <a:r>
              <a:rPr lang="ru-RU" sz="2000" dirty="0" smtClean="0"/>
              <a:t>интонации </a:t>
            </a:r>
            <a:r>
              <a:rPr lang="ru-RU" sz="2000" dirty="0"/>
              <a:t>и </a:t>
            </a:r>
            <a:r>
              <a:rPr lang="ru-RU" sz="2000" dirty="0" err="1"/>
              <a:t>лепетных</a:t>
            </a:r>
            <a:r>
              <a:rPr lang="ru-RU" sz="2000" dirty="0"/>
              <a:t> </a:t>
            </a:r>
            <a:r>
              <a:rPr lang="ru-RU" sz="2000" dirty="0" smtClean="0"/>
              <a:t>слов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Непонимание </a:t>
            </a:r>
            <a:r>
              <a:rPr lang="ru-RU" sz="2000" dirty="0" smtClean="0"/>
              <a:t>простых </a:t>
            </a:r>
            <a:r>
              <a:rPr lang="ru-RU" sz="2000" dirty="0" smtClean="0"/>
              <a:t>слов, невозможность показа знакомых </a:t>
            </a:r>
            <a:r>
              <a:rPr lang="ru-RU" sz="2000" dirty="0"/>
              <a:t>предметов, </a:t>
            </a:r>
            <a:r>
              <a:rPr lang="ru-RU" sz="2000" dirty="0" smtClean="0"/>
              <a:t>частей тела </a:t>
            </a:r>
            <a:r>
              <a:rPr lang="ru-RU" sz="2000" dirty="0"/>
              <a:t>и </a:t>
            </a:r>
            <a:r>
              <a:rPr lang="ru-RU" sz="2000" dirty="0" smtClean="0"/>
              <a:t>лица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Отсутствие подражаний речи </a:t>
            </a:r>
            <a:r>
              <a:rPr lang="ru-RU" sz="2000" dirty="0" smtClean="0"/>
              <a:t>взрослых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Отсутствие интереса к </a:t>
            </a:r>
            <a:r>
              <a:rPr lang="ru-RU" sz="2000" dirty="0" smtClean="0"/>
              <a:t>общению</a:t>
            </a:r>
            <a:endParaRPr lang="ru-RU" sz="2000" dirty="0"/>
          </a:p>
        </p:txBody>
      </p:sp>
      <p:pic>
        <p:nvPicPr>
          <p:cNvPr id="9218" name="Picture 2" descr="https://img3.foto.by/photos/abe6a/25182/57ae7/80b0db368c08d5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21" r="11417"/>
          <a:stretch>
            <a:fillRect/>
          </a:stretch>
        </p:blipFill>
        <p:spPr bwMode="auto">
          <a:xfrm flipH="1">
            <a:off x="6783355" y="3725014"/>
            <a:ext cx="3923244" cy="30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96219" y="116632"/>
            <a:ext cx="9256701" cy="7920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9-10 месяцы жизни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2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4210" y="908720"/>
            <a:ext cx="94220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Повышенное </a:t>
            </a:r>
            <a:r>
              <a:rPr lang="ru-RU" sz="2000" dirty="0"/>
              <a:t>внимание </a:t>
            </a:r>
            <a:r>
              <a:rPr lang="ru-RU" sz="2000" dirty="0" smtClean="0"/>
              <a:t>к </a:t>
            </a:r>
            <a:r>
              <a:rPr lang="ru-RU" sz="2000" dirty="0"/>
              <a:t>речи окружающих. </a:t>
            </a:r>
            <a:r>
              <a:rPr lang="ru-RU" sz="2000" dirty="0" smtClean="0"/>
              <a:t>Повышение </a:t>
            </a:r>
            <a:r>
              <a:rPr lang="ru-RU" sz="2000" dirty="0"/>
              <a:t>речевой </a:t>
            </a:r>
            <a:r>
              <a:rPr lang="ru-RU" sz="2000" dirty="0" smtClean="0"/>
              <a:t>активности </a:t>
            </a:r>
            <a:endParaRPr lang="ru-RU" sz="2000" dirty="0"/>
          </a:p>
          <a:p>
            <a:r>
              <a:rPr lang="ru-RU" sz="2000" dirty="0" smtClean="0"/>
              <a:t>В </a:t>
            </a:r>
            <a:r>
              <a:rPr lang="ru-RU" sz="2000" dirty="0"/>
              <a:t>речи </a:t>
            </a:r>
            <a:r>
              <a:rPr lang="ru-RU" sz="2000" dirty="0" smtClean="0"/>
              <a:t>появляются </a:t>
            </a:r>
            <a:r>
              <a:rPr lang="ru-RU" sz="2000" dirty="0"/>
              <a:t>глаголы повелительного </a:t>
            </a:r>
            <a:r>
              <a:rPr lang="ru-RU" sz="2000" dirty="0" smtClean="0"/>
              <a:t>наклонения</a:t>
            </a:r>
          </a:p>
          <a:p>
            <a:r>
              <a:rPr lang="ru-RU" sz="2000" dirty="0" smtClean="0"/>
              <a:t>К 1 году в активном словаре малыша 10-15 слов</a:t>
            </a:r>
            <a:endParaRPr lang="ru-RU" sz="2000" dirty="0"/>
          </a:p>
          <a:p>
            <a:r>
              <a:rPr lang="ru-RU" sz="2000" dirty="0" smtClean="0"/>
              <a:t>При </a:t>
            </a:r>
            <a:r>
              <a:rPr lang="ru-RU" sz="2000" dirty="0"/>
              <a:t>невозможности объяснить </a:t>
            </a:r>
            <a:r>
              <a:rPr lang="ru-RU" sz="2000" dirty="0" smtClean="0"/>
              <a:t> </a:t>
            </a:r>
            <a:r>
              <a:rPr lang="ru-RU" sz="2000" dirty="0"/>
              <a:t>желание словами, ребёнок </a:t>
            </a:r>
            <a:r>
              <a:rPr lang="ru-RU" sz="2000" dirty="0" smtClean="0"/>
              <a:t>использует  жесты </a:t>
            </a:r>
            <a:endParaRPr lang="ru-RU" sz="2000" dirty="0"/>
          </a:p>
          <a:p>
            <a:r>
              <a:rPr lang="ru-RU" sz="2000" dirty="0" smtClean="0"/>
              <a:t>Ребёнок </a:t>
            </a:r>
            <a:r>
              <a:rPr lang="ru-RU" sz="2000" dirty="0"/>
              <a:t>пытается общаться не только с </a:t>
            </a:r>
            <a:r>
              <a:rPr lang="ru-RU" sz="2000" dirty="0" smtClean="0"/>
              <a:t>близкими, </a:t>
            </a:r>
            <a:r>
              <a:rPr lang="ru-RU" sz="2000" dirty="0"/>
              <a:t>но и с другими </a:t>
            </a:r>
            <a:r>
              <a:rPr lang="ru-RU" sz="2000" dirty="0" smtClean="0"/>
              <a:t>людьми</a:t>
            </a:r>
            <a:endParaRPr lang="ru-RU" sz="2000" dirty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Что </a:t>
            </a:r>
            <a:r>
              <a:rPr lang="ru-RU" sz="2000" b="1" dirty="0">
                <a:solidFill>
                  <a:srgbClr val="C00000"/>
                </a:solidFill>
              </a:rPr>
              <a:t>должно насторожить родителей:</a:t>
            </a:r>
            <a:endParaRPr lang="ru-RU" sz="2000" dirty="0">
              <a:solidFill>
                <a:srgbClr val="C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Отсутствие внимания к речи окружающих </a:t>
            </a:r>
            <a:r>
              <a:rPr lang="ru-RU" sz="2000" dirty="0" smtClean="0"/>
              <a:t>людей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Непонимание </a:t>
            </a:r>
            <a:r>
              <a:rPr lang="ru-RU" sz="2000" dirty="0" smtClean="0"/>
              <a:t>обращённой речи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Отсутствие </a:t>
            </a:r>
            <a:r>
              <a:rPr lang="ru-RU" sz="2000" dirty="0" err="1" smtClean="0"/>
              <a:t>лепетных</a:t>
            </a:r>
            <a:r>
              <a:rPr lang="ru-RU" sz="2000" dirty="0" smtClean="0"/>
              <a:t> слов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Отсутствие </a:t>
            </a:r>
            <a:r>
              <a:rPr lang="ru-RU" sz="2000" dirty="0"/>
              <a:t>подражаний речи </a:t>
            </a:r>
            <a:r>
              <a:rPr lang="ru-RU" sz="2000" dirty="0" smtClean="0"/>
              <a:t>взрослых</a:t>
            </a:r>
            <a:endParaRPr lang="ru-RU" sz="2000" dirty="0"/>
          </a:p>
        </p:txBody>
      </p:sp>
      <p:pic>
        <p:nvPicPr>
          <p:cNvPr id="10244" name="Picture 4" descr="https://changeonelife.ru/content/uploads/2016/12/kak_nauchit_rebenka_hodit_821_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8" t="18635" b="8413"/>
          <a:stretch>
            <a:fillRect/>
          </a:stretch>
        </p:blipFill>
        <p:spPr bwMode="auto">
          <a:xfrm>
            <a:off x="3598371" y="4208106"/>
            <a:ext cx="5113584" cy="25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96219" y="116632"/>
            <a:ext cx="9256701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11-12 месяцы жизни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9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328" y="1275724"/>
            <a:ext cx="94189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 smtClean="0"/>
              <a:t>Накопление </a:t>
            </a:r>
            <a:r>
              <a:rPr lang="ru-RU" dirty="0"/>
              <a:t>и активное использование </a:t>
            </a:r>
            <a:r>
              <a:rPr lang="ru-RU" dirty="0" smtClean="0"/>
              <a:t>большого </a:t>
            </a:r>
            <a:r>
              <a:rPr lang="ru-RU" dirty="0"/>
              <a:t>количества новых </a:t>
            </a:r>
            <a:r>
              <a:rPr lang="ru-RU" dirty="0" smtClean="0"/>
              <a:t>слов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В </a:t>
            </a:r>
            <a:r>
              <a:rPr lang="ru-RU" dirty="0" smtClean="0"/>
              <a:t>1,5 года словарь ребёнка увеличивается до 20–50 слов, в 2 года – около 200 слов (в том числе прилагательные, наречия, местоимения, предлоги) </a:t>
            </a:r>
            <a:endParaRPr lang="ru-RU" dirty="0"/>
          </a:p>
          <a:p>
            <a:pPr algn="just">
              <a:spcBef>
                <a:spcPts val="600"/>
              </a:spcBef>
            </a:pPr>
            <a:r>
              <a:rPr lang="ru-RU" dirty="0" smtClean="0"/>
              <a:t>Соединение </a:t>
            </a:r>
            <a:r>
              <a:rPr lang="ru-RU" dirty="0"/>
              <a:t>слов в различные виды словосочетаний и </a:t>
            </a:r>
            <a:r>
              <a:rPr lang="ru-RU" dirty="0" smtClean="0"/>
              <a:t>предложений </a:t>
            </a:r>
            <a:endParaRPr lang="ru-RU" dirty="0"/>
          </a:p>
          <a:p>
            <a:pPr algn="just">
              <a:spcBef>
                <a:spcPts val="600"/>
              </a:spcBef>
            </a:pPr>
            <a:r>
              <a:rPr lang="ru-RU" dirty="0" smtClean="0"/>
              <a:t>Осваиваются </a:t>
            </a:r>
            <a:r>
              <a:rPr lang="ru-RU" dirty="0"/>
              <a:t>простейшие формы словообразования и </a:t>
            </a:r>
            <a:r>
              <a:rPr lang="ru-RU" dirty="0" smtClean="0"/>
              <a:t>словоизменения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Звукопроизношение пока неточное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Быстро </a:t>
            </a:r>
            <a:r>
              <a:rPr lang="ru-RU" dirty="0"/>
              <a:t>расширяются представления об окружающем </a:t>
            </a:r>
            <a:r>
              <a:rPr lang="ru-RU" dirty="0" smtClean="0"/>
              <a:t>мире , ребенок задает вопросы</a:t>
            </a:r>
            <a:endParaRPr lang="ru-RU" dirty="0"/>
          </a:p>
          <a:p>
            <a:pPr algn="just">
              <a:spcBef>
                <a:spcPts val="600"/>
              </a:spcBef>
            </a:pPr>
            <a:r>
              <a:rPr lang="ru-RU" dirty="0" smtClean="0"/>
              <a:t>Может </a:t>
            </a:r>
            <a:r>
              <a:rPr lang="ru-RU" dirty="0" smtClean="0"/>
              <a:t>вступать в диалог с взрослым, обращает внимание на эмоции и чувства других людей </a:t>
            </a:r>
            <a:endParaRPr lang="ru-RU" dirty="0"/>
          </a:p>
        </p:txBody>
      </p:sp>
      <p:pic>
        <p:nvPicPr>
          <p:cNvPr id="3076" name="Picture 4" descr="https://klassiki70.ru/images/15505586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69"/>
          <a:stretch>
            <a:fillRect/>
          </a:stretch>
        </p:blipFill>
        <p:spPr bwMode="auto">
          <a:xfrm>
            <a:off x="1224212" y="4049939"/>
            <a:ext cx="4523446" cy="27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96219" y="116632"/>
            <a:ext cx="9256701" cy="108012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Преддошкольный</a:t>
            </a:r>
            <a:r>
              <a:rPr lang="ru-RU" sz="43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этап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(от 1  года до 3 лет)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s://www.wh-lady.ru/wp-content/uploads/2018/05/ozhirenie-diabet-gipertoni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20"/>
          <a:stretch>
            <a:fillRect/>
          </a:stretch>
        </p:blipFill>
        <p:spPr bwMode="auto">
          <a:xfrm>
            <a:off x="5984539" y="4133461"/>
            <a:ext cx="4744728" cy="26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97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4211" y="1268760"/>
            <a:ext cx="92800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нтенсивно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развивается мышление (сравнение, классификация) </a:t>
            </a: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умеет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слушать рассказы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или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сказки</a:t>
            </a: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Совершенствуются 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восприятие и память. Ребенок запоминает и может рассказать </a:t>
            </a:r>
            <a:r>
              <a:rPr lang="ru-RU" dirty="0" smtClean="0"/>
              <a:t> о чём-то, выражает свои желания и </a:t>
            </a:r>
            <a:r>
              <a:rPr lang="ru-RU" dirty="0" smtClean="0"/>
              <a:t>просьбы</a:t>
            </a:r>
            <a:endParaRPr lang="ru-RU" dirty="0" smtClean="0"/>
          </a:p>
          <a:p>
            <a:r>
              <a:rPr lang="ru-RU" dirty="0" smtClean="0"/>
              <a:t>Словарный запас </a:t>
            </a:r>
            <a:r>
              <a:rPr lang="ru-RU" b="1" dirty="0" smtClean="0"/>
              <a:t>к трём годам </a:t>
            </a:r>
            <a:r>
              <a:rPr lang="ru-RU" dirty="0" smtClean="0"/>
              <a:t>составляет  от 700 до 1500 слов.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Что должно насторожить родителей:</a:t>
            </a:r>
            <a:endParaRPr lang="ru-RU" sz="800" b="1" dirty="0" smtClean="0">
              <a:solidFill>
                <a:srgbClr val="C0000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Ребёнок не понимает обращённой речи, не узнаёт и не может показать на картинке знакомые предметы; не может правильно показать на себе части тела; не способен понять и выполнить простые просьбы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Не происходит накопления активного словарного </a:t>
            </a:r>
            <a:r>
              <a:rPr lang="ru-RU" dirty="0" smtClean="0"/>
              <a:t>запаса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Ребёнок не хочет общаться с окружающими </a:t>
            </a:r>
            <a:r>
              <a:rPr lang="ru-RU" dirty="0" smtClean="0"/>
              <a:t>людьми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К двум годам молчит, или общается только с помощью </a:t>
            </a:r>
            <a:r>
              <a:rPr lang="ru-RU" dirty="0" err="1" smtClean="0"/>
              <a:t>лепетных</a:t>
            </a:r>
            <a:r>
              <a:rPr lang="ru-RU" dirty="0" smtClean="0"/>
              <a:t> слов и </a:t>
            </a:r>
            <a:r>
              <a:rPr lang="ru-RU" dirty="0" smtClean="0"/>
              <a:t>звукоподражаний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К 2,5 годам не может понятно выразить в речи свои желания и потребности; не способен рассказать о каком-то недавнем </a:t>
            </a:r>
            <a:r>
              <a:rPr lang="ru-RU" dirty="0" smtClean="0"/>
              <a:t>событии</a:t>
            </a:r>
            <a:r>
              <a:rPr lang="ru-RU" dirty="0" smtClean="0"/>
              <a:t>, пересказать знакомую </a:t>
            </a:r>
            <a:r>
              <a:rPr lang="ru-RU" dirty="0" smtClean="0"/>
              <a:t>сказку</a:t>
            </a: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К трём годам говорит на </a:t>
            </a:r>
            <a:r>
              <a:rPr lang="ru-RU" dirty="0" smtClean="0"/>
              <a:t>непонятном </a:t>
            </a:r>
            <a:r>
              <a:rPr lang="ru-RU" dirty="0" smtClean="0"/>
              <a:t>«птичьем» языке, с большим количеством </a:t>
            </a:r>
            <a:r>
              <a:rPr lang="ru-RU" dirty="0" err="1" smtClean="0"/>
              <a:t>аграмматизмов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96219" y="116632"/>
            <a:ext cx="9256701" cy="108012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Преддошкольный</a:t>
            </a:r>
            <a:r>
              <a:rPr lang="ru-RU" sz="43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этап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(от 1  года до 3 лет)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502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4211" y="1363990"/>
            <a:ext cx="9194973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 smtClean="0"/>
              <a:t>В </a:t>
            </a:r>
            <a:r>
              <a:rPr lang="ru-RU" dirty="0"/>
              <a:t>настоящее время </a:t>
            </a:r>
            <a:r>
              <a:rPr lang="ru-RU" dirty="0" smtClean="0"/>
              <a:t>специалисты </a:t>
            </a:r>
            <a:r>
              <a:rPr lang="ru-RU" dirty="0"/>
              <a:t>(</a:t>
            </a:r>
            <a:r>
              <a:rPr lang="ru-RU" dirty="0" smtClean="0"/>
              <a:t>дефектологи, </a:t>
            </a:r>
            <a:r>
              <a:rPr lang="ru-RU" dirty="0"/>
              <a:t>логопеды, психологи, </a:t>
            </a:r>
            <a:r>
              <a:rPr lang="ru-RU" dirty="0" err="1" smtClean="0"/>
              <a:t>нейропсихологи</a:t>
            </a:r>
            <a:r>
              <a:rPr lang="ru-RU" dirty="0"/>
              <a:t>) отмечают, что всё больше появляется детей с различными задержками речевого развития, детей, которых </a:t>
            </a:r>
            <a:r>
              <a:rPr lang="ru-RU" dirty="0" smtClean="0"/>
              <a:t> </a:t>
            </a:r>
            <a:r>
              <a:rPr lang="ru-RU" dirty="0"/>
              <a:t>относят к категории </a:t>
            </a:r>
            <a:r>
              <a:rPr lang="ru-RU" b="1" i="1" dirty="0"/>
              <a:t>«</a:t>
            </a:r>
            <a:r>
              <a:rPr lang="ru-RU" b="1" i="1" dirty="0" err="1"/>
              <a:t>безречевых</a:t>
            </a:r>
            <a:r>
              <a:rPr lang="ru-RU" b="1" i="1" dirty="0"/>
              <a:t>»</a:t>
            </a:r>
            <a:r>
              <a:rPr lang="ru-RU" dirty="0"/>
              <a:t>. </a:t>
            </a:r>
            <a:endParaRPr lang="ru-RU" dirty="0" smtClean="0"/>
          </a:p>
          <a:p>
            <a:pPr algn="just">
              <a:spcBef>
                <a:spcPts val="600"/>
              </a:spcBef>
            </a:pPr>
            <a:endParaRPr lang="ru-RU" dirty="0" smtClean="0"/>
          </a:p>
          <a:p>
            <a:pPr algn="ctr">
              <a:spcBef>
                <a:spcPts val="600"/>
              </a:spcBef>
            </a:pPr>
            <a:r>
              <a:rPr lang="ru-RU" b="1" dirty="0" smtClean="0"/>
              <a:t>Родители должны обеспечить </a:t>
            </a:r>
            <a:r>
              <a:rPr lang="ru-RU" b="1" i="1" dirty="0" smtClean="0"/>
              <a:t>комплексную помощь </a:t>
            </a:r>
            <a:r>
              <a:rPr lang="ru-RU" b="1" dirty="0" smtClean="0"/>
              <a:t>ребёнку:</a:t>
            </a:r>
            <a:endParaRPr lang="ru-RU" sz="800" b="1" dirty="0" smtClean="0"/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посетить невролога, психолога, </a:t>
            </a:r>
            <a:r>
              <a:rPr lang="ru-RU" dirty="0" smtClean="0"/>
              <a:t>логопеда</a:t>
            </a:r>
            <a:r>
              <a:rPr lang="ru-RU" dirty="0" smtClean="0"/>
              <a:t>, которые проведут диагностику состояния ребёнка и определят природу речевого нарушения;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если нужно – пройти ряд медицинских обследований (ЭЭГ, МРТ и т.д.) и обеспечить медикаментозную поддержку;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создать насыщенную сенсорную </a:t>
            </a:r>
            <a:r>
              <a:rPr lang="ru-RU" dirty="0" smtClean="0"/>
              <a:t>среду, </a:t>
            </a:r>
            <a:r>
              <a:rPr lang="ru-RU" dirty="0" smtClean="0"/>
              <a:t>заниматься с ребёнком дома или посещать комплексные занятия </a:t>
            </a:r>
            <a:r>
              <a:rPr lang="ru-RU" dirty="0" smtClean="0"/>
              <a:t>специалистов</a:t>
            </a:r>
            <a:endParaRPr lang="ru-RU" sz="800" dirty="0" smtClean="0"/>
          </a:p>
          <a:p>
            <a:pPr marL="285750" indent="-285750" algn="just">
              <a:spcBef>
                <a:spcPts val="600"/>
              </a:spcBef>
            </a:pPr>
            <a:r>
              <a:rPr lang="ru-RU" dirty="0" smtClean="0"/>
              <a:t>  </a:t>
            </a:r>
            <a:r>
              <a:rPr lang="ru-RU" sz="800" dirty="0" smtClean="0"/>
              <a:t>  </a:t>
            </a:r>
          </a:p>
          <a:p>
            <a:pPr marL="285750" indent="-285750" algn="ctr">
              <a:spcBef>
                <a:spcPts val="600"/>
              </a:spcBef>
            </a:pPr>
            <a:r>
              <a:rPr lang="ru-RU" dirty="0" smtClean="0"/>
              <a:t>        </a:t>
            </a:r>
            <a:r>
              <a:rPr lang="ru-RU" b="1" dirty="0" smtClean="0">
                <a:solidFill>
                  <a:srgbClr val="C00000"/>
                </a:solidFill>
              </a:rPr>
              <a:t>Чем раньше родители начинают заниматься с ребёнком, тем легче, быстрее и качественнее он начинает говорить на родном языке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96219" y="116632"/>
            <a:ext cx="9256701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делать, если малыш не говорит?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058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6220" y="1412776"/>
            <a:ext cx="7698911" cy="51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4211" y="260648"/>
            <a:ext cx="9195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Родители и специалисты могут обратиться к материалам книги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«Ребёнок от 0 до 3 лет. Описание норм развития в таблицах и программах»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28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211" y="274638"/>
            <a:ext cx="9328709" cy="922114"/>
          </a:xfrm>
        </p:spPr>
        <p:txBody>
          <a:bodyPr>
            <a:normAutofit/>
          </a:bodyPr>
          <a:lstStyle/>
          <a:p>
            <a:pPr algn="ctr"/>
            <a:r>
              <a:rPr lang="ru-RU" altLang="ja-JP" sz="4400" b="1" dirty="0" smtClean="0"/>
              <a:t>Важность первого года жизни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24210" y="1628800"/>
            <a:ext cx="9361041" cy="3960440"/>
          </a:xfrm>
        </p:spPr>
        <p:txBody>
          <a:bodyPr/>
          <a:lstStyle/>
          <a:p>
            <a:pPr marL="269875" indent="-269875" algn="just">
              <a:spcBef>
                <a:spcPts val="1200"/>
              </a:spcBef>
            </a:pPr>
            <a:r>
              <a:rPr lang="ru-RU" sz="2000" dirty="0" smtClean="0">
                <a:latin typeface="+mj-lt"/>
              </a:rPr>
              <a:t>Общая морфологическая архитектура мозга складывается к моменту рождения ребенка</a:t>
            </a:r>
          </a:p>
          <a:p>
            <a:pPr marL="269875" indent="-269875" algn="just">
              <a:spcBef>
                <a:spcPts val="1200"/>
              </a:spcBef>
            </a:pPr>
            <a:r>
              <a:rPr lang="ru-RU" sz="2000" dirty="0" smtClean="0">
                <a:latin typeface="+mj-lt"/>
              </a:rPr>
              <a:t>К 7-8 месяцам жизни оформляются зоны, относящиеся к работе анализаторных систем (теменные и затылочные отделы мозга)</a:t>
            </a:r>
          </a:p>
          <a:p>
            <a:pPr marL="269875" indent="-269875" algn="just">
              <a:spcBef>
                <a:spcPts val="1200"/>
              </a:spcBef>
            </a:pPr>
            <a:r>
              <a:rPr lang="ru-RU" sz="2000" dirty="0" smtClean="0">
                <a:latin typeface="+mj-lt"/>
              </a:rPr>
              <a:t>На первом-втором годах формируется основа системы распределения активности мозга, «каркас», связывающий разные отделы мозга в целостную динамическую систему и создающий почву для включения различных мозговых центров в функциональные системы </a:t>
            </a:r>
          </a:p>
          <a:p>
            <a:pPr marL="269875" indent="-269875" algn="just">
              <a:spcBef>
                <a:spcPts val="1200"/>
              </a:spcBef>
            </a:pPr>
            <a:r>
              <a:rPr lang="ru-RU" sz="2000" dirty="0" smtClean="0">
                <a:latin typeface="+mj-lt"/>
              </a:rPr>
              <a:t>Хронология созревания различных отделов мозга: первый пик – от 0 до 2 лет – 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МАКСИМАЛЬНАЯ НЕЙРОПЛАСТИЧНОСТЬ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70146" y="762000"/>
            <a:ext cx="9631203" cy="1557334"/>
          </a:xfr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http://s40.radikal.ru/i088/1005/2a/c3858f00b75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259" y="3124200"/>
            <a:ext cx="8568952" cy="2501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797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812" y="116632"/>
            <a:ext cx="8857108" cy="850106"/>
          </a:xfrm>
        </p:spPr>
        <p:txBody>
          <a:bodyPr/>
          <a:lstStyle/>
          <a:p>
            <a:pPr algn="ctr"/>
            <a:r>
              <a:rPr lang="ru-RU" b="1" dirty="0" smtClean="0"/>
              <a:t>Про речь в раннем возрасте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2203" y="1447800"/>
            <a:ext cx="9400717" cy="2053208"/>
          </a:xfrm>
        </p:spPr>
        <p:txBody>
          <a:bodyPr>
            <a:normAutofit fontScale="70000" lnSpcReduction="20000"/>
          </a:bodyPr>
          <a:lstStyle/>
          <a:p>
            <a:pPr marL="269875" indent="-269875" algn="just"/>
            <a:r>
              <a:rPr lang="ru-RU" b="1" i="1" dirty="0" smtClean="0"/>
              <a:t>Устная речь</a:t>
            </a:r>
            <a:r>
              <a:rPr lang="ru-RU" dirty="0" smtClean="0"/>
              <a:t> стремительно формируется в первые три года жизни ребёнка. </a:t>
            </a:r>
            <a:r>
              <a:rPr lang="ru-RU" dirty="0" smtClean="0"/>
              <a:t>К возрасту 3 года речевые зоны коры головного мозга «закрываются», </a:t>
            </a:r>
            <a:r>
              <a:rPr lang="ru-RU" dirty="0" err="1" smtClean="0"/>
              <a:t>сензитивный</a:t>
            </a:r>
            <a:r>
              <a:rPr lang="ru-RU" dirty="0" smtClean="0"/>
              <a:t> период заканчивается</a:t>
            </a:r>
            <a:endParaRPr lang="ru-RU" dirty="0" smtClean="0"/>
          </a:p>
          <a:p>
            <a:pPr marL="269875" indent="-269875" algn="just"/>
            <a:r>
              <a:rPr lang="ru-RU" b="1" i="1" dirty="0" smtClean="0"/>
              <a:t>Мышление и поведение </a:t>
            </a:r>
            <a:r>
              <a:rPr lang="ru-RU" dirty="0" smtClean="0"/>
              <a:t>ребёнка тесно связаны с развитием речи</a:t>
            </a:r>
          </a:p>
          <a:p>
            <a:pPr marL="269875" indent="-269875" algn="just"/>
            <a:r>
              <a:rPr lang="ru-RU" dirty="0" smtClean="0"/>
              <a:t>В норме ребёнок овладевает родным языком самостоятельно, на основе звучащей вокруг и хорошо слышимой им </a:t>
            </a:r>
            <a:r>
              <a:rPr lang="ru-RU" dirty="0" smtClean="0"/>
              <a:t>речи. Много ли «нормы»???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s://blogmamy.ru/wp-content/uploads/2018/08/Infants_Glance_413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451" y="3861048"/>
            <a:ext cx="485874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219" y="116632"/>
            <a:ext cx="9256701" cy="1143000"/>
          </a:xfrm>
        </p:spPr>
        <p:txBody>
          <a:bodyPr>
            <a:noAutofit/>
          </a:bodyPr>
          <a:lstStyle/>
          <a:p>
            <a:pPr algn="ctr"/>
            <a:r>
              <a:rPr lang="ru-RU" altLang="ja-JP" sz="4400" b="1" dirty="0" smtClean="0"/>
              <a:t>Особенности развития в дошкольный период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24210" y="1844824"/>
            <a:ext cx="9384696" cy="4392488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2000" b="1" dirty="0" smtClean="0"/>
              <a:t>Восприятие </a:t>
            </a:r>
            <a:r>
              <a:rPr lang="ru-RU" sz="2000" dirty="0" smtClean="0"/>
              <a:t>становится </a:t>
            </a:r>
            <a:r>
              <a:rPr lang="ru-RU" sz="2000" dirty="0" smtClean="0"/>
              <a:t>более совершенным, осмысленным, целенаправленным.  </a:t>
            </a:r>
            <a:r>
              <a:rPr lang="ru-RU" sz="2000" dirty="0" smtClean="0"/>
              <a:t>Выделяются </a:t>
            </a:r>
            <a:r>
              <a:rPr lang="ru-RU" sz="2000" dirty="0" smtClean="0"/>
              <a:t>произвольные действия - наблюдение, рассматривание, поиск. Дети усваивают систему сенсорных </a:t>
            </a:r>
            <a:r>
              <a:rPr lang="ru-RU" sz="2000" dirty="0" smtClean="0"/>
              <a:t>эталонов. </a:t>
            </a:r>
            <a:r>
              <a:rPr lang="ru-RU" sz="2000" u="sng" dirty="0" smtClean="0"/>
              <a:t>Их нужно назвать!</a:t>
            </a:r>
            <a:endParaRPr lang="ru-RU" sz="2000" u="sng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b="1" dirty="0" smtClean="0"/>
              <a:t>Память </a:t>
            </a:r>
            <a:r>
              <a:rPr lang="ru-RU" sz="2000" dirty="0" smtClean="0"/>
              <a:t>– </a:t>
            </a:r>
            <a:r>
              <a:rPr lang="ru-RU" sz="2000" dirty="0" err="1" smtClean="0"/>
              <a:t>сензитивный</a:t>
            </a:r>
            <a:r>
              <a:rPr lang="ru-RU" sz="2000" dirty="0" smtClean="0"/>
              <a:t> </a:t>
            </a:r>
            <a:r>
              <a:rPr lang="ru-RU" sz="2000" dirty="0" smtClean="0"/>
              <a:t>период. </a:t>
            </a:r>
            <a:r>
              <a:rPr lang="ru-RU" sz="2000" u="sng" dirty="0" smtClean="0"/>
              <a:t>Нужно запомнить огромное количество слов!</a:t>
            </a:r>
            <a:endParaRPr lang="ru-RU" sz="2000" u="sng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b="1" dirty="0" smtClean="0"/>
              <a:t>Мышление</a:t>
            </a:r>
            <a:r>
              <a:rPr lang="ru-RU" sz="2000" dirty="0" smtClean="0"/>
              <a:t>  - </a:t>
            </a:r>
            <a:r>
              <a:rPr lang="ru-RU" sz="2000" dirty="0" smtClean="0"/>
              <a:t>развивается </a:t>
            </a:r>
            <a:r>
              <a:rPr lang="ru-RU" sz="2000" dirty="0" smtClean="0"/>
              <a:t>наглядно-образное мышление и </a:t>
            </a:r>
            <a:r>
              <a:rPr lang="ru-RU" sz="2000" dirty="0" smtClean="0"/>
              <a:t>основа словесно-логического </a:t>
            </a:r>
            <a:r>
              <a:rPr lang="ru-RU" sz="2000" dirty="0" smtClean="0"/>
              <a:t>мышления. </a:t>
            </a:r>
            <a:r>
              <a:rPr lang="ru-RU" sz="2000" u="sng" dirty="0" smtClean="0"/>
              <a:t>Дети начинают «думать словами</a:t>
            </a:r>
            <a:r>
              <a:rPr lang="ru-RU" sz="2000" u="sng" dirty="0" smtClean="0"/>
              <a:t>».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u="sng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u="sng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/>
              <a:t>Речь</a:t>
            </a:r>
            <a:r>
              <a:rPr lang="ru-RU" sz="2000" dirty="0" smtClean="0"/>
              <a:t> окончательно становится осмысленной, а мышление </a:t>
            </a:r>
            <a:r>
              <a:rPr lang="ru-RU" sz="2000" dirty="0" err="1" smtClean="0"/>
              <a:t>оречевлённым</a:t>
            </a:r>
            <a:r>
              <a:rPr lang="ru-RU" sz="2000" dirty="0" smtClean="0"/>
              <a:t>. Интенсивно растет словарный запас, развивается грамматический строй речи, складываются морфологические </a:t>
            </a:r>
            <a:r>
              <a:rPr lang="ru-RU" sz="2000" dirty="0" smtClean="0"/>
              <a:t>и </a:t>
            </a:r>
            <a:r>
              <a:rPr lang="ru-RU" sz="2000" dirty="0" smtClean="0"/>
              <a:t>синтаксические </a:t>
            </a:r>
            <a:r>
              <a:rPr lang="ru-RU" sz="2000" dirty="0" smtClean="0"/>
              <a:t>закономерности</a:t>
            </a:r>
            <a:endParaRPr lang="ru-RU" sz="2000" dirty="0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292" y="195431"/>
            <a:ext cx="9721215" cy="901849"/>
          </a:xfrm>
        </p:spPr>
        <p:txBody>
          <a:bodyPr>
            <a:normAutofit/>
          </a:bodyPr>
          <a:lstStyle/>
          <a:p>
            <a:pPr algn="ctr"/>
            <a:r>
              <a:rPr lang="ru-RU" altLang="ja-JP" sz="4400" b="1" dirty="0" smtClean="0"/>
              <a:t>Таким образом</a:t>
            </a:r>
            <a:endParaRPr lang="ru-RU" altLang="ja-JP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24211" y="1772816"/>
            <a:ext cx="9361039" cy="4384143"/>
          </a:xfrm>
        </p:spPr>
        <p:txBody>
          <a:bodyPr/>
          <a:lstStyle/>
          <a:p>
            <a:pPr marL="269875" indent="-269875" algn="just">
              <a:spcBef>
                <a:spcPts val="1800"/>
              </a:spcBef>
            </a:pPr>
            <a:r>
              <a:rPr lang="ru-RU" sz="2000" dirty="0" smtClean="0">
                <a:latin typeface="+mj-lt"/>
              </a:rPr>
              <a:t>необходима ранняя диагностика психического развития детей, в частности исследование </a:t>
            </a:r>
            <a:r>
              <a:rPr lang="ru-RU" sz="2000" dirty="0" err="1" smtClean="0">
                <a:latin typeface="+mj-lt"/>
              </a:rPr>
              <a:t>сформированности</a:t>
            </a:r>
            <a:r>
              <a:rPr lang="ru-RU" sz="2000" dirty="0" smtClean="0">
                <a:latin typeface="+mj-lt"/>
              </a:rPr>
              <a:t> / </a:t>
            </a:r>
            <a:r>
              <a:rPr lang="ru-RU" sz="2000" dirty="0" err="1" smtClean="0">
                <a:latin typeface="+mj-lt"/>
              </a:rPr>
              <a:t>несформированности</a:t>
            </a:r>
            <a:r>
              <a:rPr lang="ru-RU" sz="2000" dirty="0" smtClean="0">
                <a:latin typeface="+mj-lt"/>
              </a:rPr>
              <a:t> высших психических функций, в том числе РЕЧИ</a:t>
            </a:r>
          </a:p>
          <a:p>
            <a:pPr marL="269875" indent="-269875" algn="just">
              <a:spcBef>
                <a:spcPts val="1800"/>
              </a:spcBef>
            </a:pPr>
            <a:r>
              <a:rPr lang="ru-RU" sz="2000" dirty="0" smtClean="0">
                <a:latin typeface="+mj-lt"/>
              </a:rPr>
              <a:t>своевременное обследование ребенка дает возможность установить уровень психического развития, обозначить «слабые» и «сильные» стороны, предупредить или уменьшить трудности обучения и социальной адаптации</a:t>
            </a:r>
          </a:p>
          <a:p>
            <a:pPr marL="269875" indent="-269875" algn="just">
              <a:spcBef>
                <a:spcPts val="1800"/>
              </a:spcBef>
            </a:pPr>
            <a:r>
              <a:rPr lang="ru-RU" sz="2000" dirty="0" smtClean="0">
                <a:latin typeface="+mj-lt"/>
              </a:rPr>
              <a:t>по результатам диагностики необходимо разработать индивидуальную программу и срочно начать ее реализовывать!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211" y="188640"/>
            <a:ext cx="9328709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4 этапа становления речи по А.Н.Леонтьеву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6219" y="1447800"/>
            <a:ext cx="9256701" cy="23412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1-й этап – </a:t>
            </a:r>
            <a:r>
              <a:rPr lang="ru-RU" u="sng" dirty="0" smtClean="0"/>
              <a:t>подготовительный</a:t>
            </a:r>
            <a:r>
              <a:rPr lang="ru-RU" dirty="0" smtClean="0"/>
              <a:t> (с момента рождения до 1 года);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2-й – </a:t>
            </a:r>
            <a:r>
              <a:rPr lang="ru-RU" u="sng" dirty="0" err="1" smtClean="0"/>
              <a:t>преддошкольный</a:t>
            </a:r>
            <a:r>
              <a:rPr lang="ru-RU" dirty="0" smtClean="0"/>
              <a:t> (от 1 года до 3 лет);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3-й – </a:t>
            </a:r>
            <a:r>
              <a:rPr lang="ru-RU" u="sng" dirty="0" smtClean="0"/>
              <a:t>дошкольный</a:t>
            </a:r>
            <a:r>
              <a:rPr lang="ru-RU" dirty="0" smtClean="0"/>
              <a:t> (от 3 до 7 лет);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4-й – </a:t>
            </a:r>
            <a:r>
              <a:rPr lang="ru-RU" u="sng" dirty="0" smtClean="0"/>
              <a:t>школьный</a:t>
            </a:r>
            <a:r>
              <a:rPr lang="ru-RU" dirty="0" smtClean="0"/>
              <a:t> (от 7 до 17 лет).</a:t>
            </a:r>
          </a:p>
        </p:txBody>
      </p:sp>
      <p:pic>
        <p:nvPicPr>
          <p:cNvPr id="4" name="Picture 4" descr="https://bubblemom.ru/wp-content/uploads/2019/09/kquzcweiv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426" y="3717032"/>
            <a:ext cx="669693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219" y="116632"/>
            <a:ext cx="925670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Доречевой</a:t>
            </a:r>
            <a:r>
              <a:rPr lang="ru-RU" b="1" dirty="0" smtClean="0"/>
              <a:t> этап</a:t>
            </a:r>
            <a:br>
              <a:rPr lang="ru-RU" b="1" dirty="0" smtClean="0"/>
            </a:br>
            <a:r>
              <a:rPr lang="ru-RU" b="1" dirty="0" smtClean="0"/>
              <a:t>(от рождения до 1  года)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195" y="1628800"/>
            <a:ext cx="9400717" cy="237626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Интенсивно </a:t>
            </a:r>
            <a:r>
              <a:rPr lang="ru-RU" dirty="0" smtClean="0"/>
              <a:t>развивается  слуховое и зрительное восприятие, эмоции, </a:t>
            </a:r>
            <a:r>
              <a:rPr lang="ru-RU" dirty="0" smtClean="0"/>
              <a:t>моторика </a:t>
            </a:r>
            <a:endParaRPr lang="ru-RU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Речь – это продукт слаженной работы многих </a:t>
            </a:r>
            <a:r>
              <a:rPr lang="ru-RU" dirty="0" err="1" smtClean="0"/>
              <a:t>сенсо-моторных</a:t>
            </a:r>
            <a:r>
              <a:rPr lang="ru-RU" dirty="0" smtClean="0"/>
              <a:t> и психических </a:t>
            </a:r>
            <a:r>
              <a:rPr lang="ru-RU" dirty="0" smtClean="0"/>
              <a:t>функций</a:t>
            </a:r>
            <a:endParaRPr lang="ru-RU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Задержка или нарушение  формирования любой из функций может дать искажение работы всей </a:t>
            </a:r>
            <a:r>
              <a:rPr lang="ru-RU" dirty="0" smtClean="0"/>
              <a:t>системы</a:t>
            </a:r>
            <a:endParaRPr lang="ru-RU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От того, как будет проходить развитие малыша  до года, напрямую будет зависеть </a:t>
            </a:r>
            <a:r>
              <a:rPr lang="ru-RU" b="1" dirty="0" smtClean="0"/>
              <a:t>качество его устной речи</a:t>
            </a:r>
          </a:p>
        </p:txBody>
      </p:sp>
      <p:pic>
        <p:nvPicPr>
          <p:cNvPr id="4" name="Picture 2" descr="https://get.wallhere.com/photo/photography-baby-pink-Person-skin-sleep-child-portrait-photography-product-toddler-bedtime-infant-86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2714" y="4293096"/>
            <a:ext cx="4390249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4235" y="980728"/>
            <a:ext cx="92790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None/>
            </a:pPr>
            <a:r>
              <a:rPr lang="ru-RU" sz="2000" dirty="0" smtClean="0"/>
              <a:t>Крик </a:t>
            </a:r>
            <a:r>
              <a:rPr lang="ru-RU" sz="2000" dirty="0"/>
              <a:t>– это </a:t>
            </a:r>
            <a:r>
              <a:rPr lang="ru-RU" sz="2000" b="1" dirty="0"/>
              <a:t>первая голосовая реакция </a:t>
            </a:r>
            <a:r>
              <a:rPr lang="ru-RU" sz="2000" b="1" dirty="0" smtClean="0"/>
              <a:t>ребенка</a:t>
            </a:r>
            <a:r>
              <a:rPr lang="ru-RU" sz="2000" dirty="0" smtClean="0"/>
              <a:t>. </a:t>
            </a:r>
            <a:r>
              <a:rPr lang="ru-RU" sz="2000" dirty="0"/>
              <a:t>У здорового ребенка он громкий, чистый с коротким вдохом и протяжным выдохом. 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2000" dirty="0" smtClean="0"/>
              <a:t>По </a:t>
            </a:r>
            <a:r>
              <a:rPr lang="ru-RU" sz="2000" dirty="0"/>
              <a:t>крику ребёнка можно </a:t>
            </a:r>
            <a:r>
              <a:rPr lang="ru-RU" sz="2000" dirty="0" smtClean="0"/>
              <a:t>сделать </a:t>
            </a:r>
            <a:r>
              <a:rPr lang="ru-RU" sz="2000" dirty="0"/>
              <a:t>предположения о дальнейшем развитии </a:t>
            </a:r>
            <a:r>
              <a:rPr lang="ru-RU" sz="2000" dirty="0" smtClean="0"/>
              <a:t>речи</a:t>
            </a:r>
          </a:p>
          <a:p>
            <a:pPr algn="ctr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Что </a:t>
            </a:r>
            <a:r>
              <a:rPr lang="ru-RU" sz="2000" b="1" dirty="0">
                <a:solidFill>
                  <a:srgbClr val="C00000"/>
                </a:solidFill>
              </a:rPr>
              <a:t>должно насторожить </a:t>
            </a:r>
            <a:r>
              <a:rPr lang="ru-RU" sz="2000" b="1" dirty="0" smtClean="0">
                <a:solidFill>
                  <a:srgbClr val="C00000"/>
                </a:solidFill>
              </a:rPr>
              <a:t>родителей</a:t>
            </a: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Отсутствие </a:t>
            </a:r>
            <a:r>
              <a:rPr lang="ru-RU" sz="2000" dirty="0"/>
              <a:t>крика сразу после </a:t>
            </a:r>
            <a:r>
              <a:rPr lang="ru-RU" sz="2000" dirty="0" smtClean="0"/>
              <a:t>рождения.</a:t>
            </a:r>
            <a:endParaRPr lang="ru-RU" sz="2000" dirty="0"/>
          </a:p>
          <a:p>
            <a:pPr marL="285750" lvl="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/>
              <a:t>Слишком пронзительный или, наоборот, </a:t>
            </a:r>
            <a:r>
              <a:rPr lang="ru-RU" sz="2000" dirty="0" smtClean="0"/>
              <a:t>тихий </a:t>
            </a:r>
            <a:r>
              <a:rPr lang="ru-RU" sz="2000" dirty="0"/>
              <a:t>крик, в виде отдельных вскриков </a:t>
            </a:r>
            <a:r>
              <a:rPr lang="ru-RU" sz="2000" dirty="0" smtClean="0"/>
              <a:t>и </a:t>
            </a:r>
            <a:r>
              <a:rPr lang="ru-RU" sz="2000" dirty="0"/>
              <a:t>всхлипываний на </a:t>
            </a:r>
            <a:r>
              <a:rPr lang="ru-RU" sz="2000" dirty="0" smtClean="0"/>
              <a:t>вдохе. </a:t>
            </a:r>
            <a:endParaRPr lang="ru-RU" sz="2000" dirty="0"/>
          </a:p>
        </p:txBody>
      </p:sp>
      <p:pic>
        <p:nvPicPr>
          <p:cNvPr id="3074" name="Picture 2" descr="https://www.bostonherald.com/wp-content/uploads/migration/2017/06/02/102017cryingbab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3004" y="4005064"/>
            <a:ext cx="4611114" cy="274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96219" y="116632"/>
            <a:ext cx="9256701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Первый месяц жизни ребенка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68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2203" y="1124744"/>
            <a:ext cx="9361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dirty="0" smtClean="0"/>
              <a:t>Крик </a:t>
            </a:r>
            <a:r>
              <a:rPr lang="ru-RU" sz="2000" dirty="0"/>
              <a:t>становится всё более </a:t>
            </a:r>
            <a:r>
              <a:rPr lang="ru-RU" sz="2000" dirty="0" smtClean="0"/>
              <a:t>интонированным.</a:t>
            </a:r>
            <a:endParaRPr lang="ru-RU" sz="2000" dirty="0"/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С полуторамесячного </a:t>
            </a:r>
            <a:r>
              <a:rPr lang="ru-RU" sz="2000" dirty="0"/>
              <a:t>возраста в норме дети начинают </a:t>
            </a:r>
            <a:r>
              <a:rPr lang="ru-RU" sz="2000" b="1" i="1" dirty="0" err="1" smtClean="0"/>
              <a:t>гулить</a:t>
            </a:r>
            <a:r>
              <a:rPr lang="ru-RU" sz="2000" dirty="0" smtClean="0"/>
              <a:t>. </a:t>
            </a:r>
            <a:r>
              <a:rPr lang="ru-RU" sz="2000" dirty="0"/>
              <a:t>Появление </a:t>
            </a:r>
            <a:r>
              <a:rPr lang="ru-RU" sz="2000" dirty="0" err="1"/>
              <a:t>гуления</a:t>
            </a:r>
            <a:r>
              <a:rPr lang="ru-RU" sz="2000" dirty="0"/>
              <a:t> – </a:t>
            </a:r>
            <a:r>
              <a:rPr lang="ru-RU" sz="2000" dirty="0" smtClean="0"/>
              <a:t>показатель </a:t>
            </a:r>
            <a:r>
              <a:rPr lang="ru-RU" sz="2000" dirty="0" smtClean="0"/>
              <a:t>нормального слуха и нормального развития </a:t>
            </a:r>
            <a:r>
              <a:rPr lang="ru-RU" sz="2000" dirty="0"/>
              <a:t>речи </a:t>
            </a:r>
            <a:r>
              <a:rPr lang="ru-RU" sz="2000" dirty="0" smtClean="0"/>
              <a:t>ребёнка</a:t>
            </a:r>
            <a:endParaRPr lang="ru-RU" sz="2000" dirty="0" smtClean="0"/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Что </a:t>
            </a:r>
            <a:r>
              <a:rPr lang="ru-RU" sz="2000" b="1" dirty="0">
                <a:solidFill>
                  <a:srgbClr val="C00000"/>
                </a:solidFill>
              </a:rPr>
              <a:t>должно насторожить родителей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</a:p>
          <a:p>
            <a:pPr marL="285750" lvl="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Однообразный</a:t>
            </a:r>
            <a:r>
              <a:rPr lang="ru-RU" sz="2000" dirty="0"/>
              <a:t>, </a:t>
            </a:r>
            <a:r>
              <a:rPr lang="ru-RU" sz="2000" dirty="0" err="1"/>
              <a:t>неинтонированный</a:t>
            </a:r>
            <a:r>
              <a:rPr lang="ru-RU" sz="2000" dirty="0"/>
              <a:t> </a:t>
            </a:r>
            <a:r>
              <a:rPr lang="ru-RU" sz="2000" dirty="0" smtClean="0"/>
              <a:t>крик </a:t>
            </a:r>
            <a:endParaRPr lang="ru-RU" sz="2000" dirty="0"/>
          </a:p>
          <a:p>
            <a:pPr marL="285750" lvl="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/>
              <a:t>Отсутствие начального </a:t>
            </a:r>
            <a:r>
              <a:rPr lang="ru-RU" sz="2000" dirty="0" err="1" smtClean="0"/>
              <a:t>гуления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96219" y="116632"/>
            <a:ext cx="9256701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Второй месяц жизни ребенка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https://rebenkoved.ru/wp-content/uploads/2016/12/2-months_e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491" y="3717032"/>
            <a:ext cx="4497016" cy="299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0958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571</TotalTime>
  <Words>1227</Words>
  <Application>Microsoft Office PowerPoint</Application>
  <PresentationFormat>Произвольный</PresentationFormat>
  <Paragraphs>135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Важность первого года жизни</vt:lpstr>
      <vt:lpstr>Про речь в раннем возрасте</vt:lpstr>
      <vt:lpstr>Особенности развития в дошкольный период</vt:lpstr>
      <vt:lpstr>Таким образом</vt:lpstr>
      <vt:lpstr>4 этапа становления речи по А.Н.Леонтьеву</vt:lpstr>
      <vt:lpstr>Доречевой этап (от рождения до 1  года)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детей раннего дошкольного возраста</dc:title>
  <dc:creator>ЧЕЛ</dc:creator>
  <cp:lastModifiedBy>Надежда</cp:lastModifiedBy>
  <cp:revision>48</cp:revision>
  <dcterms:created xsi:type="dcterms:W3CDTF">2020-07-24T16:38:04Z</dcterms:created>
  <dcterms:modified xsi:type="dcterms:W3CDTF">2023-03-13T17:22:35Z</dcterms:modified>
</cp:coreProperties>
</file>