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6" r:id="rId9"/>
    <p:sldId id="277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67" r:id="rId19"/>
    <p:sldId id="278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BPIYvVZlOLPkb1UsdDGdEzO2K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C967A-38D9-4CE8-A9FA-034627F893F5}">
  <a:tblStyle styleId="{476C967A-38D9-4CE8-A9FA-034627F893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9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388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85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80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147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07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61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26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52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63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150620" y="1273317"/>
            <a:ext cx="8843910" cy="788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КАРЬЕРНЫЕ ВОЗМОЖНОСТИ ВЫПУСКНИКОВ МАГИСТАРТУРЫ</a:t>
            </a:r>
          </a:p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«ПРАВОВОЕ СОПРОВОЖДЕНИЕ ПРЕДПРИНИМАТЕЛЬСКОЙ ДЕЯТЕЛЬНОСТИ»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C660FB-400D-5B3C-EC3F-33040F93D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530" y="5699760"/>
            <a:ext cx="4148190" cy="3855720"/>
          </a:xfrm>
          <a:prstGeom prst="rect">
            <a:avLst/>
          </a:prstGeom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AAA5DD5D-B03C-4460-BF28-F072B19601A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0" y="841870"/>
            <a:ext cx="4861560" cy="4301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98120" y="1158179"/>
            <a:ext cx="13095490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помощника юриста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143000" y="3589229"/>
            <a:ext cx="158648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Ассистент юридического отдела / Помощник юриста</a:t>
            </a:r>
          </a:p>
          <a:p>
            <a:r>
              <a:rPr lang="ru-RU" sz="2800" dirty="0"/>
              <a:t>Позиции ассистента и помощника примерно аналогичны, в зависимости от индивидуальных особенностей структуры юридического отдела каждой конкретной компании, с одним стандартным отличием — у ассистента больше административных функций, а юридические сведены к минимуму.</a:t>
            </a:r>
          </a:p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высшее юридическое образование (или студенты старших курсов)</a:t>
            </a:r>
          </a:p>
          <a:p>
            <a:r>
              <a:rPr lang="ru-RU" sz="2800" dirty="0"/>
              <a:t>• желателен опыт работы на аналогичной позиции от полугода</a:t>
            </a:r>
          </a:p>
          <a:p>
            <a:r>
              <a:rPr lang="ru-RU" sz="2800" dirty="0"/>
              <a:t>• владение иностранным языком (всё чаще знание иностранного языка является необходимым требованием, особенно если речь идёт об иностранной компании, или компании, работающей с зарубежными партнёрами)</a:t>
            </a:r>
          </a:p>
          <a:p>
            <a:r>
              <a:rPr lang="ru-RU" sz="2800" dirty="0"/>
              <a:t>• умение работать с большим объёмом информации</a:t>
            </a:r>
          </a:p>
          <a:p>
            <a:r>
              <a:rPr lang="ru-RU" sz="2800" dirty="0"/>
              <a:t>• внимательность к деталям.</a:t>
            </a:r>
          </a:p>
          <a:p>
            <a:endParaRPr lang="ru-RU" sz="2800" dirty="0"/>
          </a:p>
          <a:p>
            <a:r>
              <a:rPr lang="ru-RU" sz="2800" dirty="0"/>
              <a:t>Зарплата: на стартовых позициях юристы могут рассчитывать на 15-20 тыс. руб.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90EFD6-B635-14E3-834F-FF99D33B6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610" y="1396452"/>
            <a:ext cx="3851389" cy="23983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-259080" y="1131506"/>
            <a:ext cx="13095490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младшего юриста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143000" y="3589229"/>
            <a:ext cx="15864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Младший юрист</a:t>
            </a:r>
          </a:p>
          <a:p>
            <a:r>
              <a:rPr lang="ru-RU" sz="2800" dirty="0"/>
              <a:t>К вышеперечисленным основным требованиям добавляются:</a:t>
            </a:r>
          </a:p>
          <a:p>
            <a:r>
              <a:rPr lang="ru-RU" sz="2800" dirty="0"/>
              <a:t>• опыт именно юридической деятельности</a:t>
            </a:r>
          </a:p>
          <a:p>
            <a:r>
              <a:rPr lang="ru-RU" sz="2800" dirty="0"/>
              <a:t>• опыт работы от одного года</a:t>
            </a:r>
          </a:p>
          <a:p>
            <a:r>
              <a:rPr lang="ru-RU" sz="2800" dirty="0"/>
              <a:t>• знание законодательства.</a:t>
            </a:r>
          </a:p>
          <a:p>
            <a:endParaRPr lang="ru-RU" sz="2800" dirty="0"/>
          </a:p>
          <a:p>
            <a:r>
              <a:rPr lang="ru-RU" sz="2800" dirty="0"/>
              <a:t>Зарплата: от 20 тыс. руб. При этом верхний порог определяется возможностями и требованиями компаний-работодателей.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E01AB0-1E73-778D-67EC-6F7834AD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520" y="1938056"/>
            <a:ext cx="3093719" cy="232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0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630026" y="1366200"/>
            <a:ext cx="8889250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юриста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143000" y="3589229"/>
            <a:ext cx="15864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опыт работы от 3 лет</a:t>
            </a:r>
          </a:p>
          <a:p>
            <a:r>
              <a:rPr lang="ru-RU" sz="2800" dirty="0"/>
              <a:t>• опыт самостоятельного ведения проектов.</a:t>
            </a:r>
          </a:p>
          <a:p>
            <a:endParaRPr lang="ru-RU" sz="2800" dirty="0"/>
          </a:p>
          <a:p>
            <a:r>
              <a:rPr lang="ru-RU" sz="2800" dirty="0"/>
              <a:t>Зарплата: от 40 тыс. руб. Очень часто наиболее интенсивное профессиональное развитие происходит именно на позиции юриста, поэтому на данной ступени специалисты могут задержаться достаточно долго. В связи с этим не представляется возможным определить верхнюю сумму, на которую могут претендовать юристы.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5852D5-AC6E-8A97-0086-E284CE80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8360" y="1615440"/>
            <a:ext cx="2109614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3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630026" y="1366200"/>
            <a:ext cx="10080134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старшего юриста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345493" y="2517755"/>
            <a:ext cx="12649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От специалистов, занимающих данные позиции, работодатель ожидает, что они будут полностью брать на себя ответственность в реализации проектов. У старших/главных юристов иногда появляется менеджерская функция, подразумевающая под собой принятие решений и делегирование задач младшим сотрудникам.</a:t>
            </a:r>
          </a:p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опыт работы от 5 лет</a:t>
            </a:r>
          </a:p>
          <a:p>
            <a:r>
              <a:rPr lang="ru-RU" sz="2800" dirty="0"/>
              <a:t>• желателен опыт управления проектами.</a:t>
            </a:r>
          </a:p>
          <a:p>
            <a:endParaRPr lang="ru-RU" sz="2800" dirty="0"/>
          </a:p>
          <a:p>
            <a:r>
              <a:rPr lang="ru-RU" sz="2800" dirty="0"/>
              <a:t>Зарплата: от 70 тыс. руб.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9780DB-C35B-9FCD-8C50-516341E8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880" y="2273756"/>
            <a:ext cx="3486692" cy="46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1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630026" y="1366200"/>
            <a:ext cx="14697854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руководителя юридического отдела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345493" y="2517755"/>
            <a:ext cx="12649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опыт работы от 7 лет</a:t>
            </a:r>
          </a:p>
          <a:p>
            <a:r>
              <a:rPr lang="ru-RU" sz="2800" dirty="0"/>
              <a:t>• руководящий опыт работы от 2 лет</a:t>
            </a:r>
          </a:p>
          <a:p>
            <a:r>
              <a:rPr lang="ru-RU" sz="2800" dirty="0"/>
              <a:t>• глубокие знания в необходимой отрасли права.</a:t>
            </a:r>
          </a:p>
          <a:p>
            <a:endParaRPr lang="ru-RU" sz="2800" dirty="0"/>
          </a:p>
          <a:p>
            <a:r>
              <a:rPr lang="ru-RU" sz="2800" dirty="0"/>
              <a:t>Зарплата: от 100 тыс. руб.</a:t>
            </a:r>
          </a:p>
          <a:p>
            <a:endParaRPr lang="ru-RU" sz="2800" dirty="0"/>
          </a:p>
          <a:p>
            <a:r>
              <a:rPr lang="ru-RU" sz="2800" dirty="0"/>
              <a:t>  Подбор персонала. Управление персоналом Рекрутинг Кадровый консалтинг.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5985D3-3C47-AC72-52D5-525D06A8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840" y="2758440"/>
            <a:ext cx="3566160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3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5493" y="1382983"/>
            <a:ext cx="14721840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директора по правовым вопросам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345493" y="2517755"/>
            <a:ext cx="12649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Директор по правовым вопросам/ Партнёр (в юридической фирме)</a:t>
            </a:r>
          </a:p>
          <a:p>
            <a:r>
              <a:rPr lang="ru-RU" sz="2800" dirty="0"/>
              <a:t>Основное отличие директора по правовым вопросам от руководителя юридического отдела состоит в том, что у него в подчинении находятся отделы, он реже занимается непосредственно юридической деятельностью, а больше управляет и участвует в принятии бизнес-решений компании.</a:t>
            </a:r>
          </a:p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опыт работы от 10 лет</a:t>
            </a:r>
          </a:p>
          <a:p>
            <a:r>
              <a:rPr lang="ru-RU" sz="2800" dirty="0"/>
              <a:t>• руководящий опыт работы от 5 лет</a:t>
            </a:r>
          </a:p>
          <a:p>
            <a:r>
              <a:rPr lang="ru-RU" sz="2800" dirty="0"/>
              <a:t>• наличие менеджерских качеств.</a:t>
            </a:r>
          </a:p>
          <a:p>
            <a:endParaRPr lang="ru-RU" sz="2800" dirty="0"/>
          </a:p>
          <a:p>
            <a:r>
              <a:rPr lang="ru-RU" sz="2800" dirty="0"/>
              <a:t>Зарплата: от 150 тыс. руб.</a:t>
            </a:r>
          </a:p>
          <a:p>
            <a:r>
              <a:rPr lang="ru-RU" sz="2800" dirty="0"/>
              <a:t>Позиция директора по правовым вопросам, как правило, встречается в крупных компаниях.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969CA3-09EA-C554-45D8-976373B0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881" y="3184628"/>
            <a:ext cx="3741420" cy="49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9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5493" y="1382983"/>
            <a:ext cx="14721840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директора по правовым вопросам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345493" y="2517755"/>
            <a:ext cx="12649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Директор по правовым вопросам/ Партнёр (в юридической фирме)</a:t>
            </a:r>
          </a:p>
          <a:p>
            <a:r>
              <a:rPr lang="ru-RU" sz="2800" dirty="0"/>
              <a:t>Основное отличие директора по правовым вопросам от руководителя юридического отдела состоит в том, что у него в подчинении находятся отделы, он реже занимается непосредственно юридической деятельностью, а больше управляет и участвует в принятии бизнес-решений компании.</a:t>
            </a:r>
          </a:p>
          <a:p>
            <a:r>
              <a:rPr lang="ru-RU" sz="2800" dirty="0"/>
              <a:t>Требования:</a:t>
            </a:r>
          </a:p>
          <a:p>
            <a:r>
              <a:rPr lang="ru-RU" sz="2800" dirty="0"/>
              <a:t>• опыт работы от 10 лет</a:t>
            </a:r>
          </a:p>
          <a:p>
            <a:r>
              <a:rPr lang="ru-RU" sz="2800" dirty="0"/>
              <a:t>• руководящий опыт работы от 5 лет</a:t>
            </a:r>
          </a:p>
          <a:p>
            <a:r>
              <a:rPr lang="ru-RU" sz="2800" dirty="0"/>
              <a:t>• наличие менеджерских качеств.</a:t>
            </a:r>
          </a:p>
          <a:p>
            <a:endParaRPr lang="ru-RU" sz="2800" dirty="0"/>
          </a:p>
          <a:p>
            <a:r>
              <a:rPr lang="ru-RU" sz="2800" dirty="0"/>
              <a:t>Зарплата: от 150 тыс. руб.</a:t>
            </a:r>
          </a:p>
          <a:p>
            <a:r>
              <a:rPr lang="ru-RU" sz="2800" dirty="0"/>
              <a:t>Позиция директора по правовым вопросам, как правило, встречается в крупных компаниях.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969CA3-09EA-C554-45D8-976373B0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881" y="3184628"/>
            <a:ext cx="3741420" cy="49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50175" y="488895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C9CFC-47A4-C2F0-01C0-05D0B5F6A789}"/>
              </a:ext>
            </a:extLst>
          </p:cNvPr>
          <p:cNvSpPr txBox="1"/>
          <p:nvPr/>
        </p:nvSpPr>
        <p:spPr>
          <a:xfrm>
            <a:off x="1177852" y="1396451"/>
            <a:ext cx="1223334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Что касается горизонтального (профессионального) развития, то оно не ограничивается, т.к. в каждой конкретной области права можно выделить более узкую специализацию (например, юрист по договорам может специализироваться на договорах поставки, а корпоративный юрист — на регистрации или сделках по слияниям и поглощениям).</a:t>
            </a:r>
          </a:p>
          <a:p>
            <a:r>
              <a:rPr lang="ru-RU" sz="2800" dirty="0"/>
              <a:t>Младший юрист, юрист, старший юрист, руководитель юридического отдела могут развиваться горизонтально и переходить на позицию юриста широкого профиля (</a:t>
            </a:r>
            <a:r>
              <a:rPr lang="ru-RU" sz="2800" dirty="0" err="1"/>
              <a:t>генералиста</a:t>
            </a:r>
            <a:r>
              <a:rPr lang="ru-RU" sz="2800" dirty="0"/>
              <a:t>), зарплата которого напрямую зависит от того, с какой должности был осуществлён переход. Так, для младшего юриста стартовая компенсация будет составлять от 20 тыс. руб., для юриста — от 40 тыс. руб. и т.д.</a:t>
            </a:r>
          </a:p>
          <a:p>
            <a:r>
              <a:rPr lang="ru-RU" sz="2800" dirty="0"/>
              <a:t>Юрист также может пойти по пути специализации на какой-то отрасли права (договорное, корпоративное, M&amp;A, трудовое, налоговое, земля/ недвижимость/строительство, банковское, ценные бумаги, интеллектуальная собственность, судебный процесс и др.).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1A969-DBC4-291C-B40C-A508D655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199" y="2179319"/>
            <a:ext cx="4023361" cy="62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/>
        </p:nvSpPr>
        <p:spPr>
          <a:xfrm>
            <a:off x="685800" y="303212"/>
            <a:ext cx="16768331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КОМПАНИЙ-РАБОТОДАТЕЛЕЙ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0F47148-EAF9-D8B3-9AC3-651FFDEF1575}"/>
              </a:ext>
            </a:extLst>
          </p:cNvPr>
          <p:cNvSpPr/>
          <p:nvPr/>
        </p:nvSpPr>
        <p:spPr>
          <a:xfrm>
            <a:off x="533401" y="1447800"/>
            <a:ext cx="6812279" cy="2377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Коммерческие банки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DB9E7BB-16E9-3DA0-6925-8589EAF037E5}"/>
              </a:ext>
            </a:extLst>
          </p:cNvPr>
          <p:cNvSpPr/>
          <p:nvPr/>
        </p:nvSpPr>
        <p:spPr>
          <a:xfrm>
            <a:off x="9448800" y="1447800"/>
            <a:ext cx="7223760" cy="2209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Юридические компании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5CE073F-BE99-9124-FA86-9A05A78F127B}"/>
              </a:ext>
            </a:extLst>
          </p:cNvPr>
          <p:cNvSpPr/>
          <p:nvPr/>
        </p:nvSpPr>
        <p:spPr>
          <a:xfrm>
            <a:off x="10012680" y="4415383"/>
            <a:ext cx="6431280" cy="18482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IT </a:t>
            </a:r>
            <a:r>
              <a:rPr lang="ru-RU" sz="2800" dirty="0"/>
              <a:t>компании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0F703BD-2415-4119-04B3-0B2C6E791305}"/>
              </a:ext>
            </a:extLst>
          </p:cNvPr>
          <p:cNvSpPr/>
          <p:nvPr/>
        </p:nvSpPr>
        <p:spPr>
          <a:xfrm>
            <a:off x="685800" y="4415383"/>
            <a:ext cx="6659880" cy="18482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Международные компании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4C74F4E-FCF0-EA41-6B1C-3A48440BC387}"/>
              </a:ext>
            </a:extLst>
          </p:cNvPr>
          <p:cNvSpPr/>
          <p:nvPr/>
        </p:nvSpPr>
        <p:spPr>
          <a:xfrm>
            <a:off x="914400" y="6964680"/>
            <a:ext cx="6431280" cy="2118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Кадровые агентства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D52A50-06AD-6004-B977-36D77F932C9B}"/>
              </a:ext>
            </a:extLst>
          </p:cNvPr>
          <p:cNvSpPr/>
          <p:nvPr/>
        </p:nvSpPr>
        <p:spPr>
          <a:xfrm>
            <a:off x="10012680" y="7112863"/>
            <a:ext cx="6431280" cy="18482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Агентства недвижимости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57D20-F6E7-4237-8DD8-FFB62532EC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5EFE15-7DF6-4624-817F-77792157E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AF069C7C-C8E5-48AD-924F-F1919B0FE1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840" y="2130425"/>
            <a:ext cx="6614160" cy="64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470116" y="1028700"/>
            <a:ext cx="15217684" cy="8229600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2485061" y="2280690"/>
            <a:ext cx="12585844" cy="72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485060" y="3254288"/>
            <a:ext cx="13821739" cy="488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241843"/>
              </a:lnSpc>
              <a:spcBef>
                <a:spcPts val="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областей деятельности</a:t>
            </a:r>
            <a:endParaRPr/>
          </a:p>
          <a:p>
            <a:pPr marL="571500" marR="0" lvl="0" indent="-571500" algn="l" rtl="0">
              <a:lnSpc>
                <a:spcPct val="241843"/>
              </a:lnSpc>
              <a:spcBef>
                <a:spcPts val="6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Возможные карьерные пути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необходимых компетенций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Ориентировочные зарплатные вилки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 – возможных работодателей</a:t>
            </a:r>
            <a:endParaRPr/>
          </a:p>
          <a:p>
            <a:pPr marL="571500" marR="0" lvl="0" indent="-3683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515057" y="1789113"/>
            <a:ext cx="17257885" cy="767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dirty="0">
                <a:solidFill>
                  <a:srgbClr val="101010"/>
                </a:solidFill>
              </a:rPr>
              <a:t>Правовое  сопровождение деятельности юридических лиц, индивидуальных предпринимателей, самозанятых граждан, органов государственной власти и местного самоуправления.</a:t>
            </a:r>
            <a:endParaRPr sz="2800" b="0" i="0" u="none" strike="noStrike" cap="none" dirty="0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Государственная и муниципальная служба.</a:t>
            </a:r>
            <a:endParaRPr sz="2800" b="0" i="0" u="none" strike="noStrike" cap="none" dirty="0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Адвокатская деятельность</a:t>
            </a:r>
            <a:endParaRPr sz="2800" b="0" i="0" u="none" strike="noStrike" cap="none" dirty="0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Судейская деятельность.</a:t>
            </a:r>
            <a:endParaRPr sz="2800" dirty="0"/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Исследовательская и преподавательская деятельность</a:t>
            </a: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Деятельность в качестве арбитражного управляющего.</a:t>
            </a: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dirty="0">
                <a:solidFill>
                  <a:srgbClr val="101010"/>
                </a:solidFill>
              </a:rPr>
              <a:t>Медиативная деятельность.</a:t>
            </a:r>
          </a:p>
          <a:p>
            <a:pPr marL="342900" marR="0" lvl="0" indent="-342900" algn="l" rtl="0">
              <a:lnSpc>
                <a:spcPct val="198416"/>
              </a:lnSpc>
              <a:spcBef>
                <a:spcPts val="0"/>
              </a:spcBef>
              <a:spcAft>
                <a:spcPts val="0"/>
              </a:spcAft>
              <a:buClr>
                <a:srgbClr val="101010"/>
              </a:buClr>
              <a:buSzPts val="24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rgbClr val="101010"/>
                </a:solidFill>
                <a:latin typeface="Arial"/>
                <a:ea typeface="Arial"/>
                <a:cs typeface="Arial"/>
                <a:sym typeface="Arial"/>
              </a:rPr>
              <a:t>Социальная работа.</a:t>
            </a:r>
            <a:endParaRPr sz="2800" b="0" i="0" u="none" strike="noStrike" cap="none" dirty="0">
              <a:solidFill>
                <a:srgbClr val="101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-456692" y="634088"/>
            <a:ext cx="15399425" cy="71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ОБЛАСТЕЙ ДЕЯТЕЛЬНОСТИ</a:t>
            </a:r>
            <a:endParaRPr sz="4434" b="1" i="0" u="none" strike="noStrike" cap="none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0" y="754510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ВОЗМОЖНЫЕ ОБЛАСТИ ДЕЯТЕЛЬНОСТИ</a:t>
            </a:r>
            <a:endParaRPr sz="4434" b="1" i="0" u="none" strike="noStrike" cap="none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4"/>
          <p:cNvGraphicFramePr/>
          <p:nvPr>
            <p:extLst>
              <p:ext uri="{D42A27DB-BD31-4B8C-83A1-F6EECF244321}">
                <p14:modId xmlns:p14="http://schemas.microsoft.com/office/powerpoint/2010/main" val="123420446"/>
              </p:ext>
            </p:extLst>
          </p:nvPr>
        </p:nvGraphicFramePr>
        <p:xfrm>
          <a:off x="876515" y="4182428"/>
          <a:ext cx="16230600" cy="5662600"/>
        </p:xfrm>
        <a:graphic>
          <a:graphicData uri="http://schemas.openxmlformats.org/drawingml/2006/table">
            <a:tbl>
              <a:tblPr firstRow="1" bandRow="1">
                <a:noFill/>
                <a:tableStyleId>{476C967A-38D9-4CE8-A9FA-034627F893F5}</a:tableStyleId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Юридические лица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Индивидуальные предприниматели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Самозанятые граждане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Органы государственной власти и местного самоуправления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Юрисконсульт, юрист, адвокат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Юрист, Частно-практикующий юрист, адвокат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Частно-практикующий юрист, адвокат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Государственные и муниципальный служащие, юристы, адвокаты, частно-практикующие юристы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EEE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2074475" y="1896235"/>
            <a:ext cx="15032640" cy="156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99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Правовое  сопровождение деятельности юридических лиц, индивидуальных предпринимателей, самозанятых граждан, органов государственной власти и местного самоуправления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-381316" y="506404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ВОЗМОЖНЫЕ ОБЛАСТИ ДЕЯТЕЛЬНОСТИ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0E2736-EF59-6648-FA1B-8ECACFA8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1653540"/>
            <a:ext cx="4770120" cy="41071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2F1A7-4F6D-A981-CBFC-8E979EF94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00" y="1653540"/>
            <a:ext cx="4191000" cy="3867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0A621-3133-BF2E-8DB9-B581D3CF1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132" y="2095500"/>
            <a:ext cx="4371975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A4835-BFD7-DB41-C84A-3A2D4F5A5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360" y="6393180"/>
            <a:ext cx="4267200" cy="33874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534EF4-E5E2-E0B2-2CF5-8A95CD416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2480" y="6393180"/>
            <a:ext cx="4371975" cy="35128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D1D86-94D0-5891-3C1B-37AF478D5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521" y="6033298"/>
            <a:ext cx="5059680" cy="4107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2506358" y="296881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юриста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58765" y="2176819"/>
            <a:ext cx="2772000" cy="1368000"/>
          </a:xfrm>
          <a:prstGeom prst="rect">
            <a:avLst/>
          </a:prstGeom>
          <a:solidFill>
            <a:srgbClr val="F4EEE8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</a:t>
            </a:r>
            <a:endParaRPr dirty="0"/>
          </a:p>
        </p:txBody>
      </p:sp>
      <p:sp>
        <p:nvSpPr>
          <p:cNvPr id="142" name="Google Shape;142;p8"/>
          <p:cNvSpPr/>
          <p:nvPr/>
        </p:nvSpPr>
        <p:spPr>
          <a:xfrm>
            <a:off x="602811" y="6237193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Разработчик-фрилансер</a:t>
            </a:r>
            <a:endParaRPr dirty="0"/>
          </a:p>
        </p:txBody>
      </p:sp>
      <p:sp>
        <p:nvSpPr>
          <p:cNvPr id="143" name="Google Shape;143;p8"/>
          <p:cNvSpPr/>
          <p:nvPr/>
        </p:nvSpPr>
        <p:spPr>
          <a:xfrm>
            <a:off x="6934200" y="2168489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Младший юрист</a:t>
            </a:r>
            <a:endParaRPr dirty="0"/>
          </a:p>
        </p:txBody>
      </p:sp>
      <p:sp>
        <p:nvSpPr>
          <p:cNvPr id="144" name="Google Shape;144;p8"/>
          <p:cNvSpPr/>
          <p:nvPr/>
        </p:nvSpPr>
        <p:spPr>
          <a:xfrm>
            <a:off x="3429000" y="2168488"/>
            <a:ext cx="2772000" cy="2038015"/>
          </a:xfrm>
          <a:prstGeom prst="rect">
            <a:avLst/>
          </a:prstGeom>
          <a:solidFill>
            <a:srgbClr val="EFE6DD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Ассистент юридического отдела /Помощник юриста</a:t>
            </a:r>
            <a:endParaRPr dirty="0"/>
          </a:p>
        </p:txBody>
      </p:sp>
      <p:sp>
        <p:nvSpPr>
          <p:cNvPr id="145" name="Google Shape;145;p8"/>
          <p:cNvSpPr/>
          <p:nvPr/>
        </p:nvSpPr>
        <p:spPr>
          <a:xfrm>
            <a:off x="10287000" y="2171700"/>
            <a:ext cx="2772000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Юрист</a:t>
            </a:r>
            <a:endParaRPr dirty="0"/>
          </a:p>
        </p:txBody>
      </p:sp>
      <p:sp>
        <p:nvSpPr>
          <p:cNvPr id="146" name="Google Shape;146;p8"/>
          <p:cNvSpPr/>
          <p:nvPr/>
        </p:nvSpPr>
        <p:spPr>
          <a:xfrm>
            <a:off x="4758698" y="6237191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команды разработчиков-фрилансеров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4758698" y="8271300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Разработчик-фрилансер экспертного уровня</a:t>
            </a:r>
            <a:endParaRPr/>
          </a:p>
        </p:txBody>
      </p:sp>
      <p:cxnSp>
        <p:nvCxnSpPr>
          <p:cNvPr id="148" name="Google Shape;148;p8"/>
          <p:cNvCxnSpPr>
            <a:cxnSpLocks/>
            <a:stCxn id="141" idx="3"/>
            <a:endCxn id="144" idx="1"/>
          </p:cNvCxnSpPr>
          <p:nvPr/>
        </p:nvCxnSpPr>
        <p:spPr>
          <a:xfrm>
            <a:off x="3030765" y="2860819"/>
            <a:ext cx="398235" cy="326677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8"/>
          <p:cNvCxnSpPr>
            <a:cxnSpLocks/>
            <a:stCxn id="144" idx="3"/>
            <a:endCxn id="143" idx="1"/>
          </p:cNvCxnSpPr>
          <p:nvPr/>
        </p:nvCxnSpPr>
        <p:spPr>
          <a:xfrm flipV="1">
            <a:off x="6201000" y="2852489"/>
            <a:ext cx="733200" cy="335007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8"/>
          <p:cNvCxnSpPr>
            <a:stCxn id="143" idx="3"/>
            <a:endCxn id="145" idx="1"/>
          </p:cNvCxnSpPr>
          <p:nvPr/>
        </p:nvCxnSpPr>
        <p:spPr>
          <a:xfrm>
            <a:off x="9706200" y="2852489"/>
            <a:ext cx="580800" cy="33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8"/>
          <p:cNvCxnSpPr>
            <a:stCxn id="141" idx="2"/>
            <a:endCxn id="142" idx="0"/>
          </p:cNvCxnSpPr>
          <p:nvPr/>
        </p:nvCxnSpPr>
        <p:spPr>
          <a:xfrm rot="-5400000" flipH="1">
            <a:off x="470565" y="4719019"/>
            <a:ext cx="2692500" cy="344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8"/>
          <p:cNvCxnSpPr>
            <a:stCxn id="142" idx="3"/>
            <a:endCxn id="146" idx="1"/>
          </p:cNvCxnSpPr>
          <p:nvPr/>
        </p:nvCxnSpPr>
        <p:spPr>
          <a:xfrm>
            <a:off x="3374811" y="6921193"/>
            <a:ext cx="13839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8"/>
          <p:cNvCxnSpPr>
            <a:stCxn id="142" idx="2"/>
            <a:endCxn id="147" idx="1"/>
          </p:cNvCxnSpPr>
          <p:nvPr/>
        </p:nvCxnSpPr>
        <p:spPr>
          <a:xfrm rot="-5400000" flipH="1">
            <a:off x="2698761" y="6895243"/>
            <a:ext cx="1350000" cy="2769900"/>
          </a:xfrm>
          <a:prstGeom prst="bentConnector2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8"/>
          <p:cNvSpPr txBox="1"/>
          <p:nvPr/>
        </p:nvSpPr>
        <p:spPr>
          <a:xfrm>
            <a:off x="11313793" y="4206510"/>
            <a:ext cx="2772000" cy="136479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юрист</a:t>
            </a:r>
            <a:endParaRPr dirty="0"/>
          </a:p>
        </p:txBody>
      </p:sp>
      <p:cxnSp>
        <p:nvCxnSpPr>
          <p:cNvPr id="155" name="Google Shape;155;p8"/>
          <p:cNvCxnSpPr>
            <a:stCxn id="145" idx="3"/>
            <a:endCxn id="156" idx="1"/>
          </p:cNvCxnSpPr>
          <p:nvPr/>
        </p:nvCxnSpPr>
        <p:spPr>
          <a:xfrm>
            <a:off x="13059000" y="2855700"/>
            <a:ext cx="1719600" cy="3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8"/>
          <p:cNvSpPr/>
          <p:nvPr/>
        </p:nvSpPr>
        <p:spPr>
          <a:xfrm>
            <a:off x="14601600" y="4206510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 юридического отдела</a:t>
            </a:r>
            <a:endParaRPr dirty="0"/>
          </a:p>
        </p:txBody>
      </p:sp>
      <p:cxnSp>
        <p:nvCxnSpPr>
          <p:cNvPr id="158" name="Google Shape;158;p8"/>
          <p:cNvCxnSpPr>
            <a:stCxn id="154" idx="3"/>
            <a:endCxn id="157" idx="1"/>
          </p:cNvCxnSpPr>
          <p:nvPr/>
        </p:nvCxnSpPr>
        <p:spPr>
          <a:xfrm>
            <a:off x="14085793" y="4888905"/>
            <a:ext cx="515700" cy="15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" name="Google Shape;156;p8"/>
          <p:cNvSpPr/>
          <p:nvPr/>
        </p:nvSpPr>
        <p:spPr>
          <a:xfrm>
            <a:off x="14778623" y="2175300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Главный юрист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8"/>
          <p:cNvCxnSpPr>
            <a:stCxn id="157" idx="3"/>
            <a:endCxn id="156" idx="2"/>
          </p:cNvCxnSpPr>
          <p:nvPr/>
        </p:nvCxnSpPr>
        <p:spPr>
          <a:xfrm rot="10800000">
            <a:off x="16164600" y="3543210"/>
            <a:ext cx="1209000" cy="1347300"/>
          </a:xfrm>
          <a:prstGeom prst="bentConnector4">
            <a:avLst>
              <a:gd name="adj1" fmla="val -18909"/>
              <a:gd name="adj2" fmla="val 75381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8"/>
          <p:cNvSpPr/>
          <p:nvPr/>
        </p:nvSpPr>
        <p:spPr>
          <a:xfrm>
            <a:off x="10003230" y="6237191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Собственник IT-компании</a:t>
            </a:r>
            <a:endParaRPr dirty="0"/>
          </a:p>
        </p:txBody>
      </p:sp>
      <p:cxnSp>
        <p:nvCxnSpPr>
          <p:cNvPr id="161" name="Google Shape;161;p8"/>
          <p:cNvCxnSpPr>
            <a:stCxn id="146" idx="3"/>
            <a:endCxn id="160" idx="1"/>
          </p:cNvCxnSpPr>
          <p:nvPr/>
        </p:nvCxnSpPr>
        <p:spPr>
          <a:xfrm>
            <a:off x="8610599" y="6921191"/>
            <a:ext cx="13926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8"/>
          <p:cNvCxnSpPr>
            <a:stCxn id="145" idx="2"/>
            <a:endCxn id="154" idx="0"/>
          </p:cNvCxnSpPr>
          <p:nvPr/>
        </p:nvCxnSpPr>
        <p:spPr>
          <a:xfrm rot="-5400000" flipH="1">
            <a:off x="11853000" y="3359700"/>
            <a:ext cx="666900" cy="102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156;p8">
            <a:extLst>
              <a:ext uri="{FF2B5EF4-FFF2-40B4-BE49-F238E27FC236}">
                <a16:creationId xmlns:a16="http://schemas.microsoft.com/office/drawing/2014/main" id="{A910357D-107D-CDE9-B152-F62E205034B6}"/>
              </a:ext>
            </a:extLst>
          </p:cNvPr>
          <p:cNvSpPr/>
          <p:nvPr/>
        </p:nvSpPr>
        <p:spPr>
          <a:xfrm>
            <a:off x="14859000" y="2175255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Главный юрист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D46CE2-E130-89AB-383D-D83703F076BB}"/>
              </a:ext>
            </a:extLst>
          </p:cNvPr>
          <p:cNvSpPr/>
          <p:nvPr/>
        </p:nvSpPr>
        <p:spPr>
          <a:xfrm>
            <a:off x="14282475" y="6318735"/>
            <a:ext cx="3268148" cy="12853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+mj-lt"/>
              </a:rPr>
              <a:t>Директор по правовым вопросам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0D1DA00-108D-F4F5-5B93-D78871384367}"/>
              </a:ext>
            </a:extLst>
          </p:cNvPr>
          <p:cNvCxnSpPr>
            <a:cxnSpLocks/>
          </p:cNvCxnSpPr>
          <p:nvPr/>
        </p:nvCxnSpPr>
        <p:spPr>
          <a:xfrm flipH="1">
            <a:off x="15831023" y="5631570"/>
            <a:ext cx="85526" cy="68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2042160" y="510241"/>
            <a:ext cx="15345463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адвоката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9535E79-97DE-ED20-FE30-0544D85D3BE2}"/>
              </a:ext>
            </a:extLst>
          </p:cNvPr>
          <p:cNvSpPr/>
          <p:nvPr/>
        </p:nvSpPr>
        <p:spPr>
          <a:xfrm>
            <a:off x="1417320" y="2529840"/>
            <a:ext cx="5135880" cy="1783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Стажер / помощник адвоката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DFC09A0-1E34-9600-5ABC-81C7F2DB09E0}"/>
              </a:ext>
            </a:extLst>
          </p:cNvPr>
          <p:cNvSpPr/>
          <p:nvPr/>
        </p:nvSpPr>
        <p:spPr>
          <a:xfrm>
            <a:off x="1417320" y="7314723"/>
            <a:ext cx="5654040" cy="2012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Адвокат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8D85208-1292-940B-FD96-8D13945ED1B3}"/>
              </a:ext>
            </a:extLst>
          </p:cNvPr>
          <p:cNvCxnSpPr>
            <a:cxnSpLocks/>
          </p:cNvCxnSpPr>
          <p:nvPr/>
        </p:nvCxnSpPr>
        <p:spPr>
          <a:xfrm>
            <a:off x="4244340" y="4495800"/>
            <a:ext cx="0" cy="265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897A6FF-0475-5B09-9E70-9F119C1CE1E1}"/>
              </a:ext>
            </a:extLst>
          </p:cNvPr>
          <p:cNvCxnSpPr/>
          <p:nvPr/>
        </p:nvCxnSpPr>
        <p:spPr>
          <a:xfrm>
            <a:off x="6446520" y="3505200"/>
            <a:ext cx="379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F2CFAC-64A4-2B96-8C4E-0266A246C3E8}"/>
              </a:ext>
            </a:extLst>
          </p:cNvPr>
          <p:cNvSpPr/>
          <p:nvPr/>
        </p:nvSpPr>
        <p:spPr>
          <a:xfrm>
            <a:off x="7071360" y="1417797"/>
            <a:ext cx="10652760" cy="671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Ключевые требования: высшее (или выпускной курс) образование; умение коммуницировать, находить решения различных задач; желание учиться и развиваться как специалист в юридической сфере.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•	Представление интересов клиентов компании в гос. органах, в том числе судах общей юрисдикции</a:t>
            </a:r>
          </a:p>
          <a:p>
            <a:pPr algn="just"/>
            <a:r>
              <a:rPr lang="ru-RU" sz="2800" dirty="0"/>
              <a:t>•	Написание документов (иски, жалобы, претензии, ходатайства)</a:t>
            </a:r>
          </a:p>
          <a:p>
            <a:pPr algn="just"/>
            <a:r>
              <a:rPr lang="ru-RU" sz="2800" dirty="0"/>
              <a:t>•	Выезды на встречи к клиентам компании и участие в переговорах</a:t>
            </a:r>
          </a:p>
          <a:p>
            <a:pPr algn="just"/>
            <a:r>
              <a:rPr lang="ru-RU" sz="2800" dirty="0"/>
              <a:t>•	Другая помощь адвокату при оказании юридической помощи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2042160" y="510241"/>
            <a:ext cx="15345463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</a:t>
            </a:r>
            <a:r>
              <a:rPr lang="ru-RU" sz="4434" b="1" dirty="0">
                <a:solidFill>
                  <a:srgbClr val="4D4A46"/>
                </a:solidFill>
              </a:rPr>
              <a:t>судьи Арбитражного Суда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9535E79-97DE-ED20-FE30-0544D85D3BE2}"/>
              </a:ext>
            </a:extLst>
          </p:cNvPr>
          <p:cNvSpPr/>
          <p:nvPr/>
        </p:nvSpPr>
        <p:spPr>
          <a:xfrm>
            <a:off x="1417320" y="2529840"/>
            <a:ext cx="5135880" cy="1783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Секретарь / специалист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DFC09A0-1E34-9600-5ABC-81C7F2DB09E0}"/>
              </a:ext>
            </a:extLst>
          </p:cNvPr>
          <p:cNvSpPr/>
          <p:nvPr/>
        </p:nvSpPr>
        <p:spPr>
          <a:xfrm>
            <a:off x="1158240" y="4774168"/>
            <a:ext cx="5654040" cy="2012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Помощник судьи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897A6FF-0475-5B09-9E70-9F119C1CE1E1}"/>
              </a:ext>
            </a:extLst>
          </p:cNvPr>
          <p:cNvCxnSpPr/>
          <p:nvPr/>
        </p:nvCxnSpPr>
        <p:spPr>
          <a:xfrm>
            <a:off x="6446520" y="3505200"/>
            <a:ext cx="379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F2CFAC-64A4-2B96-8C4E-0266A246C3E8}"/>
              </a:ext>
            </a:extLst>
          </p:cNvPr>
          <p:cNvSpPr/>
          <p:nvPr/>
        </p:nvSpPr>
        <p:spPr>
          <a:xfrm>
            <a:off x="7071360" y="1417797"/>
            <a:ext cx="10652760" cy="671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Ключевые требования: высшее (или выпускной курс) образование; умение коммуницировать, находить решения различных задач; желание учиться и развиваться как специалист в юридической сфере.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Должен:</a:t>
            </a:r>
          </a:p>
          <a:p>
            <a:pPr algn="just"/>
            <a:r>
              <a:rPr lang="ru-RU" sz="2800" dirty="0"/>
              <a:t>- работать с законодательными и нормативными правовыми актами, применять их на практике;</a:t>
            </a:r>
          </a:p>
          <a:p>
            <a:pPr algn="just"/>
            <a:r>
              <a:rPr lang="ru-RU" sz="2800" dirty="0"/>
              <a:t>- работать с компьютерной и другой оргтехникой и необходимым программным обеспечением;</a:t>
            </a:r>
          </a:p>
          <a:p>
            <a:pPr algn="just"/>
            <a:r>
              <a:rPr lang="ru-RU" sz="2800" dirty="0"/>
              <a:t>- разрабатывать план конкретных действий;</a:t>
            </a:r>
          </a:p>
          <a:p>
            <a:pPr algn="just"/>
            <a:r>
              <a:rPr lang="ru-RU" sz="2800" dirty="0"/>
              <a:t>- оперативно принимать и осуществлять принятые решения;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0BD57EC-3759-7743-BC65-CA47F0B4D7F8}"/>
              </a:ext>
            </a:extLst>
          </p:cNvPr>
          <p:cNvSpPr/>
          <p:nvPr/>
        </p:nvSpPr>
        <p:spPr>
          <a:xfrm>
            <a:off x="1158240" y="7216140"/>
            <a:ext cx="5654040" cy="17602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Судья Арбитражного Суда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5866B7-C284-EC43-C72D-0FD598E2E7DC}"/>
              </a:ext>
            </a:extLst>
          </p:cNvPr>
          <p:cNvCxnSpPr>
            <a:stCxn id="2" idx="4"/>
          </p:cNvCxnSpPr>
          <p:nvPr/>
        </p:nvCxnSpPr>
        <p:spPr>
          <a:xfrm flipH="1">
            <a:off x="3977640" y="4312920"/>
            <a:ext cx="7620" cy="35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EAAF5D6-293D-B2EA-3178-41C068184764}"/>
              </a:ext>
            </a:extLst>
          </p:cNvPr>
          <p:cNvCxnSpPr/>
          <p:nvPr/>
        </p:nvCxnSpPr>
        <p:spPr>
          <a:xfrm>
            <a:off x="4099560" y="6786325"/>
            <a:ext cx="0" cy="42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4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2026920" y="83045"/>
            <a:ext cx="15345463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</a:t>
            </a:r>
            <a:r>
              <a:rPr lang="ru-RU" sz="4434" b="1" dirty="0">
                <a:solidFill>
                  <a:srgbClr val="4D4A46"/>
                </a:solidFill>
              </a:rPr>
              <a:t>арбитражного управляющего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9535E79-97DE-ED20-FE30-0544D85D3BE2}"/>
              </a:ext>
            </a:extLst>
          </p:cNvPr>
          <p:cNvSpPr/>
          <p:nvPr/>
        </p:nvSpPr>
        <p:spPr>
          <a:xfrm>
            <a:off x="586740" y="2457451"/>
            <a:ext cx="5135880" cy="1783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Стажер / помощник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897A6FF-0475-5B09-9E70-9F119C1CE1E1}"/>
              </a:ext>
            </a:extLst>
          </p:cNvPr>
          <p:cNvCxnSpPr/>
          <p:nvPr/>
        </p:nvCxnSpPr>
        <p:spPr>
          <a:xfrm>
            <a:off x="6446520" y="3505200"/>
            <a:ext cx="379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0F2CFAC-64A4-2B96-8C4E-0266A246C3E8}"/>
              </a:ext>
            </a:extLst>
          </p:cNvPr>
          <p:cNvSpPr/>
          <p:nvPr/>
        </p:nvSpPr>
        <p:spPr>
          <a:xfrm>
            <a:off x="6080762" y="990601"/>
            <a:ext cx="11780518" cy="9083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Ключевые требования: высшее (или выпускной курс) образование; умение коммуницировать, находить решения различных задач; желание учиться и развиваться как специалист в юридической сфере, знание законодательства о банкротстве, корпоративного законодательства.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- оформление необходимой документации в рамках дела о несостоятельности организации или физического лица;</a:t>
            </a:r>
          </a:p>
          <a:p>
            <a:pPr algn="just"/>
            <a:r>
              <a:rPr lang="ru-RU" sz="2800" dirty="0"/>
              <a:t>- ведение документооборота с соблюдением всех необходимых формальностей, касающихся регистрации документов, сроков их подготовки и отправки, перечня информируемых лиц, других подобных требований законодательства;</a:t>
            </a:r>
          </a:p>
          <a:p>
            <a:pPr algn="just"/>
            <a:r>
              <a:rPr lang="ru-RU" sz="2800" dirty="0"/>
              <a:t>- организация и помощь в проведении собраний и встреч участников арбитражного процесса и заинтересованных сторон;</a:t>
            </a:r>
          </a:p>
          <a:p>
            <a:pPr algn="just"/>
            <a:r>
              <a:rPr lang="ru-RU" sz="2800" dirty="0"/>
              <a:t>- выполнение отдельных поручений арбитражного управляющего или каких-либо процессуальных действий, например, составление описи имущества несостоятельного должника.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0BD57EC-3759-7743-BC65-CA47F0B4D7F8}"/>
              </a:ext>
            </a:extLst>
          </p:cNvPr>
          <p:cNvSpPr/>
          <p:nvPr/>
        </p:nvSpPr>
        <p:spPr>
          <a:xfrm>
            <a:off x="247651" y="4827271"/>
            <a:ext cx="5654040" cy="17602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Арбитражный управляющий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0F2DE8A-4074-01F5-B90E-1465D0044140}"/>
              </a:ext>
            </a:extLst>
          </p:cNvPr>
          <p:cNvCxnSpPr>
            <a:stCxn id="2" idx="4"/>
          </p:cNvCxnSpPr>
          <p:nvPr/>
        </p:nvCxnSpPr>
        <p:spPr>
          <a:xfrm>
            <a:off x="3154680" y="4240531"/>
            <a:ext cx="0" cy="63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6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1211</Words>
  <Application>Microsoft Office PowerPoint</Application>
  <PresentationFormat>Произвольный</PresentationFormat>
  <Paragraphs>156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Белова</cp:lastModifiedBy>
  <cp:revision>6</cp:revision>
  <dcterms:created xsi:type="dcterms:W3CDTF">2006-08-16T00:00:00Z</dcterms:created>
  <dcterms:modified xsi:type="dcterms:W3CDTF">2024-04-01T16:16:30Z</dcterms:modified>
</cp:coreProperties>
</file>