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5" r:id="rId5"/>
    <p:sldId id="260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99" d="100"/>
          <a:sy n="99" d="100"/>
        </p:scale>
        <p:origin x="-120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50C375-E5DD-4C6C-9D46-A81E5C1A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D333580-9513-4098-8B76-CD1A0F203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56EA5F-79B1-43F9-9E4E-3548A692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2E9B-BAD4-4D02-85E8-59C5EFDB0E32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974921-E1E7-4CD8-8397-AB94D12A2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3C18AD-2D44-4E1B-B12D-F828D7F3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7950-8E50-481A-96F7-DBCCF5DD5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46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1C0A29-3E52-4F23-87EC-0E9B54329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7D49CCC-7957-4724-9A5D-5D532AD48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EB1CCB-00D6-4F54-8E69-5F055D2B6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2E9B-BAD4-4D02-85E8-59C5EFDB0E32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2E0097-C6ED-4A62-B657-1D170F818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CA05BA-980E-42D7-B8D9-512EAB7A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7950-8E50-481A-96F7-DBCCF5DD5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06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ACE94E7-1C02-4CEA-B6F0-0F711A5C9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52A6935-1691-47E3-A8FF-EF202586C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8CF139-AA46-48A4-9645-56EA0839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2E9B-BAD4-4D02-85E8-59C5EFDB0E32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C09A84-AFBF-43DC-95EC-10A241A0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023385-1BE0-42E4-8371-A79D9B91D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7950-8E50-481A-96F7-DBCCF5DD5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9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71DB29-5738-46B9-92BA-731913F1F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608AD1-F788-4232-BF04-4B3C98216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2AC641-50AA-44CE-9A0A-277C0CF51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2E9B-BAD4-4D02-85E8-59C5EFDB0E32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2D9FA6-397D-42F9-9E0C-5598443BA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F6645C-58E7-45B8-9A45-AF0D5149F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7950-8E50-481A-96F7-DBCCF5DD5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2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12A177-ED75-4419-906B-C4314161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BFC942-3A75-4D93-A803-15C2FAF6A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F41963-D5F2-443B-8AA2-C581E608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2E9B-BAD4-4D02-85E8-59C5EFDB0E32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B9A9B5-26F1-4543-BBB8-784626D14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7120BF-0A8A-42EF-B014-F7BCFC59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7950-8E50-481A-96F7-DBCCF5DD5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72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5AC9B3-9969-4235-B417-48AD87546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CA2145-31D8-43C2-ABD9-6D340F0495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B0AECFE-425A-40F8-A79F-7540963EB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E92AF04-4F53-41F9-BC88-6009E285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2E9B-BAD4-4D02-85E8-59C5EFDB0E32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8BD5BA3-854C-4219-943A-BE6002EC8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7F96A5E-C78D-4D5F-9DC8-72551B62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7950-8E50-481A-96F7-DBCCF5DD5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7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744C5D-904E-47CE-B4F0-C30F64DC2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DF4F069-51B9-4F0C-A57A-D3047817D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4FE3EC2-E51A-4486-B4F7-283C3FAF9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28C9398-123B-4A76-9DDF-75AF11888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B29E1C1-11C7-4102-936F-A3D5ECF423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1FDE2F5-5ADC-4B68-BA08-A316DCB9C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2E9B-BAD4-4D02-85E8-59C5EFDB0E32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827E787-003C-404A-A364-0975FC8E7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E3579CD-9D5B-44C9-BD7D-E2EE5EA27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7950-8E50-481A-96F7-DBCCF5DD5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32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4674A8-C8C0-4877-AF45-680341B2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15141F2-884D-488B-BCF7-DA4CB17AF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2E9B-BAD4-4D02-85E8-59C5EFDB0E32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4FEE948-10E6-44BB-9E5C-E2CE8BAAB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26E03E4-BC46-40D3-A29E-9EA45B34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7950-8E50-481A-96F7-DBCCF5DD5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4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C60A241-4743-4933-A6FA-B8BF71FC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2E9B-BAD4-4D02-85E8-59C5EFDB0E32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A744908-6A4F-4C2C-ACE1-5FD7FA262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4BEFD55-EE89-4E24-8F5E-52227344A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7950-8E50-481A-96F7-DBCCF5DD5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47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9189F3-DA0A-405C-8141-F8F51FAC5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0F7C7C-537E-4FD3-B730-3786314F1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22998A2-F417-4058-920E-945F2FA18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06BD598-F084-46E1-931A-775DC70BE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2E9B-BAD4-4D02-85E8-59C5EFDB0E32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B9D742A-0225-4B52-B1CD-0370F1EE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D746D84-EE1C-4195-B530-D84EE1921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7950-8E50-481A-96F7-DBCCF5DD5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4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998598-178E-4FBC-8CDF-8A9C536A4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FFAE078-3D5C-43A4-93B4-39C22C0EB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FC98D03-C5E3-4D1C-9F35-C5AB0FB87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C955BC-B875-48F3-AB79-06B7D3E26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2E9B-BAD4-4D02-85E8-59C5EFDB0E32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48EB25D-ECD1-4670-A47E-A6E01CCF0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1B2FAAD-037E-4C80-BE4B-3FA7DD9F2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7950-8E50-481A-96F7-DBCCF5DD5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4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551CF3-22C3-40F0-930A-F682D7E5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3AD5811-EFC3-4E1A-9A62-EF7A3AE51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182EF4-F4A2-4E19-90D1-2B6CDD111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32E9B-BAD4-4D02-85E8-59C5EFDB0E32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31701B-33D1-4899-B4A4-F60BA64F7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367513-F32E-4022-A2B2-88A34F765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27950-8E50-481A-96F7-DBCCF5DD5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65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0CE27C6-2CDB-41B3-BC79-A3780CC89166}"/>
              </a:ext>
            </a:extLst>
          </p:cNvPr>
          <p:cNvSpPr txBox="1"/>
          <p:nvPr/>
        </p:nvSpPr>
        <p:spPr>
          <a:xfrm>
            <a:off x="5533697" y="157655"/>
            <a:ext cx="6658302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Магистерская программа </a:t>
            </a:r>
          </a:p>
          <a:p>
            <a:pPr algn="ctr"/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«ЮРИСТ В ФИНАНСОВОЙ СФЕРЕ»</a:t>
            </a:r>
          </a:p>
          <a:p>
            <a:pPr algn="ctr"/>
            <a:endParaRPr lang="ru-RU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на программе: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очная форма - 2 года </a:t>
            </a:r>
          </a:p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заочная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- 2 года 4 месяца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заочная форма с применение дистанционных технологий - 2 года 4 месяца </a:t>
            </a:r>
          </a:p>
          <a:p>
            <a:pPr algn="ctr"/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A51C3BF-9829-4E49-8FAC-C0E843950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8" y="48227"/>
            <a:ext cx="5565228" cy="6809773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A3DBAA14-B63F-4DBD-9BAA-B9741351806E}"/>
              </a:ext>
            </a:extLst>
          </p:cNvPr>
          <p:cNvCxnSpPr/>
          <p:nvPr/>
        </p:nvCxnSpPr>
        <p:spPr>
          <a:xfrm>
            <a:off x="5699235" y="3216166"/>
            <a:ext cx="6195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70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E219FC-4F17-4452-8246-AF53D3B0393C}"/>
              </a:ext>
            </a:extLst>
          </p:cNvPr>
          <p:cNvSpPr txBox="1"/>
          <p:nvPr/>
        </p:nvSpPr>
        <p:spPr>
          <a:xfrm>
            <a:off x="3862552" y="364524"/>
            <a:ext cx="78571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ПРОГРАММЫ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FE133C-E0C5-4080-8F78-1D9A870093D4}"/>
              </a:ext>
            </a:extLst>
          </p:cNvPr>
          <p:cNvSpPr txBox="1"/>
          <p:nvPr/>
        </p:nvSpPr>
        <p:spPr>
          <a:xfrm>
            <a:off x="3831020" y="1001110"/>
            <a:ext cx="826113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Магистерская программа ориентирована на современную модель подготовки юристов в области финансового права, сочетающей в себе как углубленное изучение теоретических основ правового регулирования рынка финансовых услуг, так и прикладные навыки юридической деятельности в сфере функционирования финансовых институтов</a:t>
            </a:r>
          </a:p>
          <a:p>
            <a:pPr algn="ctr"/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F1046DE-6375-44B6-B765-4F3ED6EB9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59" y="124835"/>
            <a:ext cx="2656489" cy="26735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54B0A0F-9403-4798-A664-2B1B651ADCF6}"/>
              </a:ext>
            </a:extLst>
          </p:cNvPr>
          <p:cNvSpPr txBox="1"/>
          <p:nvPr/>
        </p:nvSpPr>
        <p:spPr>
          <a:xfrm>
            <a:off x="0" y="2546131"/>
            <a:ext cx="37048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программы - Доктор юридических наук, профессор, декан юридического факультета ИЭУП, заведующий кафедрой финансового права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Тимофеев Станислав Владимирович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7A07A90-896C-4888-B952-AC12C66E3285}"/>
              </a:ext>
            </a:extLst>
          </p:cNvPr>
          <p:cNvSpPr txBox="1"/>
          <p:nvPr/>
        </p:nvSpPr>
        <p:spPr>
          <a:xfrm>
            <a:off x="-63061" y="5888421"/>
            <a:ext cx="34841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магистерской программы - кандидат юридических наук, доцент кафедры финансового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Князева Елена Юльевна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F9DEC11-01FE-4394-9D7E-A1B660987A82}"/>
              </a:ext>
            </a:extLst>
          </p:cNvPr>
          <p:cNvCxnSpPr/>
          <p:nvPr/>
        </p:nvCxnSpPr>
        <p:spPr>
          <a:xfrm>
            <a:off x="3610304" y="78827"/>
            <a:ext cx="0" cy="6479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\Desktop\Князева Е.Ю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70" y="3498381"/>
            <a:ext cx="2523265" cy="23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08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F4FFAC-C751-42D9-9E3D-BDA3921A0E65}"/>
              </a:ext>
            </a:extLst>
          </p:cNvPr>
          <p:cNvSpPr txBox="1"/>
          <p:nvPr/>
        </p:nvSpPr>
        <p:spPr>
          <a:xfrm>
            <a:off x="5833242" y="1024760"/>
            <a:ext cx="606972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владеющий правовыми  вопросами кредитования и инвестиционной деятельности, управления капиталом, бухгалтерского учета и аудита, взаимодействия с финансовыми и налоговыми органами, органами финансового контроля и надзора, анализа финансовой деятельности и договорной работы, экспертной деятельности в финансовой сфере.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осуществлять профессионально правовое сопровождение финансовых операций и сделок (кредитные сделки, эмиссия и оборот ценных бумаг); регистрацию и лицензирование кредитных и других финансовых организаций, в том числе банков; правовое хеджирование рисков; анализировать правомерность осуществления валютных операций;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осуществлять судебную защиту по финансовым вопросам.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Анализирует и исследует методы, подходы по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совершенствованию правового регулирования в сфере финансовой деятельности.</a:t>
            </a:r>
            <a:endParaRPr lang="ru-RU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A9A90C0-B0B4-4888-8440-8586D19A5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5" y="252248"/>
            <a:ext cx="5776419" cy="65111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C3DB9F6-0F0D-4303-8C04-304AF0C610CC}"/>
              </a:ext>
            </a:extLst>
          </p:cNvPr>
          <p:cNvSpPr txBox="1"/>
          <p:nvPr/>
        </p:nvSpPr>
        <p:spPr>
          <a:xfrm>
            <a:off x="5864772" y="141890"/>
            <a:ext cx="61800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ЮРИСТ В ФИНАНСОВОЙ СФЕРЕ </a:t>
            </a:r>
          </a:p>
        </p:txBody>
      </p:sp>
    </p:spTree>
    <p:extLst>
      <p:ext uri="{BB962C8B-B14F-4D97-AF65-F5344CB8AC3E}">
        <p14:creationId xmlns:p14="http://schemas.microsoft.com/office/powerpoint/2010/main" val="1261302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0EC2FF-B47B-496D-B591-B311AD09BF8B}"/>
              </a:ext>
            </a:extLst>
          </p:cNvPr>
          <p:cNvSpPr txBox="1"/>
          <p:nvPr/>
        </p:nvSpPr>
        <p:spPr>
          <a:xfrm>
            <a:off x="362608" y="2199290"/>
            <a:ext cx="424880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цель - подготовить квалифицированных юристов, способных к самостоятельной аналитической, проектной, научно-исследовательской, консалтинговой, организационно-юридической и научно-педагогической деятельности в сфере функционирования финансовых институтов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8C81356-4FFA-44F8-9E2C-9FBCCBB66792}"/>
              </a:ext>
            </a:extLst>
          </p:cNvPr>
          <p:cNvSpPr txBox="1"/>
          <p:nvPr/>
        </p:nvSpPr>
        <p:spPr>
          <a:xfrm>
            <a:off x="220718" y="236483"/>
            <a:ext cx="44774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737D6CF4-589E-4C26-AE4C-5AC979821FD0}"/>
              </a:ext>
            </a:extLst>
          </p:cNvPr>
          <p:cNvCxnSpPr>
            <a:cxnSpLocks/>
          </p:cNvCxnSpPr>
          <p:nvPr/>
        </p:nvCxnSpPr>
        <p:spPr>
          <a:xfrm>
            <a:off x="4430110" y="323194"/>
            <a:ext cx="0" cy="6093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647251D-61A5-49D3-B34F-973ED1363289}"/>
              </a:ext>
            </a:extLst>
          </p:cNvPr>
          <p:cNvSpPr txBox="1"/>
          <p:nvPr/>
        </p:nvSpPr>
        <p:spPr>
          <a:xfrm>
            <a:off x="4847897" y="118241"/>
            <a:ext cx="717331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оказывать правовые услуги государственным органам публичной власти, кредитным организациям (банкам), финансовым учреждениям, страховым компаниям, участникам рынка ценных бумаг, представителям бизнеса, а также компаниям нефинансового сектора в их взаимоотношениях с банками и финансовыми компаниями.</a:t>
            </a:r>
          </a:p>
          <a:p>
            <a:pPr algn="just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оценивать организационные и правовые риски, предлагать правовые решения, направленные на повышение эффективности функционирования финансовой системы.</a:t>
            </a:r>
          </a:p>
          <a:p>
            <a:pPr algn="just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Сможет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подготавливать юридические документы и заключения для урегулирования споров и судебной защиты в сфере финансовых, инвестиционных, банковских, налоговых, таможенных правоотношений.</a:t>
            </a:r>
          </a:p>
          <a:p>
            <a:pPr algn="just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 юридические и междисциплинарные научные исследования по проблематике магистерской программы как фундаментального, так и прикладного характера, внедрять результаты проведенных исследований в практическую деятельность государственных и муниципальных органов, частного бизнеса, а также применять их в педагогическом процессе в высших учебных заведениях.	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263942D-6D1C-4C97-B9AC-953C5500F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187" y="460131"/>
            <a:ext cx="286537" cy="2621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72C3E75-40A1-48ED-A63D-809501CF4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421" y="2099744"/>
            <a:ext cx="286537" cy="2621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D0BB42E-0CC3-4280-87F2-A660A5F0A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419" y="4574931"/>
            <a:ext cx="286537" cy="2621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337E8DB-95EF-4136-AAEE-F6E32D2C6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420" y="3219097"/>
            <a:ext cx="286537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6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xmlns="" id="{24CCC832-4DBA-436F-8AFA-6E202419AC56}"/>
              </a:ext>
            </a:extLst>
          </p:cNvPr>
          <p:cNvSpPr/>
          <p:nvPr/>
        </p:nvSpPr>
        <p:spPr>
          <a:xfrm>
            <a:off x="363020" y="1035108"/>
            <a:ext cx="262392" cy="238539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7F0BE24-061D-4CC2-BB73-05CE1AA07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1956" flipV="1">
            <a:off x="283845" y="2859104"/>
            <a:ext cx="269694" cy="2457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BC179BD-9A94-4CB4-B3FF-7E84AA826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50" y="4356061"/>
            <a:ext cx="274344" cy="2499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4892FF3-ED90-4209-B2FA-EBCCBE018139}"/>
              </a:ext>
            </a:extLst>
          </p:cNvPr>
          <p:cNvSpPr txBox="1"/>
          <p:nvPr/>
        </p:nvSpPr>
        <p:spPr>
          <a:xfrm>
            <a:off x="788275" y="86711"/>
            <a:ext cx="11280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УНИКАЛЬНОСТЬ ПРОГРАММЫ И КОНКУРЕНТНЫЕ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89A2C3B-59CB-44EC-84EF-3E0EBEFBD724}"/>
              </a:ext>
            </a:extLst>
          </p:cNvPr>
          <p:cNvSpPr txBox="1"/>
          <p:nvPr/>
        </p:nvSpPr>
        <p:spPr>
          <a:xfrm>
            <a:off x="654269" y="745500"/>
            <a:ext cx="57622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МЕЖДИСЦИПЛИНАРНОСТЬ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обучения лежит междисциплинарный системный подход, позволяющий по итогам обучения сформировать у выпускника комплекс знаний, умений и навыков в области права, финансов, управления и современных технологий. Прикладной подход, ориентирующий процесс обучения на решение практических задач, позволяет обучить навыкам сопровождения деятельности в сфере финансового рынка.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1D9EEC9-E211-4965-875E-ED0F3A1D0646}"/>
              </a:ext>
            </a:extLst>
          </p:cNvPr>
          <p:cNvSpPr txBox="1"/>
          <p:nvPr/>
        </p:nvSpPr>
        <p:spPr>
          <a:xfrm>
            <a:off x="7165427" y="4114269"/>
            <a:ext cx="47927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УНИКАЛЬНЫЕ ДИСЦИПЛИНЫ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дисциплины программы: арбитражная практика, регулирование, надзор и контроль в бюджетной, налоговой, валютной, банковской, страховой сферах, на рынке ценных бумаг, в национальной платежной системе, юридический мониторинг состояния финансовых рынков, правовой анализ и экспертиза финансовой документации.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5BA006B-D8C2-4E07-B25D-CA3AC05E6F0D}"/>
              </a:ext>
            </a:extLst>
          </p:cNvPr>
          <p:cNvSpPr txBox="1"/>
          <p:nvPr/>
        </p:nvSpPr>
        <p:spPr>
          <a:xfrm>
            <a:off x="606972" y="4075386"/>
            <a:ext cx="5872655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сочетает фундаментальную научную подготовку по теории и истории финансового права, изучение сравнительного и международного финансового, налогового и таможенного права с освоением ряда практико-ориентированных курсов, позволяющих студентам как работать в качестве юристов-практиков в государственных и муниципальных органах, финансовых и налоговых консультантов для частного сектора, так и выступать в роли исследователей в области публичных финансов и финансового права. </a:t>
            </a:r>
          </a:p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9B128FA-ADCC-41C2-81E1-4C2AFCD6AF36}"/>
              </a:ext>
            </a:extLst>
          </p:cNvPr>
          <p:cNvSpPr txBox="1"/>
          <p:nvPr/>
        </p:nvSpPr>
        <p:spPr>
          <a:xfrm>
            <a:off x="575442" y="2758966"/>
            <a:ext cx="583324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обучения изучаются правовые вопросы применения новых технологий в сфере финансов: совершение сделок с использованием финансовых платформ, криптовалюта,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пр., технологии в работе юристов на финансовых рынках.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44BB855-1D20-4C3C-BD56-0954CDE088CE}"/>
              </a:ext>
            </a:extLst>
          </p:cNvPr>
          <p:cNvSpPr txBox="1"/>
          <p:nvPr/>
        </p:nvSpPr>
        <p:spPr>
          <a:xfrm>
            <a:off x="7244254" y="859221"/>
            <a:ext cx="4745421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мастер-классов сотрудниками банков , казначейства, налоговой службы, сотрудниками кредитных организаций, практикующими юристами и адвокатами.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414E8D28-0564-4155-850E-3C366B7E5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02" y="4401512"/>
            <a:ext cx="286537" cy="26215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6FF21D02-399F-4CFC-A112-992522A32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188" y="972509"/>
            <a:ext cx="286537" cy="2621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7CF80B1-001E-45B5-BC7F-58A5843880D4}"/>
              </a:ext>
            </a:extLst>
          </p:cNvPr>
          <p:cNvSpPr txBox="1"/>
          <p:nvPr/>
        </p:nvSpPr>
        <p:spPr>
          <a:xfrm>
            <a:off x="7141779" y="2443655"/>
            <a:ext cx="489519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ПОДГОТОВКИ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гарантируется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высокий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уровень профессорско-преподавательского состава и участие в учебном процессе высококвалифицированных специалистов-практиков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93E29DE-0FBA-4A18-9B05-057D7610C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539" y="2683069"/>
            <a:ext cx="286537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2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9">
            <a:extLst>
              <a:ext uri="{FF2B5EF4-FFF2-40B4-BE49-F238E27FC236}">
                <a16:creationId xmlns:a16="http://schemas.microsoft.com/office/drawing/2014/main" xmlns="" id="{7F89BB3F-5D8D-416A-9256-37E3534957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30045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59166C7-E8C7-4A2A-8AA8-B49C65BE2241}"/>
              </a:ext>
            </a:extLst>
          </p:cNvPr>
          <p:cNvSpPr txBox="1"/>
          <p:nvPr/>
        </p:nvSpPr>
        <p:spPr>
          <a:xfrm>
            <a:off x="6056851" y="4792958"/>
            <a:ext cx="579794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КАРЬЕРЫ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новыми знаниями и возможностями вы сможете увеличить свой доход (сегодня слово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резюме может повысить цену специалиста на 25%).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сможете быстро получить повышение в должности (более 70% выпускников получили повышение или работу в компании, о которой мечтали)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BE16EBC-F0AE-40F7-9A35-FE643768EE01}"/>
              </a:ext>
            </a:extLst>
          </p:cNvPr>
          <p:cNvSpPr txBox="1"/>
          <p:nvPr/>
        </p:nvSpPr>
        <p:spPr>
          <a:xfrm>
            <a:off x="6048462" y="75501"/>
            <a:ext cx="607363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ОТРАСЛИ, ГДЕ РАБОТАЮТ ВЫПУСКНИКИ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Арбитражные суды /Суды общей юрисдикции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/Следственный комитет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экономической безопасности и противодействия коррупции МВД России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органы исполнительной власти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Банки / Финансовые компании / Страхование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Недвижимость / Строительство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Здравоохранение/ Фармацевтика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заработных плат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Юрист в финансовой сфере – 80000–120000 руб.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юридического отдела– 130000–200000 руб.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B9AFC8B-73F7-4B91-9C40-8FF55E9BC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605" y="733952"/>
            <a:ext cx="274344" cy="2499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9E2D546-7C1A-4CA2-A7A3-D38910D39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445" y="5143813"/>
            <a:ext cx="274344" cy="2499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694828A-2F13-4A3D-961F-66D228C33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3" y="207049"/>
            <a:ext cx="5570219" cy="642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907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741</Words>
  <Application>Microsoft Office PowerPoint</Application>
  <PresentationFormat>Произвольный</PresentationFormat>
  <Paragraphs>71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Кузьменко Юлия Алексеевна</dc:creator>
  <cp:lastModifiedBy>user</cp:lastModifiedBy>
  <cp:revision>97</cp:revision>
  <dcterms:created xsi:type="dcterms:W3CDTF">2022-04-24T07:36:48Z</dcterms:created>
  <dcterms:modified xsi:type="dcterms:W3CDTF">2024-02-14T12:54:15Z</dcterms:modified>
</cp:coreProperties>
</file>