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64" r:id="rId4"/>
    <p:sldId id="257" r:id="rId5"/>
    <p:sldId id="258" r:id="rId6"/>
    <p:sldId id="263" r:id="rId7"/>
    <p:sldId id="259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10" autoAdjust="0"/>
  </p:normalViewPr>
  <p:slideViewPr>
    <p:cSldViewPr snapToGrid="0" snapToObjects="1">
      <p:cViewPr varScale="1">
        <p:scale>
          <a:sx n="97" d="100"/>
          <a:sy n="97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AA7875-642B-423A-B18E-87848595E778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3E8F7D-93CE-4BF5-971C-3B81EB2B03FC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E21E1185-124D-4DE4-9F42-A0E63BE4CCE2}" type="slidenum">
              <a:rPr lang="ru-RU" smtClean="0">
                <a:cs typeface="Arial" panose="020B0604020202020204" pitchFamily="34" charset="0"/>
              </a:rPr>
            </a:fld>
            <a:endParaRPr 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5C1D-553A-4A66-BCCE-BB193560D49C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0473-AC01-448F-A84E-068BAA6E7156}" type="slidenum">
              <a:rPr lang="ru-RU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227B-DBDC-476C-81A6-BD399F95C32D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2014-0422-4690-9F98-BC4DB253B8D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D96B-733E-4327-AD60-5C7BE1D26C7A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C875-A379-4CDA-B7A9-A30C309D0C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616-550C-4E5E-B229-E2D26D822B86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FB5C-B697-4812-94E1-08C1DB024EE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2740-DE9E-4ED6-A781-9E0C5DB655E3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A0AA-0106-4EFF-A90E-CC5DC94B74F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8B50-EB05-46A4-9914-F154359D69B4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A737-3D18-47EF-A3D7-74F31BBE1A5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B3E6-9039-48C6-8C78-4F64C55DBAD3}" type="datetimeFigureOut">
              <a:rPr lang="ru-RU"/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0727-06F0-4D5B-84E1-5A6FF023122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8E2F-6ACF-4704-B58A-37C3E1EB82EC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D8C6-0C03-47AC-8A46-EE70545E00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7221-2C20-4865-9722-78BF2322D47B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9DDB-254D-4B50-A7FD-A8A37BB3CA6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7B72-4328-4AFB-B3F2-0DFA15308CEA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BF74-74F8-4598-8B12-DDBECBD676A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9CA0-BA85-4EB9-9535-59C1AE90B32B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DB9C-9AC2-42FD-B50A-C28C8AFD71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8130-F3CB-4C41-9ADF-48362B7D7FBB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B963-1B8F-4075-AB6C-97F616D308E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7848-1720-4813-83CE-5C16D5572509}" type="datetimeFigureOut">
              <a:rPr lang="ru-RU"/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71CD-F80F-477E-87ED-21946722555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7598-E086-4F50-8A35-B9C315D0E432}" type="datetimeFigureOut">
              <a:rPr lang="ru-RU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2311-A1C6-4CD9-A521-BFA6BECDA3B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BC0B-01DF-4CFE-8891-5650434FDF75}" type="datetimeFigureOut">
              <a:rPr lang="ru-RU"/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F311-F854-4A3F-BBB2-09925BC5D8F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693E-18EF-4A6C-B5F1-9EF61127BFE2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9907-5AD8-4991-BAF9-D7D5EBE88D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4636-09D8-44F4-B56E-236FAEA02E37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8E00-B9F6-4376-A58D-28FD2D51A6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897AB71-50C9-4EE7-9130-E380B44DEDE3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7BC7A30-0E4C-4DD6-8329-78B811D07B34}" type="slidenum">
              <a:rPr lang="ru-RU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33450" y="101600"/>
            <a:ext cx="10353675" cy="6892925"/>
          </a:xfrm>
        </p:spPr>
        <p:txBody>
          <a:bodyPr wrap="square" numCol="1" anchorCtr="0" compatLnSpc="1">
            <a:normAutofit fontScale="90000"/>
          </a:bodyPr>
          <a:lstStyle/>
          <a:p>
            <a:pPr algn="ctr" eaLnBrk="1" hangingPunct="1"/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ГУМАНИТАРНЫЙ УНИВЕРСИСТЕТ</a:t>
            </a:r>
            <a:b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ПРЕДПРИНИМАТЕЛЬСКОГО ПРАВА</a:t>
            </a:r>
            <a:br>
              <a:rPr lang="ru-RU" sz="2200" b="1" i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«ВЫСШАЯ ШКОЛА ФИНАНСОВОГО ПРАВА И ГОСУДАРСТВЕННОГО АУДИТА»</a:t>
            </a:r>
            <a:br>
              <a:rPr lang="ru-RU" sz="22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b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«ПРАВОВОЕ СОПРОВОЖДЕНИЕ ПРЕДПРИНИМАТЕЛЬСКОЙ ДЕЯТЕЛЬНОСТИ»</a:t>
            </a: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u="sng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(прием осуществляется на бюджетную (очная форма обучения), договорную основу на очную (дневную), очно-заочную (вечернюю), заочную формы обучения, в т.ч. с использованием дистанционных технологий)</a:t>
            </a:r>
            <a:b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u="sng" cap="none" smtClean="0">
              <a:ln>
                <a:noFill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71563" y="298450"/>
            <a:ext cx="9745662" cy="42863"/>
          </a:xfrm>
          <a:noFill/>
        </p:spPr>
        <p:txBody>
          <a:bodyPr wrap="square" numCol="1" anchorCtr="0" compatLnSpc="1"/>
          <a:lstStyle/>
          <a:p>
            <a:pPr algn="ctr" eaLnBrk="1" hangingPunct="1"/>
            <a:endParaRPr lang="ru-RU" sz="3200" b="1" cap="none" smtClean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584200" y="833438"/>
            <a:ext cx="10233025" cy="51704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ru-RU" sz="2800" b="1" smtClean="0"/>
              <a:t>НАПОМИНАЕМ, ЧТО ПОСТУПАЮЩИМ ДОСТАТОЧНО ПРЕДОСТАВИТЬ ДИПЛОМ О ВЫСШЕМ ОБРАЗОВАНИИ, ПРОЙТИ ТЕСТИРОВАНИЕ (</a:t>
            </a:r>
            <a:r>
              <a:rPr lang="ru-RU" sz="2800" b="1" i="1" smtClean="0"/>
              <a:t>ВОЗМОЖНО ПРОХОЖДЕНИЕ ТЕСТА КАК НЕПОСРЕДСТВЕННО В ЗДАНИИ УНИВЕРСИТЕТА, ТАК И В ДИСТАНЦИОННОМ ФОРМАТЕ</a:t>
            </a:r>
            <a:r>
              <a:rPr lang="ru-RU" sz="2800" b="1" smtClean="0"/>
              <a:t>), ПОДПИСАТЬ СОГЛАСИЕ О ЗАЧИСЛЕНИИ И ЗАКЛЮЧИТЬ ДОГОВОР ОБ ОКАЗАНИИ ОБРАЗОВАТЕЛЬНЫХ УСЛУГ.</a:t>
            </a:r>
            <a:r>
              <a:rPr lang="ru-RU" smtClean="0"/>
              <a:t> </a:t>
            </a:r>
            <a:endParaRPr lang="ru-RU" smtClean="0"/>
          </a:p>
          <a:p>
            <a:pPr eaLnBrk="1" hangingPunct="1">
              <a:spcAft>
                <a:spcPct val="0"/>
              </a:spcAft>
            </a:pPr>
            <a:endParaRPr lang="ru-RU" smtClean="0"/>
          </a:p>
          <a:p>
            <a:pPr marL="0" indent="0" eaLnBrk="1" hangingPunct="1"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838" y="5705475"/>
            <a:ext cx="10641012" cy="7286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Сайт ИНСТИТУТА ПРАВОВЕДЕНИЯ</a:t>
            </a:r>
            <a:br>
              <a:rPr lang="ru-RU" sz="2000" dirty="0" smtClean="0"/>
            </a:br>
            <a:r>
              <a:rPr lang="en-US" altLang="ru-RU" sz="2000" dirty="0"/>
              <a:t>https://rsuh.ru/education/ip/</a:t>
            </a:r>
            <a:endParaRPr lang="en-US" altLang="ru-RU" sz="2000" dirty="0"/>
          </a:p>
        </p:txBody>
      </p:sp>
      <p:sp>
        <p:nvSpPr>
          <p:cNvPr id="21506" name="Объект 2"/>
          <p:cNvSpPr>
            <a:spLocks noGrp="1"/>
          </p:cNvSpPr>
          <p:nvPr>
            <p:ph type="subTitle" idx="1"/>
          </p:nvPr>
        </p:nvSpPr>
        <p:spPr>
          <a:xfrm>
            <a:off x="858838" y="274638"/>
            <a:ext cx="10641012" cy="518636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«ПРАВОВОЕ СОПРОВОЖДЕНИЕ ПРЕДПРИНИМАТЕЛЬСКОЙ ДЕЯТЕЛЬНОСТИ»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ПРЕДСТАВЛЯЕТ СОБОЙ УНИКАЛЬНОЕ СОЧЕТАНИЕ ЮРИСПРУДЕНЦИИ И САМОЙ ВОСТРЕБОВАННОЙ НА СЕГОДНЯШНИЙ ДЕНЬ СФЕРЫ -  ПРЕДПРИНИМАТЕЛЬСКОЙ ДЕЯТЕЛЬНОСТИ. </a:t>
            </a: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ОБУЧАЮЩИЙСЯ ПО МАГИСТЕРСКОЙ ПРОГРАММЕ «ПРАВОВОЕ СОПРОВОЖДЕНИЕ ПРЕДПРИНИМАТЕЛЬСКОЙ ДЕЯТЕЛЬНОСТИ», ПОЛУЧАЕТ ИСКЛЮЧИТЕЛЬНУЮ ВОЗМОЖНОСТЬ НЕ ТОЛЬКО В ТЕОРИИ, НО И НА ПРАКТИКЕ ПОЗНАКОМИТЬСЯ С ДЕЯТЕЛЬНОСТЬЮ СУБЪЕКТОВ ПРЕДПРИНИМАТЕЛЬСТВА, ПОЛУЧИТЬ КОНЦЕПТУАЛЬНЫЕ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о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содержании, гарантиях и правовых способах сопровождения предпринимательской деятельности, а также приобрести навыки и умения по осуществлению договорной работы, реализуемой субъектами предпринимательской деятельности, а также защиты их прав</a:t>
            </a: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 является актуальным направлением в российской теории права и правоприменительной практике, поскольку выступает общепризнанным инструментом в развитии экономики, обеспечении свободы экономического пространства, развитию форм и методов осуществления предпринимательской деятельности, что в свою очередь обуславливает потребность подготовки магистрантов по данному направлению.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СТУДЕНТЫ ИМЕЮТ ВОЗМОЖНОСТЬ ПРОХОДИТЬ ПРАКТИКУ В СУДАХ, В ТОМ ЧИСЛЕ АРБИТРАЖНЫХ, А ТАКЖЕ ИЗУЧАТЬ ДИСЦИПЛИНЫ, СМЕЖНЫЕ С ГРАЖДАНСКО-ПРАВОВЫМ ПРОФИЛЕМ. </a:t>
            </a: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КОНСУЛЬТАЦИИ В СФЕРЕ ПРЕДПРИНИМАТЕЛЬСКОЙ ДЕЯТЕЛЬНОСТИ - ЭТО НЕОБХОДИМЫЙ ИНСТРУМЕНТ ОСУЩЕСТВЛЕНИЯ ЭФФЕКТИВНОЙ И УСПЕШНОЙ ДЕЯТЕЛЬНОСТИ СУБЪЕКТОВ ПРЕДПРИНИМАТЕЛЬСТВА</a:t>
            </a:r>
            <a:endParaRPr lang="ru-R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1150"/>
            <a:ext cx="10131425" cy="82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Сопровождение магистранта: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85800" y="1174750"/>
            <a:ext cx="10131425" cy="4135438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определяется с 1 семестра 1 курса обучения</a:t>
            </a:r>
            <a:endParaRPr lang="ru-RU" sz="1800" b="1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определении направления научного исследования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подготовке и публикации научных работ (тезисы научных докладов, научные статьи)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подготовке к участию в практико-ориентированных семинарах/конкурсах научных работ (ФАС,  ГБУ «Малый бизнес Москвы, Аппарат уполномоченного по правам человека и т.д.)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Тьютор закрепляется с 1 семестра 1 курса обучения</a:t>
            </a:r>
            <a:endParaRPr lang="ru-RU" sz="180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оперативное решение вопросов по доступу в личный кабинет/библиотечные системы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связь с деканатом/кафедрой/преподавателями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размещении к публикации научных работ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38200" y="5465763"/>
            <a:ext cx="10131425" cy="8255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anose="020F0302020204030204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anose="020F0302020204030204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anose="020F0302020204030204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anose="020F030202020403020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Поступающим: </a:t>
            </a:r>
            <a:r>
              <a:rPr lang="en-US" altLang="ru-RU" sz="1800" dirty="0">
                <a:solidFill>
                  <a:srgbClr val="FFFF00"/>
                </a:solidFill>
              </a:rPr>
              <a:t>https://rsuh.ru/education/ip/</a:t>
            </a:r>
            <a:endParaRPr lang="en-US" alt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96863"/>
            <a:ext cx="10131425" cy="5699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направленности «ПРАВОВОЕ СОПРОВОЖДЕНИЕ ПРЕДПРИНИМАТЕЛЬСКОЙ ДЕЯТЕЛЬНОСТИ»: </a:t>
            </a:r>
            <a:endParaRPr lang="ru-RU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41400"/>
            <a:ext cx="10131425" cy="5921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работа в сфере предпринимательства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предпринимательского права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Саморегулирование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банковской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Правовой режим имущества субъектов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Несостоятельность (банкротство) субъектов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инвестиционной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предпринимательства в оффшорных зонах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Проблемы потребительских правоотношений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Государственно-правовое регулирование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Правовой статус субъектов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Защита прав предпринимателей в обязательственных правоотношениях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Договоры в предпринимательской деятельности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 Уголовная и административная ответственность субъектов предпринимательской деятельности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цифровой экономики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0" y="300038"/>
            <a:ext cx="9212263" cy="642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BCD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требование допуска магистерской диссертации студента к защите – наличие публикации научных трудов, содержащих отдельные выводы магистерской диссертации</a:t>
            </a:r>
            <a:endParaRPr lang="ru-RU" sz="2400" b="1" smtClean="0">
              <a:solidFill>
                <a:srgbClr val="BCD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Муромцевские чтения (ежегодная международная научная конференция, проводится ежегодно с 2000 года) – бесплатная публикация в сборнике трудов конференции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Юность науки (ежегодный журнал, выпускается с 2013 года) – бесплатная публикация в сборнике научных трудов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Молодежный научный потенциал в юриспруденции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века: от теории к практике (всероссийская студенческая межвузовская научно-практическая конференция, проводится с 2018 года) - бесплатная публикация в сборнике трудов конференции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журналы, сборники статей и материалов конференций различных уровней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mtClean="0"/>
              <a:t>		Института правоведения </a:t>
            </a:r>
            <a:r>
              <a:rPr lang="ru-RU" sz="2000" smtClean="0">
                <a:latin typeface="Times New Roman" panose="02020603050405020304" pitchFamily="18" charset="0"/>
              </a:rPr>
              <a:t>РГГУ является постоянным участником и партнером различных мероприятий, проводимых органами государственной власти различных уровней, а также конференций, круглых столов и иных мероприятий, проводимых при участии</a:t>
            </a:r>
            <a:r>
              <a:rPr lang="en-US" sz="2000" smtClean="0">
                <a:latin typeface="Times New Roman" panose="02020603050405020304" pitchFamily="18" charset="0"/>
              </a:rPr>
              <a:t>/</a:t>
            </a:r>
            <a:r>
              <a:rPr lang="ru-RU" sz="2000" smtClean="0">
                <a:latin typeface="Times New Roman" panose="02020603050405020304" pitchFamily="18" charset="0"/>
              </a:rPr>
              <a:t>совместно</a:t>
            </a:r>
            <a:r>
              <a:rPr lang="ru-RU" sz="2000" b="1" smtClean="0">
                <a:latin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</a:rPr>
              <a:t>с другими ведущими вузами нашей страны и зарубежья</a:t>
            </a:r>
            <a:endParaRPr lang="ru-RU" sz="2000" smtClean="0">
              <a:latin typeface="Times New Roman" panose="02020603050405020304" pitchFamily="18" charset="0"/>
            </a:endParaRPr>
          </a:p>
        </p:txBody>
      </p:sp>
      <p:pic>
        <p:nvPicPr>
          <p:cNvPr id="24578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12263" y="300038"/>
            <a:ext cx="2979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2263" y="2884488"/>
            <a:ext cx="29797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10131425" cy="676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Формы проведения занятий: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9667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Классические лекции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6738" y="1470025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Интерактивные занятия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69263" y="966788"/>
            <a:ext cx="3043237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Деловые игры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6738" y="321310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Имитационные модели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67675" y="457200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дискуссии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69263" y="3054350"/>
            <a:ext cx="3043237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кейс задач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0" y="4572000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судебной практики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6738" y="513873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Творческий семинар</a:t>
            </a:r>
            <a:endParaRPr lang="ru-RU" dirty="0"/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685800" y="305593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Лекции-дискуссии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131425" cy="1455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освоения программы подготовки магистрант сможет:</a:t>
            </a:r>
            <a:endParaRPr lang="ru-RU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85800" y="1662113"/>
            <a:ext cx="10131425" cy="48053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анализ нормативных правовых актов, регулирующих деятельность субъектов  в сфере предпринимательской деятельности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нормативные правовые акты, регулирующие применение инновационных технологий в предпринимательской деятельности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сопровождения  субъектов предпринимательской деятельности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разрешении вопросов, связанных с применением законодательства  в сфере предпринимательской деятельности(в том, числе досудебный порядок)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интересы  субъектов предпринимательской деятельности в судебных инстанциях разных уровней / в государственных органах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оценку правовых рисков при осуществлении предпринимательской деятельности в различных областях, способствую повышению эффективности их реализации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анализировать возникающие проблемы правового регулирования субъектов предпринимательской деятельности (право, экономика, аналитика и т.д.)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ОРГАНИЗАЦИИ, В КОТОРЫХ МОЖНО ПРОЙТИ ПРАКТИКИ С ДАЛЬНЕЙШИМ ТРУДОУСТРОЙСТВОМ:</a:t>
            </a:r>
            <a:endParaRPr lang="ru-RU" sz="2900" b="1" cap="none" dirty="0" smtClean="0">
              <a:ln>
                <a:noFill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1300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"Московский кредитный банк"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налоговая служба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8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учреждение "Федеральное управление автомобильных дорог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Россия" Федерального дорожного агентства" (ФКУ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266113" y="1165225"/>
            <a:ext cx="3562350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антимонопольная служба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386763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Арбитражный суд г. Москвы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Рисунок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66113" y="2532063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3914775"/>
            <a:ext cx="11811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932238"/>
            <a:ext cx="11207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219575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управление Федеральной службы по регулированию алкогольного рынка по Центральному федеральному округу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300" y="2938463"/>
            <a:ext cx="1536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1325" y="3806825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2524125"/>
            <a:ext cx="17097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ОРГАНИЗАЦИИ, В КОТОРЫХ МОЖНО ПРОЙТИ ПРАКТИКИ С ДАЛЬНЕЙШИМ ТРУДОУСТРОЙСТВОМ:</a:t>
            </a:r>
            <a:endParaRPr lang="ru-RU" sz="2900" b="1" cap="none" dirty="0" smtClean="0">
              <a:ln>
                <a:noFill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024063" y="1360488"/>
            <a:ext cx="3563937" cy="19224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"Аэрофлот"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человека в Российской 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7429500" y="1358900"/>
            <a:ext cx="2379663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Российской 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5700713" y="4524375"/>
            <a:ext cx="22399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"Комплексная правовая защита"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155238" y="4524375"/>
            <a:ext cx="17954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клиника РГГУ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Рисунок 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0238" y="3914775"/>
            <a:ext cx="11604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50" y="3970338"/>
            <a:ext cx="14112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2113" y="990600"/>
            <a:ext cx="1055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2524125"/>
            <a:ext cx="1654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4189413"/>
            <a:ext cx="10112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{B0334BE2-4AE3-BC4A-889F-1B163A7E1B7A}tf10001058</Template>
  <TotalTime>0</TotalTime>
  <Words>6830</Words>
  <Application>WPS Presentation</Application>
  <PresentationFormat>Произвольный</PresentationFormat>
  <Paragraphs>114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Arial</vt:lpstr>
      <vt:lpstr>Times New Roman</vt:lpstr>
      <vt:lpstr>Calibri</vt:lpstr>
      <vt:lpstr>Microsoft YaHei</vt:lpstr>
      <vt:lpstr>Arial Unicode MS</vt:lpstr>
      <vt:lpstr>Calibri Light</vt:lpstr>
      <vt:lpstr>Небесная</vt:lpstr>
      <vt:lpstr> РОССИЙСКИЙ ГОСУДАРСТВЕННЫЙ ГУМАНИТАРНЫЙ УНИВЕРСИСТЕТ   КАФЕДРА ПРЕДПРИНИМАТЕЛЬСКОГО ПРАВА ЮРИДИЧЕСКИЙ ФАКУЛЬТЕТ   МАГИСТЕРСКАЯ ПРОГРАММА «ПРАВОВОЕ СОПРОВОЖДЕНИЕ ПРЕДПРИНИМАТЕЛЬСКОЙ ДЕЯТЕЛЬНОСТИ»  (прием осуществляется на договорную форму на очную (дневную), очно-заочную (вечернюю), заочную формы обучения)  </vt:lpstr>
      <vt:lpstr>Сайт юридического факультета https://www.rsuh.ru/education/ieup/structure/faculty-of-law/ </vt:lpstr>
      <vt:lpstr>Сопровождение магистранта:</vt:lpstr>
      <vt:lpstr>направления исследований направленности «ПРАВОВОЕ СОПРОВОЖДЕНИЕ ПРЕДПРИНИМАТЕЛЬСКОЙ ДЕЯТЕЛЬНОСТИ»: </vt:lpstr>
      <vt:lpstr>PowerPoint 演示文稿</vt:lpstr>
      <vt:lpstr>Формы проведения занятий:</vt:lpstr>
      <vt:lpstr>По результатам освоения программы подготовки магистрант сможет:</vt:lpstr>
      <vt:lpstr>НЕКОТОРЫЕ ОРГАНИЗАЦИИ, В КОТОРЫХ МОЖНО ПРОЙТИ ПРАКТИКИ С ДАЛЬНЕЙШИМ ТРУДОУСТРОЙСТВОМ:</vt:lpstr>
      <vt:lpstr>НЕКОТОРЫЕ ОРГАНИЗАЦИИ, В КОТОРЫХ МОЖНО ПРОЙТИ ПРАКТИКИ С ДАЛЬНЕЙШИМ ТРУДОУСТРОЙСТВОМ: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банковского права Европейского Союза, Франции, Швейцарии, Германии, США, КНР, Великобритании</dc:title>
  <dc:creator>Microsoft Office User</dc:creator>
  <cp:lastModifiedBy>Tatyana</cp:lastModifiedBy>
  <cp:revision>80</cp:revision>
  <dcterms:created xsi:type="dcterms:W3CDTF">2020-05-05T14:32:00Z</dcterms:created>
  <dcterms:modified xsi:type="dcterms:W3CDTF">2025-04-13T05:59:10Z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CEE18A0373A146E1BF61ADA22C7CB3C1_13</vt:lpwstr>
  </property>
  <property fmtid="{D5CDD505-2E9C-101B-9397-08002B2CF9AE}" pid="3" name="KSOProductBuildVer">
    <vt:lpwstr>1049-12.2.0.20782</vt:lpwstr>
  </property>
</Properties>
</file>