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 snapToGrid="0" snapToObjects="1">
      <p:cViewPr>
        <p:scale>
          <a:sx n="114" d="100"/>
          <a:sy n="114" d="100"/>
        </p:scale>
        <p:origin x="-438" y="-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3BB810-6152-4931-A2FC-CF28CD43620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E45134-2E69-4799-B05A-F2CC5C9D9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36DA21-47DA-4DB3-9440-FAA16FE915E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B2C7-77B7-4F3D-8EBC-74818F06CD4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A569-3789-4543-A3CF-34874FFE1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168F-12F8-47BB-A4DD-153FF7BBF115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5A65-1B0E-43BF-B18B-6DF6F164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3348-6AAC-4DE3-8DA2-0FCA95018BE5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84FC-5C8F-4184-98C2-56EAA53FA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1F43-6EE7-4103-B9DF-82D507653E13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FCEA-735B-429A-B024-7E2DC90A3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A356-2E0B-41A7-9874-8854FCF25528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91CF-9CC7-44FE-9A84-CA30199C6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1397-A364-41D2-BF68-F4E2F0E3D06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C01A-D83A-492B-9E87-FF35534B9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85B6-B752-41FC-A418-DDE084B68B68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4CBB-3145-4260-9BE6-B8658FD4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E3A2-4DC3-4E71-BFD1-D5EA01A8DAFF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BB72-9EF0-4983-8088-F63C1B35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3453-FE0E-43DE-9490-9B6B87121D1C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43CB-A883-4DC2-BAB5-FC5472E8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DD62-8D7D-4E0B-809B-0D479C05A676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A83C-77E9-4623-BFB0-BC6546662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0EAC-D6E6-45F3-B915-EE9B51283ADF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0991-C9E8-49AD-A325-3E211F8D2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1F6B-BA10-41C3-9AAB-1038BBB364B6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4B9-DEBC-449D-8ED8-58FEFDDF2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859C-947C-452D-A87C-B5AB7570C42A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51D5-8DB3-4B09-8A70-BDE3B8EA3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B499-DF18-45DE-9A12-E739EA0059F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5B52-8723-4C5D-84B5-13C8EAFFE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7ECF-3455-4AF8-8388-710E736ABAEB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706B-EEBA-4013-A360-65D5A125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E78E-173B-4DBE-8A70-43BE0867F574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A698-9460-4E78-9A7D-630A465E9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5A97-CA05-426E-88AD-F8E2E0B0C75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E01D-0837-4C31-9BFB-AA53B744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BA6449A-7C9C-4ED1-8902-BF8EF6D74EF9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C7B248-3336-42DA-BEAC-847416DB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89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coming.php?clear_cache=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bnlOaSJpE&amp;feature=youtu.be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h.ru/upload/main/priem20/%D0%9F%D1%80%D0%B0%D0%B2%D0%B8%D0%BB%D0%B0%20%D0%BF%D1%80%D0%B8%D0%B5%D0%BC%D0%B0%20%D0%B2%20%D0%A0%D0%93%D0%93%D0%A3%20%D0%BD%D0%25Bpdf" TargetMode="External"/><Relationship Id="rId2" Type="http://schemas.openxmlformats.org/officeDocument/2006/relationships/hyperlink" Target="https://www.rsuh.ru/applicant/admissions-20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suh.ru/applicant/admissions-2020/faq-master.php" TargetMode="External"/><Relationship Id="rId4" Type="http://schemas.openxmlformats.org/officeDocument/2006/relationships/hyperlink" Target="https://www.rsuh.ru/upload/main/priem20/%D0%9F%D0%A0%D0%98%D0%9B%D0%9E%D0%96%D0%95%D0%9D%D0%98%D0%95%2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u="sng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u="sng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3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300" b="1" i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i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endParaRPr lang="ru-RU" b="1" i="1" cap="none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47663"/>
            <a:ext cx="10131425" cy="62452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РОССИЙСКИЙ ГОСУДАРСТВЕННЫЙ ГУМАНИТАРНЫЙ УНИВЕРСИСТЕТ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КАФЕДРА УГОЛОВНОГО ПРАВА И ПРОЦЕССА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ЮРИДИЧЕСКИЙ ФАКУЛЬТЕТ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«Защита прав личности в международном и российском уголовном праве»</a:t>
            </a:r>
            <a:r>
              <a:rPr lang="ru-RU" sz="2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2020 году прием осуществляется на бюджетные места и договорную форму на очную (дневную), </a:t>
            </a:r>
            <a:r>
              <a:rPr lang="ru-RU" sz="18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очно-заочную</a:t>
            </a:r>
            <a:r>
              <a:rPr lang="ru-RU" sz="1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(вечернюю), заочную формы обучения)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5800" y="298450"/>
            <a:ext cx="10131425" cy="62071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cap="none" smtClean="0">
                <a:ln>
                  <a:noFill/>
                </a:ln>
                <a:solidFill>
                  <a:srgbClr val="FFFF00"/>
                </a:solidFill>
              </a:rPr>
              <a:t>ВСТУПИТЕЛЬНЫЕ ИСПЫТАНИЯ: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>
          <a:xfrm>
            <a:off x="685800" y="1355725"/>
            <a:ext cx="10233025" cy="51704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Вступительное испытание для поступающих на </a:t>
            </a:r>
            <a:r>
              <a:rPr lang="ru-RU" b="1" u="sng" smtClean="0">
                <a:effectLst>
                  <a:outerShdw blurRad="38100" dist="38100" dir="2700000" algn="tl">
                    <a:srgbClr val="18276C"/>
                  </a:outerShdw>
                </a:effectLst>
              </a:rPr>
              <a:t>бюджетные места</a:t>
            </a:r>
            <a:r>
              <a:rPr lang="ru-RU" sz="2400" b="1" smtClean="0"/>
              <a:t>, проходит в форме </a:t>
            </a:r>
            <a:r>
              <a:rPr lang="ru-RU" sz="2400" b="1" u="sng" smtClean="0">
                <a:solidFill>
                  <a:srgbClr val="FFFF00"/>
                </a:solidFill>
              </a:rPr>
              <a:t>тестирования</a:t>
            </a:r>
            <a:r>
              <a:rPr lang="ru-RU" sz="2400" b="1" smtClean="0"/>
              <a:t> и состоит из 25 тестовых заданий. </a:t>
            </a:r>
            <a:r>
              <a:rPr lang="ru-RU" sz="2400" smtClean="0"/>
              <a:t>Оценка 1 правильно выполненного задания - 4 балла.</a:t>
            </a:r>
          </a:p>
          <a:p>
            <a:pPr eaLnBrk="1" hangingPunct="1">
              <a:defRPr/>
            </a:pPr>
            <a:r>
              <a:rPr lang="ru-RU" sz="2400" b="1" u="sng" smtClean="0">
                <a:solidFill>
                  <a:srgbClr val="FFFF00"/>
                </a:solidFill>
              </a:rPr>
              <a:t>Максимально</a:t>
            </a:r>
            <a:r>
              <a:rPr lang="ru-RU" sz="2400" b="1" smtClean="0"/>
              <a:t> возможное количество баллов на вступительном испытании – </a:t>
            </a:r>
            <a:r>
              <a:rPr lang="ru-RU" sz="2400" b="1" u="sng" smtClean="0">
                <a:solidFill>
                  <a:srgbClr val="FFFF00"/>
                </a:solidFill>
              </a:rPr>
              <a:t>100</a:t>
            </a:r>
            <a:r>
              <a:rPr lang="ru-RU" sz="2400" b="1" smtClean="0">
                <a:solidFill>
                  <a:srgbClr val="F2F2F2"/>
                </a:solidFill>
              </a:rPr>
              <a:t> баллов</a:t>
            </a:r>
            <a:r>
              <a:rPr lang="ru-RU" sz="2400" b="1" smtClean="0"/>
              <a:t>.</a:t>
            </a:r>
          </a:p>
          <a:p>
            <a:pPr eaLnBrk="1" hangingPunct="1">
              <a:defRPr/>
            </a:pPr>
            <a:r>
              <a:rPr lang="ru-RU" sz="2400" b="1" smtClean="0"/>
              <a:t>НАПОМИНАЕМ, ЧТО ДЛЯ ПОСТУПАЮЩИХ </a:t>
            </a:r>
            <a:r>
              <a:rPr lang="ru-RU" sz="2400" b="1" u="sng" smtClean="0">
                <a:effectLst>
                  <a:outerShdw blurRad="38100" dist="38100" dir="2700000" algn="tl">
                    <a:srgbClr val="18276C"/>
                  </a:outerShdw>
                </a:effectLst>
              </a:rPr>
              <a:t>НА ДОГОВОРНУЮ (ПЛАТНУЮ) ФОРМУ</a:t>
            </a:r>
            <a:r>
              <a:rPr lang="ru-RU" sz="2400" b="1" smtClean="0"/>
              <a:t>, ДОСТАТОЧНО ПРЕДОСТАВИТЬ ДИПЛОМ О ВЫСШЕМ ОБРАЗОВАНИИ (ОН ДАЕТ НЕОБХОДИМЫЕ ДЛЯ ЗАЧИСЛЕНИЯ В ДОГОВОРНУЮ МАГИСТРАТУРУ </a:t>
            </a:r>
            <a:r>
              <a:rPr lang="ru-RU" sz="2400" b="1" u="sng" smtClean="0">
                <a:effectLst>
                  <a:outerShdw blurRad="38100" dist="38100" dir="2700000" algn="tl">
                    <a:srgbClr val="18276C"/>
                  </a:outerShdw>
                </a:effectLst>
              </a:rPr>
              <a:t>20 БАЛЛОВ</a:t>
            </a:r>
            <a:r>
              <a:rPr lang="ru-RU" sz="2400" b="1" smtClean="0"/>
              <a:t>), ПОДПИСАТЬ СОГЛАСИЕ О ЗАЧИСЛЕНИИ И ЗАКЛЮЧИТЬ ДОГОВОР ОБ ОКАЗАНИИ ОБРАЗОВАТЕЛЬНЫХ УСЛУГ. </a:t>
            </a:r>
            <a:r>
              <a:rPr lang="ru-RU" sz="2400" b="1" u="sng" smtClean="0"/>
              <a:t>Прохождения теста не требуется.</a:t>
            </a:r>
          </a:p>
          <a:p>
            <a:pPr eaLnBrk="1" hangingPunct="1">
              <a:defRPr/>
            </a:pPr>
            <a:endParaRPr lang="ru-RU" sz="2400" b="1" u="sng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800" smtClean="0"/>
              <a:t>  </a:t>
            </a:r>
            <a:r>
              <a:rPr lang="ru-RU" sz="2400" b="1" smtClean="0"/>
              <a:t>ЗАДАЙТЕ НАМ ВОПРОС </a:t>
            </a:r>
            <a:r>
              <a:rPr lang="ru-RU" sz="2400" b="1" smtClean="0">
                <a:sym typeface="Wingdings" pitchFamily="2" charset="2"/>
              </a:rPr>
              <a:t>:)))   </a:t>
            </a:r>
            <a:r>
              <a:rPr lang="en-US" smtClean="0">
                <a:sym typeface="Wingdings" pitchFamily="2" charset="2"/>
              </a:rPr>
              <a:t>best.urfak@yandex.ru</a:t>
            </a: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4294967295"/>
          </p:nvPr>
        </p:nvSpPr>
        <p:spPr>
          <a:xfrm>
            <a:off x="685800" y="304800"/>
            <a:ext cx="10950575" cy="6553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000" b="1" u="sng" smtClean="0"/>
          </a:p>
          <a:p>
            <a:pPr algn="ctr" eaLnBrk="1" hangingPunct="1">
              <a:buFont typeface="Arial" charset="0"/>
              <a:buNone/>
            </a:pPr>
            <a:endParaRPr lang="ru-RU" sz="2000" b="1" u="sng" smtClean="0"/>
          </a:p>
          <a:p>
            <a:pPr algn="ctr" eaLnBrk="1" hangingPunct="1">
              <a:buFont typeface="Arial" charset="0"/>
              <a:buNone/>
            </a:pPr>
            <a:endParaRPr lang="ru-RU" sz="2000" b="1" u="sng" smtClean="0"/>
          </a:p>
          <a:p>
            <a:pPr algn="ctr" eaLnBrk="1" hangingPunct="1">
              <a:buFont typeface="Arial" charset="0"/>
              <a:buNone/>
            </a:pPr>
            <a:r>
              <a:rPr lang="ru-RU" sz="2000" b="1" u="sng" smtClean="0"/>
              <a:t>Магистерская программа «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Защита прав личности в международном и российском уголовном праве</a:t>
            </a:r>
            <a:r>
              <a:rPr lang="ru-RU" sz="2000" b="1" u="sng" smtClean="0"/>
              <a:t>»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smtClean="0"/>
              <a:t>Защита прав и свобод личности в сфере уголовно-правовых отношений является важным направлением в международной и российской теории права и правоприменительной практике, поскольку выступает общепризнанным международным инструментом (стандартом) в борьбе с незаконным лишением или ограничением неотъемлемых прав и свобод человека и гражданина.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smtClean="0"/>
              <a:t>В процессе обучения, с помощью квалифицированных преподавателей,  магистранты получают концептуальные знания о понятиях, содержании и правовых способах защиты прав личности в международном и российском уголовном праве, а также приобретают компетенции по осуществлению профессиональной деятельности, направленной на защиту прав личности в международном и российском уголовном праве.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smtClean="0"/>
              <a:t>Тематика магистерской программы, а равно широкий спектр научных интересов наших преподавателей, дает возможность магистрантам разнообразного выбора тем исследования, а также применения полученных знаний и умений на практике, то есть в сфере обеспечения прав личности в рамках уголовных-правовых отношений. </a:t>
            </a:r>
          </a:p>
          <a:p>
            <a:pPr algn="ctr" eaLnBrk="1" hangingPunct="1">
              <a:buFont typeface="Arial" charset="0"/>
              <a:buNone/>
            </a:pPr>
            <a:endParaRPr lang="ru-RU" sz="1800" b="1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FFFF00"/>
                </a:solidFill>
              </a:rPr>
              <a:t>Сайт юридического факультета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>
                <a:hlinkClick r:id="rId2"/>
              </a:rPr>
              <a:t>https://www.rsuh.ru/education/ieup/structure/faculty-of-law/</a:t>
            </a:r>
            <a:r>
              <a:rPr lang="ru-RU" sz="1800" smtClean="0"/>
              <a:t> </a:t>
            </a:r>
            <a:endParaRPr lang="ru-RU" sz="1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ru-RU" sz="2800" b="1" u="sng" smtClean="0">
              <a:solidFill>
                <a:schemeClr val="bg2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800" b="1" u="sng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6850"/>
            <a:ext cx="10131425" cy="82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Сопровождение магистранта: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685800" y="1655763"/>
            <a:ext cx="10131425" cy="4135437"/>
          </a:xfrm>
        </p:spPr>
        <p:txBody>
          <a:bodyPr/>
          <a:lstStyle/>
          <a:p>
            <a:pPr eaLnBrk="1" hangingPunct="1"/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Научный руководитель определяется с 1 семестра 1 курса обучения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определении направления научного исследования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подготовке и публикации научных работ (тезисы научных докладов, научные статьи)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подготовке к участию в практико-ориентированных семинарах/конкурсах научных работ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2. Тьютор закрепляется с 1 семестра 1 курса обучения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оперативное решение вопросов по доступу в личный кабинет/библиотечные системы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связь с деканатом/кафедрой/преподавателями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размещении к публикации научных работ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solidFill>
                  <a:srgbClr val="FFFF00"/>
                </a:solidFill>
              </a:rPr>
              <a:t>Поступающим: </a:t>
            </a:r>
            <a:r>
              <a:rPr lang="en-US" sz="1800" smtClean="0">
                <a:solidFill>
                  <a:srgbClr val="FFFF00"/>
                </a:solidFill>
                <a:hlinkClick r:id="rId2"/>
              </a:rPr>
              <a:t>https://www.rsuh.ru/education/ieup/structure/faculty-of-law/coming.php?clear_cache=Y</a:t>
            </a:r>
            <a:r>
              <a:rPr lang="ru-RU" sz="180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9538"/>
            <a:ext cx="10131425" cy="1000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направленности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Защита прав личности в международном и российском уголовном праве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85800" y="1316038"/>
            <a:ext cx="10131425" cy="4475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450850" y="1316038"/>
            <a:ext cx="94710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/>
              <a:t> </a:t>
            </a:r>
            <a:r>
              <a:rPr lang="ru-RU" sz="1700"/>
              <a:t>Актуальные проблемы защиты прав личности в международном и российском уголовном праве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Актуальные вопросы теории и практики уголовной ответственности; 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Теория и практика квалификации преступлений; 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Уголовно-правовая охрана конституционных прав личности;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Особенности квалификации и расследования преступлений против личности;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Деятельность прокурора по обеспечению прав личности в уголовном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Теория и практика профессиональной защиты личности в уголовном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Обеспечение прав личности в процессе исполнения уголовных наказаний;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Государственная защита участников уголовного судопроизводства; 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Теория и практика противодействия преступности в современных условиях;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Решения Европейского Суда по правам человека в сфере уголовного правосудия;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Актуальные проблемы международного сотрудничества в сфере борьбы с преступностью;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Актуальные проблемы международного уголовного права;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Проблемы обеспечения прав личности на стадиях судебного производства;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Международные и российские стандарты обеспечения прав личности в уголовном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1700"/>
              <a:t>Ювенальная юстиция и проблемы защиты прав несовершеннолетних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63"/>
            <a:ext cx="9212263" cy="684053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BCD694"/>
                </a:solidFill>
                <a:latin typeface="Times New Roman" pitchFamily="18" charset="0"/>
                <a:cs typeface="Times New Roman" pitchFamily="18" charset="0"/>
              </a:rPr>
              <a:t>Обязательное требование допуска магистерской диссертации студента к защите – наличие публикации научных трудов, содержащих отдельные выводы магистерской диссертации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Муромцевские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чтения (ежегодная международная научная конференция, проводится ежегодно с 2000 года) – бесплатная публикация в сборнике трудов конференции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Юность науки (ежегодный журнал, выпускается с 2013 года) – бесплатная публикация в сборнике научных трудов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Молодежный научный потенциал в юриспруденции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века: от теории к практике (всероссийская студенческая межвузовская научно-практическая конференция, проводится с 2018 года) - бесплатная публикация в сборнике трудов конференции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Иные журналы, сборники статей и материалов конференций различных уровней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invalidUrl="https:///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www.youtube.com/watch?v=BKbnlOaSJpE&amp;feature=youtu.be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err="1" smtClean="0">
                <a:latin typeface="Times New Roman" pitchFamily="18" charset="0"/>
              </a:rPr>
              <a:t>Юрфак</a:t>
            </a:r>
            <a:r>
              <a:rPr lang="ru-RU" sz="2400" dirty="0" smtClean="0">
                <a:latin typeface="Times New Roman" pitchFamily="18" charset="0"/>
              </a:rPr>
              <a:t> РГГУ является постоянным участником и партнером различных мероприятий, проводимых органами государственной власти различных уровней, а также конференций, круглых столов и иных мероприятий, проводимых при участии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</a:rPr>
              <a:t>совместно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с другими ведущими вузами нашей страны и зарубежья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2560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2263" y="300038"/>
            <a:ext cx="297973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12263" y="2884488"/>
            <a:ext cx="29797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10131425" cy="676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Формы проведения занятий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663" y="12334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Классические лекции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6738" y="12334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Интерактивные занятия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09013" y="1235075"/>
            <a:ext cx="3043237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Деловые игры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6738" y="3290888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Имитационные модели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2738" y="5276850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дискуссии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09013" y="3289300"/>
            <a:ext cx="3043237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кейс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32908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судебной практики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4375" y="5275263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Творческий семинар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10131425" cy="1455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освоения программы подготовки магистрант сможет: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685800" y="1662113"/>
            <a:ext cx="10131425" cy="4805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000" smtClean="0"/>
              <a:t>Выполнять на высоком уровне должностные и иные профессиональные обязанности, направленные на </a:t>
            </a:r>
            <a:r>
              <a:rPr lang="ru-RU" sz="2000" smtClean="0">
                <a:cs typeface="Times New Roman" pitchFamily="18" charset="0"/>
              </a:rPr>
              <a:t> защиту прав личности в международном и российском уголовном праве;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cs typeface="Times New Roman" pitchFamily="18" charset="0"/>
              </a:rPr>
              <a:t>Преподавать и проводить научные исследования в области защиты прав личности в международном и российском уголовном праве;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cs typeface="Times New Roman" pitchFamily="18" charset="0"/>
              </a:rPr>
              <a:t>На квалифицированном уровне осуществлять деятельность по защите прав личности в международном и российском уголовном праве;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cs typeface="Times New Roman" pitchFamily="18" charset="0"/>
              </a:rPr>
              <a:t>Работать в органах государственной власти, включая правоохранительные органы;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cs typeface="Times New Roman" pitchFamily="18" charset="0"/>
              </a:rPr>
              <a:t>Работать в научных и образовательных учреждениях высшего образования;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cs typeface="Times New Roman" pitchFamily="18" charset="0"/>
              </a:rPr>
              <a:t>Работать в иных организациях, деятельность которых направлена на профессиональную защиту прав личности в международном и российском уголовном праве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1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ru-RU" sz="1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НЕКОТОРЫЕ ОРГАНИЗАЦИИ, В КОТОРЫХ МОЖНО ПРОЙТИ ПРАКТИКИ С ДАЛЬНЕЙШИМ ТРУДОУСТРОЙСТВОМ</a:t>
            </a:r>
            <a:endParaRPr lang="ru-RU" sz="2900" b="1" cap="none" dirty="0" smtClean="0">
              <a:ln>
                <a:noFill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1300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Московская коллегия адвокатов "Центр правовой поддержки"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Прокуратура г. Москвы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065588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Управление судебного департамента в г. Москве (все районные суды г.</a:t>
            </a:r>
          </a:p>
          <a:p>
            <a:pPr algn="ctr">
              <a:defRPr/>
            </a:pPr>
            <a:r>
              <a:rPr lang="ru-RU" sz="1600" dirty="0"/>
              <a:t>Москвы)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266113" y="1165225"/>
            <a:ext cx="3562350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Главное следственное управление ГУ МВД России по г. Москве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386763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обеспечению деятельности мировых судей г. Москвы (все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участки мировых судей г. Москвы)</a:t>
            </a: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4065588" y="1165225"/>
            <a:ext cx="3563937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УВД по ЦАО ГУ МВД России по г. Москве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4021138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4" descr="8d597d4cec7cde6564a6e1d4224c2f2f_300_3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513" y="2630488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5" descr="uvd_cao_mvd_moscow_emb_n269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5438" y="2630488"/>
            <a:ext cx="10175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6" descr="47996_10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2150" y="2630488"/>
            <a:ext cx="10191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8" descr="c058ed81e5f7f2a3f04a8626c5de6520.jpg"/>
          <p:cNvPicPr>
            <a:picLocks noChangeAspect="1"/>
          </p:cNvPicPr>
          <p:nvPr/>
        </p:nvPicPr>
        <p:blipFill>
          <a:blip r:embed="rId6"/>
          <a:srcRect l="4333" r="2068"/>
          <a:stretch>
            <a:fillRect/>
          </a:stretch>
        </p:blipFill>
        <p:spPr bwMode="auto">
          <a:xfrm>
            <a:off x="2466975" y="4127500"/>
            <a:ext cx="1279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20" descr="16let(9).jpg"/>
          <p:cNvPicPr>
            <a:picLocks noChangeAspect="1"/>
          </p:cNvPicPr>
          <p:nvPr/>
        </p:nvPicPr>
        <p:blipFill>
          <a:blip r:embed="rId7"/>
          <a:srcRect l="5624" t="3200" r="51926" b="8600"/>
          <a:stretch>
            <a:fillRect/>
          </a:stretch>
        </p:blipFill>
        <p:spPr bwMode="auto">
          <a:xfrm>
            <a:off x="10837863" y="3660775"/>
            <a:ext cx="111283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5775"/>
            <a:ext cx="10131425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Условия зачисления</a:t>
            </a:r>
            <a:endParaRPr lang="ru-RU" sz="1600" b="1" dirty="0"/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>
            <p:ph idx="1"/>
          </p:nvPr>
        </p:nvGraphicFramePr>
        <p:xfrm>
          <a:off x="566738" y="1798638"/>
          <a:ext cx="10369550" cy="3978275"/>
        </p:xfrm>
        <a:graphic>
          <a:graphicData uri="http://schemas.openxmlformats.org/drawingml/2006/table">
            <a:tbl>
              <a:tblPr/>
              <a:tblGrid>
                <a:gridCol w="1274762"/>
                <a:gridCol w="4070350"/>
                <a:gridCol w="502443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Бюджет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Договорная (платная) основа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(минимальное количество баллов - 20)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Условия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Диплом о высшем образовании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Вступительное испытание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Показатели (баллы)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Портфолио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Диплом о высшем образовании (20 баллов)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</a:tr>
              <a:tr h="169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Полезные ссылки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Поступающим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"/>
                        </a:rPr>
                        <a:t>https://www.rsuh.ru/applicant/admissions-2020/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Правила приема 2020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https://www.rsuh.ru/upload/main/priem20/%D0%9F%D1%80%D0%B0%D0%B2%D0%B8%D0%BB%D0%B0%20%D0%BF%D1%80%D0%B8%D0%B5%D0%BC%D0%B0%20%D0%B2%20%D0%A0%D0%93%D0%93%D0%A3%20%D0%BD%D0%Bpdf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Показатели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Портфолио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https://www.rsuh.ru/upload/main/priem20/%D0%9F%D0%A0%D0%98%D0%9B%D0%9E%D0%96%D0%95%D0%9D%D0%98%D0%95%204.pdf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Часто задаваемые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5"/>
                        </a:rPr>
                        <a:t>https://www.rsuh.ru/applicant/admissions-2020/faq-master.php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{B0334BE2-4AE3-BC4A-889F-1B163A7E1B7A}tf10001058</Template>
  <TotalTime>839</TotalTime>
  <Words>813</Words>
  <Application>Microsoft Office PowerPoint</Application>
  <PresentationFormat>Произвольный</PresentationFormat>
  <Paragraphs>99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10</vt:i4>
      </vt:variant>
    </vt:vector>
  </HeadingPairs>
  <TitlesOfParts>
    <vt:vector size="32" baseType="lpstr">
      <vt:lpstr>Arial</vt:lpstr>
      <vt:lpstr>Calibri Light</vt:lpstr>
      <vt:lpstr>Calibri</vt:lpstr>
      <vt:lpstr>Times New Roman</vt:lpstr>
      <vt:lpstr>Wingdings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                </vt:lpstr>
      <vt:lpstr>Слайд 2</vt:lpstr>
      <vt:lpstr>СОПРОВОЖДЕНИЕ МАГИСТРАНТА:</vt:lpstr>
      <vt:lpstr>  НАПРАВЛЕНИЯ ИССЛЕДОВАНИЙ НАПРАВЛЕННОСТИ  «Защита прав личности в международном и российском уголовном праве»:  </vt:lpstr>
      <vt:lpstr>Слайд 5</vt:lpstr>
      <vt:lpstr>ФОРМЫ ПРОВЕДЕНИЯ ЗАНЯТИЙ</vt:lpstr>
      <vt:lpstr>ПО РЕЗУЛЬТАТАМ ОСВОЕНИЯ ПРОГРАММЫ ПОДГОТОВКИ МАГИСТРАНТ СМОЖЕТ:</vt:lpstr>
      <vt:lpstr>НЕКОТОРЫЕ ОРГАНИЗАЦИИ, В КОТОРЫХ МОЖНО ПРОЙТИ ПРАКТИКИ С ДАЛЬНЕЙШИМ ТРУДОУСТРОЙСТВОМ</vt:lpstr>
      <vt:lpstr>УСЛОВИЯ ЗАЧИСЛЕНИЯ</vt:lpstr>
      <vt:lpstr>ВСТУПИТЕЛЬНЫЕ ИСПЫТАНИЯ: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банковского права Европейского Союза, Франции, Швейцарии, Германии, США, КНР, Великобритании</dc:title>
  <dc:creator>Microsoft Office User</dc:creator>
  <cp:lastModifiedBy>IMac</cp:lastModifiedBy>
  <cp:revision>69</cp:revision>
  <dcterms:created xsi:type="dcterms:W3CDTF">2020-05-05T14:32:58Z</dcterms:created>
  <dcterms:modified xsi:type="dcterms:W3CDTF">2020-06-02T06:35:35Z</dcterms:modified>
</cp:coreProperties>
</file>