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iem.rggu.ru/magistr.php?ELEMENT_ID=87862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op-fon.com/uploads/posts/2023-01/1674738045_top-fon-com-p-chelovechki-dlya-prezentatsii-bez-fona-ska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5" r="32426"/>
          <a:stretch/>
        </p:blipFill>
        <p:spPr bwMode="auto">
          <a:xfrm>
            <a:off x="1" y="13178"/>
            <a:ext cx="4253500" cy="684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161523"/>
            <a:ext cx="5659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latin typeface="Bookman Old Style" pitchFamily="18" charset="0"/>
              </a:rPr>
              <a:t>Правовое обеспечение деятельности </a:t>
            </a:r>
            <a:r>
              <a:rPr lang="ru-RU" sz="3200" b="1" dirty="0" smtClean="0">
                <a:latin typeface="Bookman Old Style" pitchFamily="18" charset="0"/>
              </a:rPr>
              <a:t>органов </a:t>
            </a:r>
            <a:r>
              <a:rPr lang="ru-RU" sz="3200" b="1" dirty="0">
                <a:latin typeface="Bookman Old Style" pitchFamily="18" charset="0"/>
              </a:rPr>
              <a:t>публичной власти 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6726" y="3068960"/>
            <a:ext cx="4363087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Форма обучения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7325" y="3717032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200" b="1" dirty="0" smtClean="0">
                <a:latin typeface="Bookman Old Style" pitchFamily="18" charset="0"/>
              </a:rPr>
              <a:t>очная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200" b="1" dirty="0" smtClean="0">
                <a:latin typeface="Bookman Old Style" pitchFamily="18" charset="0"/>
              </a:rPr>
              <a:t>очно-заочная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200" b="1" dirty="0" smtClean="0">
                <a:latin typeface="Bookman Old Style" pitchFamily="18" charset="0"/>
              </a:rPr>
              <a:t>заочная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200" b="1" dirty="0" smtClean="0">
                <a:latin typeface="Bookman Old Style" pitchFamily="18" charset="0"/>
              </a:rPr>
              <a:t>заочная </a:t>
            </a:r>
            <a:r>
              <a:rPr lang="ru-RU" sz="2200" b="1" dirty="0">
                <a:latin typeface="Bookman Old Style" pitchFamily="18" charset="0"/>
              </a:rPr>
              <a:t>дистанционная</a:t>
            </a:r>
            <a:endParaRPr lang="ru-RU" sz="22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7" y="5418802"/>
            <a:ext cx="4291080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Экзамен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093296"/>
            <a:ext cx="4464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200" b="1" dirty="0">
                <a:latin typeface="Bookman Old Style" pitchFamily="18" charset="0"/>
              </a:rPr>
              <a:t>а</a:t>
            </a:r>
            <a:r>
              <a:rPr lang="ru-RU" sz="2200" b="1" dirty="0" smtClean="0">
                <a:latin typeface="Bookman Old Style" pitchFamily="18" charset="0"/>
              </a:rPr>
              <a:t>дминистративное право</a:t>
            </a:r>
            <a:endParaRPr lang="ru-RU" sz="2200" b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6727" y="2420888"/>
            <a:ext cx="4367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b="1" dirty="0">
                <a:latin typeface="Bookman Old Style" pitchFamily="18" charset="0"/>
              </a:rPr>
              <a:t>40.04.01 Юриспруденция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785010"/>
            <a:ext cx="4392488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Направление </a:t>
            </a:r>
            <a:endParaRPr lang="ru-RU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osmanagement.ru/files/userfiles/images/a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t="1863" r="10671" b="4441"/>
          <a:stretch/>
        </p:blipFill>
        <p:spPr bwMode="auto">
          <a:xfrm>
            <a:off x="4860032" y="188641"/>
            <a:ext cx="4283968" cy="665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1556792"/>
            <a:ext cx="57448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q"/>
            </a:pPr>
            <a:r>
              <a:rPr lang="ru-RU" b="1" dirty="0" smtClean="0"/>
              <a:t>реализация процедур </a:t>
            </a:r>
            <a:r>
              <a:rPr lang="ru-RU" b="1" dirty="0"/>
              <a:t>и </a:t>
            </a:r>
            <a:r>
              <a:rPr lang="ru-RU" b="1" dirty="0" smtClean="0"/>
              <a:t>регламентов </a:t>
            </a:r>
            <a:r>
              <a:rPr lang="ru-RU" b="1" dirty="0"/>
              <a:t>осуществления отдельных государственных и муниципальных </a:t>
            </a:r>
            <a:r>
              <a:rPr lang="ru-RU" b="1" dirty="0" smtClean="0"/>
              <a:t>функций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b="1" dirty="0" smtClean="0"/>
              <a:t>выбор правомерной формы </a:t>
            </a:r>
            <a:r>
              <a:rPr lang="ru-RU" b="1" dirty="0"/>
              <a:t>поведения при предоставлении государственных и муниципальных </a:t>
            </a:r>
            <a:r>
              <a:rPr lang="ru-RU" b="1" dirty="0" smtClean="0"/>
              <a:t>услуг</a:t>
            </a:r>
            <a:endParaRPr lang="ru-RU" b="1" dirty="0"/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b="1" dirty="0" smtClean="0"/>
              <a:t>разработка нормативных правовых актов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b="1" dirty="0" smtClean="0"/>
              <a:t>составление правоприменительных актов </a:t>
            </a:r>
            <a:r>
              <a:rPr lang="ru-RU" b="1" dirty="0"/>
              <a:t>и </a:t>
            </a:r>
            <a:r>
              <a:rPr lang="ru-RU" b="1" dirty="0" smtClean="0"/>
              <a:t>иных служебных документов </a:t>
            </a:r>
            <a:r>
              <a:rPr lang="ru-RU" b="1" dirty="0"/>
              <a:t>при реализации властных </a:t>
            </a:r>
            <a:r>
              <a:rPr lang="ru-RU" b="1" dirty="0" smtClean="0"/>
              <a:t>полномочий</a:t>
            </a:r>
            <a:endParaRPr lang="ru-RU" b="1" dirty="0"/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b="1" dirty="0" smtClean="0"/>
              <a:t>представление интересов </a:t>
            </a:r>
            <a:r>
              <a:rPr lang="ru-RU" b="1" dirty="0"/>
              <a:t>органов публичной власти в судебных и надзорных </a:t>
            </a:r>
            <a:r>
              <a:rPr lang="ru-RU" b="1" dirty="0" smtClean="0"/>
              <a:t>инстанциях</a:t>
            </a:r>
            <a:endParaRPr lang="ru-RU" b="1" dirty="0"/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b="1" dirty="0" smtClean="0"/>
              <a:t>проведение правовой и антикоррупционной экспертизы </a:t>
            </a:r>
            <a:r>
              <a:rPr lang="ru-RU" b="1" dirty="0"/>
              <a:t>нормативных правовых актов органов публичной </a:t>
            </a:r>
            <a:r>
              <a:rPr lang="ru-RU" b="1" dirty="0" smtClean="0"/>
              <a:t>власти</a:t>
            </a:r>
            <a:endParaRPr lang="ru-RU" b="1" dirty="0"/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b="1" dirty="0" smtClean="0"/>
              <a:t>моделирование </a:t>
            </a:r>
            <a:r>
              <a:rPr lang="ru-RU" b="1" dirty="0"/>
              <a:t>и </a:t>
            </a:r>
            <a:r>
              <a:rPr lang="ru-RU" b="1" dirty="0" smtClean="0"/>
              <a:t>организация оптимального правового механизма </a:t>
            </a:r>
            <a:r>
              <a:rPr lang="ru-RU" b="1" dirty="0"/>
              <a:t>прохождения государственной и муниципальной </a:t>
            </a:r>
            <a:r>
              <a:rPr lang="ru-RU" b="1" dirty="0" smtClean="0"/>
              <a:t>службы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32656"/>
            <a:ext cx="6336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Bookman Old Style" pitchFamily="18" charset="0"/>
              </a:rPr>
              <a:t>ЮРИСТ В СФЕРЕ ПУБЛИЧНОЙ ВЛАСТИ</a:t>
            </a:r>
            <a:endParaRPr lang="ru-RU" sz="2200" b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98072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ОБЛАСТЬ ДЕЯТЕЛЬНОСТИ</a:t>
            </a:r>
            <a:endParaRPr lang="ru-RU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klike.net/uploads/posts/2022-11/1667721370_3-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8" t="13347" r="69488" b="17976"/>
          <a:stretch/>
        </p:blipFill>
        <p:spPr bwMode="auto">
          <a:xfrm>
            <a:off x="0" y="188640"/>
            <a:ext cx="2486346" cy="663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9752" y="188640"/>
            <a:ext cx="669674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ИЗУЧАЕМЫЕ ДИСЦИПЛИНЫ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836712"/>
            <a:ext cx="67687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Актуальные проблемы организации и деятельности публичной власти в </a:t>
            </a:r>
            <a:r>
              <a:rPr lang="ru-RU" b="1" dirty="0" smtClean="0">
                <a:latin typeface="Bookman Old Style" pitchFamily="18" charset="0"/>
              </a:rPr>
              <a:t>РФ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latin typeface="Bookman Old Style" pitchFamily="18" charset="0"/>
              </a:rPr>
              <a:t>Служебное поведение публичного служащего и механизмы противодействия коррупции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latin typeface="Bookman Old Style" pitchFamily="18" charset="0"/>
              </a:rPr>
              <a:t>Защита </a:t>
            </a:r>
            <a:r>
              <a:rPr lang="ru-RU" b="1" dirty="0">
                <a:latin typeface="Bookman Old Style" pitchFamily="18" charset="0"/>
              </a:rPr>
              <a:t>прав и свобод человека органами публичной </a:t>
            </a:r>
            <a:r>
              <a:rPr lang="ru-RU" b="1" dirty="0" smtClean="0">
                <a:latin typeface="Bookman Old Style" pitchFamily="18" charset="0"/>
              </a:rPr>
              <a:t>власти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Административные </a:t>
            </a:r>
            <a:r>
              <a:rPr lang="ru-RU" b="1" dirty="0" smtClean="0">
                <a:latin typeface="Bookman Old Style" pitchFamily="18" charset="0"/>
              </a:rPr>
              <a:t>процедуры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Основы публичного </a:t>
            </a:r>
            <a:r>
              <a:rPr lang="ru-RU" b="1" dirty="0" smtClean="0">
                <a:latin typeface="Bookman Old Style" pitchFamily="18" charset="0"/>
              </a:rPr>
              <a:t>управления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Органы власти как участники в административном </a:t>
            </a:r>
            <a:r>
              <a:rPr lang="ru-RU" b="1" dirty="0" smtClean="0">
                <a:latin typeface="Bookman Old Style" pitchFamily="18" charset="0"/>
              </a:rPr>
              <a:t>судопроизводстве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Коммуникативная компетентность публичных </a:t>
            </a:r>
            <a:r>
              <a:rPr lang="ru-RU" b="1" dirty="0" smtClean="0">
                <a:latin typeface="Bookman Old Style" pitchFamily="18" charset="0"/>
              </a:rPr>
              <a:t>служащих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Контрольно-надзорная деятельность органов публичной </a:t>
            </a:r>
            <a:r>
              <a:rPr lang="ru-RU" b="1" dirty="0" smtClean="0">
                <a:latin typeface="Bookman Old Style" pitchFamily="18" charset="0"/>
              </a:rPr>
              <a:t>власти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Правовые аспекты взаимодействия органов публичной власти и </a:t>
            </a:r>
            <a:r>
              <a:rPr lang="ru-RU" b="1" dirty="0" smtClean="0">
                <a:latin typeface="Bookman Old Style" pitchFamily="18" charset="0"/>
              </a:rPr>
              <a:t>бизнеса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Административные </a:t>
            </a:r>
            <a:r>
              <a:rPr lang="ru-RU" b="1" dirty="0" smtClean="0">
                <a:latin typeface="Bookman Old Style" pitchFamily="18" charset="0"/>
              </a:rPr>
              <a:t>регламенты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Электронное </a:t>
            </a:r>
            <a:r>
              <a:rPr lang="ru-RU" b="1" dirty="0" smtClean="0">
                <a:latin typeface="Bookman Old Style" pitchFamily="18" charset="0"/>
              </a:rPr>
              <a:t>правительство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>
                <a:latin typeface="Bookman Old Style" pitchFamily="18" charset="0"/>
              </a:rPr>
              <a:t>Дисциплинарные производства на государственной и муниципальной </a:t>
            </a:r>
            <a:r>
              <a:rPr lang="ru-RU" b="1" dirty="0" smtClean="0">
                <a:latin typeface="Bookman Old Style" pitchFamily="18" charset="0"/>
              </a:rPr>
              <a:t>службе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latin typeface="Bookman Old Style" pitchFamily="18" charset="0"/>
              </a:rPr>
              <a:t>И другие</a:t>
            </a:r>
            <a:endParaRPr lang="ru-RU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6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artinkin.net/pics/uploads/posts/2022-08/1661300969_50-kartinkin-net-p-fon-dlya-prezentatsii-s-chelovechkami-kras-5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61" t="3500" r="33282" b="4119"/>
          <a:stretch/>
        </p:blipFill>
        <p:spPr bwMode="auto">
          <a:xfrm>
            <a:off x="179511" y="188640"/>
            <a:ext cx="3476743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4758" y="3320988"/>
            <a:ext cx="2067874" cy="338554"/>
          </a:xfrm>
          <a:prstGeom prst="rect">
            <a:avLst/>
          </a:prstGeom>
          <a:noFill/>
          <a:effectLst>
            <a:reflection blurRad="6350" stA="50000" endA="300" endPos="55500" dist="101600" dir="5400000" sy="-100000" algn="bl" rotWithShape="0"/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Black" pitchFamily="34" charset="0"/>
              </a:rPr>
              <a:t>МАГИСТРАТУРА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7217" y="213338"/>
            <a:ext cx="54006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latin typeface="Bookman Old Style" pitchFamily="18" charset="0"/>
              </a:rPr>
              <a:t>ОТРАСЛИ, В КОТОРЫХ РАБОТАЕТ ВЫПУСКНИК</a:t>
            </a:r>
            <a:endParaRPr lang="ru-RU" sz="2200" b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7217" y="1196752"/>
            <a:ext cx="540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>
                <a:latin typeface="Bookman Old Style" pitchFamily="18" charset="0"/>
              </a:rPr>
              <a:t>органы государственной и муниципальной </a:t>
            </a:r>
            <a:r>
              <a:rPr lang="ru-RU" sz="2000" b="1" dirty="0" smtClean="0">
                <a:latin typeface="Bookman Old Style" pitchFamily="18" charset="0"/>
              </a:rPr>
              <a:t>власти</a:t>
            </a:r>
            <a:endParaRPr lang="ru-RU" sz="2000" b="1" dirty="0">
              <a:latin typeface="Bookman Old Style" pitchFamily="18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>
                <a:latin typeface="Bookman Old Style" pitchFamily="18" charset="0"/>
              </a:rPr>
              <a:t>юридические и кадровые службы государственных и муниципальных </a:t>
            </a:r>
            <a:r>
              <a:rPr lang="ru-RU" sz="2000" b="1" dirty="0" smtClean="0">
                <a:latin typeface="Bookman Old Style" pitchFamily="18" charset="0"/>
              </a:rPr>
              <a:t>органов</a:t>
            </a:r>
            <a:endParaRPr lang="ru-RU" sz="2000" b="1" dirty="0">
              <a:latin typeface="Bookman Old Style" pitchFamily="18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>
                <a:latin typeface="Bookman Old Style" pitchFamily="18" charset="0"/>
              </a:rPr>
              <a:t>управленческие подразделения коммерческих и некоммерческих </a:t>
            </a:r>
            <a:r>
              <a:rPr lang="ru-RU" sz="2000" b="1" dirty="0" smtClean="0">
                <a:latin typeface="Bookman Old Style" pitchFamily="18" charset="0"/>
              </a:rPr>
              <a:t>организаций</a:t>
            </a:r>
            <a:endParaRPr lang="ru-RU" sz="2000" b="1" dirty="0">
              <a:latin typeface="Bookman Old Style" pitchFamily="18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>
                <a:latin typeface="Bookman Old Style" pitchFamily="18" charset="0"/>
              </a:rPr>
              <a:t>адвокатура (в сфере публичного управления</a:t>
            </a:r>
            <a:r>
              <a:rPr lang="ru-RU" sz="2000" b="1" dirty="0" smtClean="0">
                <a:latin typeface="Bookman Old Style" pitchFamily="18" charset="0"/>
              </a:rPr>
              <a:t>)</a:t>
            </a:r>
            <a:endParaRPr lang="ru-RU" sz="2000" b="1" dirty="0">
              <a:latin typeface="Bookman Old Style" pitchFamily="18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>
                <a:latin typeface="Bookman Old Style" pitchFamily="18" charset="0"/>
              </a:rPr>
              <a:t>Конституционный суд РФ, суды общей юрисдикции, арбитражные </a:t>
            </a:r>
            <a:r>
              <a:rPr lang="ru-RU" sz="2000" b="1" dirty="0" smtClean="0">
                <a:latin typeface="Bookman Old Style" pitchFamily="18" charset="0"/>
              </a:rPr>
              <a:t>суды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0882" y="5655151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hlinkClick r:id="rId3"/>
              </a:rPr>
              <a:t>http://priem.rggu.ru/magistr.php?ELEMENT_ID=878627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93008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208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RePack by Diakov</cp:lastModifiedBy>
  <cp:revision>10</cp:revision>
  <dcterms:created xsi:type="dcterms:W3CDTF">2023-03-18T18:08:42Z</dcterms:created>
  <dcterms:modified xsi:type="dcterms:W3CDTF">2023-03-18T20:06:31Z</dcterms:modified>
</cp:coreProperties>
</file>