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napToGrid="0" snapToObjects="1">
      <p:cViewPr>
        <p:scale>
          <a:sx n="114" d="100"/>
          <a:sy n="114" d="100"/>
        </p:scale>
        <p:origin x="-43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82D9-91B8-4025-AC96-FFEB8F940068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CC86-E79C-4699-9169-E93C2A4E89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CC86-E79C-4699-9169-E93C2A4E89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305A-711B-4532-A091-2D69214F0736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9637-FFED-4593-BFB9-CE5B4EBBA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6E88-950C-4EA6-9133-A311AEEAC955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D930-A931-43C2-8109-31025AE10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B5C4-1E03-4095-B0EC-B81AB19E3FE9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B9E3-C06C-4D23-BA8E-13C7DB67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6085-96B6-4D14-9127-D2DACD216B48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8240-513C-4ED9-BC94-E7E865B43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E331-2883-41E0-9627-D42C62A476F6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3EE3-D057-46B6-8686-BCB422C91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1589-2869-43A5-9CF8-E8004F82E9BC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6987-AC14-474F-BC01-DCB75A40A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807-C899-4F43-AC87-59CCE400F0E8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ACAE-6A33-4552-88CA-274F887D4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28F0-7DC2-49DB-8D98-B34102A4FDF3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81C4-1A2D-4C3D-A1AA-C079CF5B5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E3B9-2B43-4426-9C0B-F8B13C29D49A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5FE3-2545-42A0-B07E-518C0820B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46AA-3DC9-49FC-9738-201310F81871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F6742-6E27-4F85-9DB0-5DB957CD2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1B17-A50F-4F1A-8C04-A07D057AEC8E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A87C-5807-4442-8D40-93102FD66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2BF0-1AAB-4EED-B0F0-EF1FB9A8DE8D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7C48-FBAD-4053-84E2-A5137B40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8AD9-B475-4055-8613-941E23CF0C0F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B735-B4D8-4D2D-9FFE-9AD3D37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2A5A-BECD-4BB0-84E6-283A81D5E07A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2C15-B2F5-4B7E-A3B6-5B850052F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B458-4501-40E4-8395-125E9BAAB5DE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C55D-DE31-4A57-9110-A91FD70C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B247-24D2-401C-B0FC-591B9319A2F9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209E-CF4C-4064-9CEF-4031FE692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0850-5117-4524-B950-CC85724266A1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5EC17-2E95-4870-BDB8-14DAEA9A3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962794B-DE8C-4D4D-B498-AE2DE56650EA}" type="datetimeFigureOut">
              <a:rPr lang="ru-RU"/>
              <a:pPr>
                <a:defRPr/>
              </a:pPr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9E233B3-0BAD-4DC1-A767-A1D7A070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89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coming.php?clear_cache=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bnlOaSJpE&amp;feature=youtu.be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h.ru/upload/main/priem20/%D0%9F%D1%80%D0%B0%D0%B2%D0%B8%D0%BB%D0%B0%20%D0%BF%D1%80%D0%B8%D0%B5%D0%BC%D0%B0%20%D0%B2%20%D0%A0%D0%93%D0%93%D0%A3%20%D0%BD%D0%25Bpdf" TargetMode="External"/><Relationship Id="rId2" Type="http://schemas.openxmlformats.org/officeDocument/2006/relationships/hyperlink" Target="https://www.rsuh.ru/applicant/admissions-20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suh.ru/applicant/admissions-2020/faq-master.php" TargetMode="External"/><Relationship Id="rId4" Type="http://schemas.openxmlformats.org/officeDocument/2006/relationships/hyperlink" Target="https://www.rsuh.ru/upload/main/priem20/%D0%9F%D0%A0%D0%98%D0%9B%D0%9E%D0%96%D0%95%D0%9D%D0%98%D0%95%2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u="sng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u="sng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3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300" b="1" i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i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endParaRPr lang="ru-RU" b="1" i="1" cap="none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47472"/>
            <a:ext cx="10131425" cy="6245352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РОССИЙСКИЙ ГОСУДАРСТВЕННЫЙ ГУМАНИТАРНЫЙ УНИВЕРСИСТЕТ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КАФЕДРА УГОЛОВНОГО ПРАВА 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ЮРИДИЧЕСКИЙ ФАКУЛЬТЕТ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«Защита прав личности в международном и российском уголовном праве»</a:t>
            </a:r>
            <a:r>
              <a:rPr lang="ru-RU" sz="2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2020 году прием осуществляется на бюджетные места и договорную форму на очную (дневную), </a:t>
            </a:r>
            <a:r>
              <a:rPr lang="ru-RU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очно-заочную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(вечернюю), заочную формы обучения) </a:t>
            </a:r>
            <a: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Вступительные испытания: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685800" y="1355725"/>
            <a:ext cx="10233025" cy="5170488"/>
          </a:xfrm>
        </p:spPr>
        <p:txBody>
          <a:bodyPr/>
          <a:lstStyle/>
          <a:p>
            <a:pPr eaLnBrk="1" hangingPunct="1"/>
            <a:r>
              <a:rPr lang="ru-RU" sz="1800" b="1" smtClean="0"/>
              <a:t>Вступительное испытание проходит в форме </a:t>
            </a:r>
            <a:r>
              <a:rPr lang="ru-RU" sz="1800" b="1" u="sng" smtClean="0">
                <a:solidFill>
                  <a:srgbClr val="FFFF00"/>
                </a:solidFill>
              </a:rPr>
              <a:t>тестирования</a:t>
            </a:r>
            <a:r>
              <a:rPr lang="ru-RU" sz="1800" b="1" smtClean="0"/>
              <a:t> и состоит из 40 тестовых заданий, представленными двумя блоками заданий разной сложности</a:t>
            </a:r>
            <a:r>
              <a:rPr lang="ru-RU" sz="1800" smtClean="0"/>
              <a:t>: </a:t>
            </a:r>
          </a:p>
          <a:p>
            <a:pPr eaLnBrk="1" hangingPunct="1"/>
            <a:endParaRPr lang="ru-RU" sz="1800" smtClean="0"/>
          </a:p>
          <a:p>
            <a:pPr eaLnBrk="1" hangingPunct="1"/>
            <a:r>
              <a:rPr lang="ru-RU" sz="1800" u="sng" smtClean="0">
                <a:solidFill>
                  <a:srgbClr val="FFFF00"/>
                </a:solidFill>
              </a:rPr>
              <a:t>первый</a:t>
            </a:r>
            <a:r>
              <a:rPr lang="ru-RU" sz="1800" smtClean="0"/>
              <a:t> блок содержит </a:t>
            </a:r>
            <a:r>
              <a:rPr lang="ru-RU" sz="1800" b="1" smtClean="0"/>
              <a:t>10 тестовых заданий</a:t>
            </a:r>
            <a:r>
              <a:rPr lang="ru-RU" sz="1800" smtClean="0"/>
              <a:t>, в каждом из которых 4 варианта ответа. Возможное количество правильных ответов в вопросе от 1 до 3.  Оценка 1 правильно выполненного задания 4 балла.</a:t>
            </a:r>
          </a:p>
          <a:p>
            <a:pPr eaLnBrk="1" hangingPunct="1"/>
            <a:r>
              <a:rPr lang="ru-RU" sz="1800" u="sng" smtClean="0">
                <a:solidFill>
                  <a:srgbClr val="FFFF00"/>
                </a:solidFill>
              </a:rPr>
              <a:t>второй</a:t>
            </a:r>
            <a:r>
              <a:rPr lang="ru-RU" sz="1800" smtClean="0"/>
              <a:t> блок содержит </a:t>
            </a:r>
            <a:r>
              <a:rPr lang="ru-RU" sz="1800" b="1" smtClean="0"/>
              <a:t>30 тестовых заданий,</a:t>
            </a:r>
            <a:r>
              <a:rPr lang="ru-RU" sz="1800" smtClean="0"/>
              <a:t> в каждом из которых 3 варианта ответа. Возможное количество правильных ответов в вопросе - 1. Оценка 1 правильно выполненного задания 2 балла.</a:t>
            </a:r>
          </a:p>
          <a:p>
            <a:pPr eaLnBrk="1" hangingPunct="1"/>
            <a:endParaRPr lang="ru-RU" sz="1800" smtClean="0"/>
          </a:p>
          <a:p>
            <a:pPr eaLnBrk="1" hangingPunct="1"/>
            <a:r>
              <a:rPr lang="ru-RU" sz="1800" b="1" u="sng" smtClean="0">
                <a:solidFill>
                  <a:srgbClr val="FFFF00"/>
                </a:solidFill>
              </a:rPr>
              <a:t>Максимально</a:t>
            </a:r>
            <a:r>
              <a:rPr lang="ru-RU" sz="1800" b="1" smtClean="0"/>
              <a:t> возможное количество баллов на вступительном испытании – </a:t>
            </a:r>
            <a:r>
              <a:rPr lang="ru-RU" sz="1800" b="1" u="sng" smtClean="0">
                <a:solidFill>
                  <a:srgbClr val="FFFF00"/>
                </a:solidFill>
              </a:rPr>
              <a:t>100</a:t>
            </a:r>
            <a:r>
              <a:rPr lang="ru-RU" sz="1800" b="1" smtClean="0">
                <a:solidFill>
                  <a:srgbClr val="F2F2F2"/>
                </a:solidFill>
              </a:rPr>
              <a:t> баллов</a:t>
            </a:r>
            <a:r>
              <a:rPr lang="ru-RU" sz="1800" b="1" smtClean="0"/>
              <a:t>.</a:t>
            </a:r>
          </a:p>
          <a:p>
            <a:pPr eaLnBrk="1" hangingPunct="1"/>
            <a:endParaRPr lang="ru-RU" sz="1800" b="1" smtClean="0"/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  </a:t>
            </a:r>
            <a:r>
              <a:rPr lang="ru-RU" sz="2400" b="1" smtClean="0"/>
              <a:t>ЗАДАЙТЕ НАМ ВОПРОС </a:t>
            </a:r>
            <a:r>
              <a:rPr lang="ru-RU" sz="2400" b="1" smtClean="0">
                <a:sym typeface="Wingdings" pitchFamily="2" charset="2"/>
              </a:rPr>
              <a:t>:)))   </a:t>
            </a:r>
            <a:r>
              <a:rPr lang="en-US" sz="2400" smtClean="0">
                <a:sym typeface="Wingdings" pitchFamily="2" charset="2"/>
              </a:rPr>
              <a:t>best.urfak@yandex.ru</a:t>
            </a:r>
            <a:endParaRPr lang="ru-RU" sz="2400" smtClean="0"/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Объект 2"/>
          <p:cNvSpPr>
            <a:spLocks noGrp="1"/>
          </p:cNvSpPr>
          <p:nvPr>
            <p:ph idx="4294967295"/>
          </p:nvPr>
        </p:nvSpPr>
        <p:spPr>
          <a:xfrm>
            <a:off x="685800" y="304801"/>
            <a:ext cx="10950575" cy="6553200"/>
          </a:xfrm>
        </p:spPr>
        <p:txBody>
          <a:bodyPr/>
          <a:lstStyle/>
          <a:p>
            <a:pPr algn="ctr">
              <a:buNone/>
            </a:pPr>
            <a:endParaRPr lang="ru-RU" sz="2000" b="1" u="sng" dirty="0" smtClean="0"/>
          </a:p>
          <a:p>
            <a:pPr algn="ctr">
              <a:buNone/>
            </a:pPr>
            <a:endParaRPr lang="ru-RU" sz="2000" b="1" u="sng" dirty="0"/>
          </a:p>
          <a:p>
            <a:pPr algn="ctr">
              <a:buNone/>
            </a:pPr>
            <a:endParaRPr lang="ru-RU" sz="2000" b="1" u="sng" dirty="0" smtClean="0"/>
          </a:p>
          <a:p>
            <a:pPr algn="ctr">
              <a:buNone/>
            </a:pPr>
            <a:r>
              <a:rPr lang="ru-RU" sz="2000" b="1" u="sng" dirty="0" smtClean="0"/>
              <a:t>Магистерская </a:t>
            </a:r>
            <a:r>
              <a:rPr lang="ru-RU" sz="2000" b="1" u="sng" dirty="0" smtClean="0"/>
              <a:t>программа «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Защита прав личности в международном и российском уголовном праве</a:t>
            </a:r>
            <a:r>
              <a:rPr lang="ru-RU" sz="2000" b="1" u="sng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Защита </a:t>
            </a:r>
            <a:r>
              <a:rPr lang="ru-RU" dirty="0"/>
              <a:t>прав и свобод личности в сфере уголовно-правовых отношений является важным направлением в международной и российской теории права и правоприменительной практике, поскольку выступает общепризнанным международным инструментом (стандартом) в борьбе с незаконным лишением или ограничением неотъемлемых прав и свобод человека и гражданина.</a:t>
            </a:r>
          </a:p>
          <a:p>
            <a:pPr algn="ctr">
              <a:buNone/>
            </a:pPr>
            <a:r>
              <a:rPr lang="ru-RU" dirty="0"/>
              <a:t>В процессе обучения, с помощью квалифицированных преподавателей,  магистранты получают концептуальные знания о понятиях, содержании и правовых способах защиты прав личности в международном и российском уголовном праве, а также приобретают компетенции по осуществлению профессиональной деятельности, направленной на защиту прав личности в международном и российском уголовном праве.</a:t>
            </a:r>
          </a:p>
          <a:p>
            <a:pPr algn="ctr">
              <a:buNone/>
            </a:pPr>
            <a:r>
              <a:rPr lang="ru-RU" dirty="0"/>
              <a:t>Тематика магистерской программы, а равно широкий спектр научных интересов наших преподавателей, дает возможность магистрантам разнообразного выбора тем исследования, а также применения полученных знаний и умений на практике, то есть в сфере обеспечения прав личности в рамках уголовных-правовых отношений. </a:t>
            </a: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Сайт юридического факультета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https://www.rsuh.ru/education/ieup/structure/faculty-of-law/</a:t>
            </a:r>
            <a:r>
              <a:rPr lang="ru-RU" dirty="0" smtClean="0"/>
              <a:t> </a:t>
            </a:r>
            <a:endParaRPr lang="ru-RU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u="sng" dirty="0" smtClean="0">
              <a:solidFill>
                <a:schemeClr val="bg2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ru-RU" sz="2800" b="1" u="sng" dirty="0" smtClean="0"/>
          </a:p>
          <a:p>
            <a:endParaRPr lang="ru-RU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6850"/>
            <a:ext cx="10131425" cy="825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Сопровождение магистранта:</a:t>
            </a:r>
            <a:endParaRPr lang="ru-RU" dirty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85800" y="1655763"/>
            <a:ext cx="10131425" cy="4135437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Научный руководитель определяется с 1 семестра 1 курса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помощь в определении направления научного исследования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помощь в подготовке и публикации научных работ (тезисы научных докладов, научные статьи)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помощь в подготовке к участию в практико-ориентированных семинарах/конкурсах научных работ</a:t>
            </a:r>
          </a:p>
          <a:p>
            <a:pPr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закрепляется с 1 семестра 1 курса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оперативное решение вопросов по доступу в личный кабинет/библиотечные системы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связь с деканатом/кафедрой/преподавателями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помощь в размещении к публикации научных работ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Поступающим: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https://www.rsuh.ru/education/ieup/structure/faculty-of-law/coming.php?clear_cache=Y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9728"/>
            <a:ext cx="10131425" cy="99974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направленности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Защита прав личности в международном и российском уголовном праве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16736"/>
            <a:ext cx="10131425" cy="44744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104" y="1316736"/>
            <a:ext cx="947013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700" dirty="0" smtClean="0"/>
              <a:t>А</a:t>
            </a:r>
            <a:r>
              <a:rPr lang="ru-RU" sz="1700" dirty="0" smtClean="0"/>
              <a:t>ктуальные </a:t>
            </a:r>
            <a:r>
              <a:rPr lang="ru-RU" sz="1700" dirty="0"/>
              <a:t>проблемы защиты прав личности в международном и российском уголовном праве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Актуальные </a:t>
            </a:r>
            <a:r>
              <a:rPr lang="ru-RU" sz="1700" dirty="0" smtClean="0"/>
              <a:t>вопросы теории и практики уголовной ответственности; 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Теория и практика квалификации преступлений; 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Уголовно-правовая </a:t>
            </a:r>
            <a:r>
              <a:rPr lang="ru-RU" sz="1700" dirty="0" smtClean="0"/>
              <a:t>охрана конституционных прав личности;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Особенности квалификации и расследования преступлений против личности;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Деятельность прокурора по обеспечению прав личности в уголовном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Теория и практика профессиональной защиты личности в уголовном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Обеспечение прав личности в процессе исполнения уголовных наказаний;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Государственная защита участников уголовного судопроизводства; 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Теория и практика противодействия преступности в современных условиях;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Решения Европейского Суда по правам человека в сфере уголовного правосудия;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/>
              <a:t>Актуальные проблемы международного сотрудничества в сфере борьбы с </a:t>
            </a:r>
            <a:r>
              <a:rPr lang="ru-RU" sz="1700" dirty="0" smtClean="0"/>
              <a:t>преступностью;</a:t>
            </a:r>
            <a:endParaRPr lang="ru-RU" sz="1700" dirty="0"/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Актуальные </a:t>
            </a:r>
            <a:r>
              <a:rPr lang="ru-RU" sz="1700" dirty="0" smtClean="0"/>
              <a:t>проблемы международного уголовного права;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Проблемы обеспечения прав личности на стадиях судебного производства;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Международные и российские стандарты обеспечения прав личности в уголовном процессе;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/>
              <a:t>Ювенальная юстиция и проблемы защиты прав несовершеннолетних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463"/>
            <a:ext cx="9212263" cy="684053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BCD694"/>
                </a:solidFill>
                <a:latin typeface="Times New Roman" pitchFamily="18" charset="0"/>
                <a:cs typeface="Times New Roman" pitchFamily="18" charset="0"/>
              </a:rPr>
              <a:t>Обязательное требование допуска магистерской диссертации студента к защите – наличие публикации научных трудов, содержащих отдельные выводы магистерской диссертации</a:t>
            </a:r>
          </a:p>
          <a:p>
            <a:pPr algn="ctr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Муромцевские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чтения (ежегодная международная научная конференция, проводится ежегодно с 2000 года) – бесплатная публикация в сборнике трудов конференции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Юность науки (ежегодный журнал, выпускается с 2013 года) – бесплатная публикация в сборнике научных трудов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Молодежный научный потенциал в юриспруденции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века: от теории к практике (всероссийская студенческая межвузовская научно-практическая конференция, проводится с 2018 года) - бесплатная публикация в сборнике трудов конференции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Иные журналы, сборники статей и материалов конференций различных уровней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 invalidUrl="https:///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www.youtube.com/watch?v=BKbnlOaSJpE&amp;feature=youtu.be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		</a:t>
            </a:r>
            <a:r>
              <a:rPr lang="ru-RU" sz="2400" dirty="0" err="1" smtClean="0">
                <a:latin typeface="Times New Roman" pitchFamily="18" charset="0"/>
              </a:rPr>
              <a:t>Юрфак</a:t>
            </a:r>
            <a:r>
              <a:rPr lang="ru-RU" sz="2400" dirty="0" smtClean="0">
                <a:latin typeface="Times New Roman" pitchFamily="18" charset="0"/>
              </a:rPr>
              <a:t> РГГУ является постоянным участником и партнером различных мероприятий, проводимых органами государственной власти различных уровней, а также конференций, круглых столов и иных мероприятий, проводимых при участии</a:t>
            </a:r>
            <a:r>
              <a:rPr lang="en-US" sz="2400" dirty="0" smtClean="0">
                <a:latin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</a:rPr>
              <a:t>совместно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с другими ведущими вузами нашей страны и зарубежья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2253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2263" y="300038"/>
            <a:ext cx="297973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12263" y="2884488"/>
            <a:ext cx="29797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10131425" cy="6762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Формы проведения занятий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472" y="1233233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Классические лекции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6738" y="1233233"/>
            <a:ext cx="3044825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Интерактивные занятия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08759" y="1234821"/>
            <a:ext cx="3043237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Деловые игры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6738" y="3290633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Имитационные модели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2738" y="5276088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дискуссии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08759" y="3289045"/>
            <a:ext cx="3043237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кейс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" y="3290633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судебной практики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4248" y="5274501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Творческий семинар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10131425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освоения программы подготовки магистрант сможет: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85800" y="1662113"/>
            <a:ext cx="10131425" cy="480536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Выполнять на высоком уровне должностные и иные профессиональные обязанности, направленные на </a:t>
            </a:r>
            <a:r>
              <a:rPr lang="ru-RU" sz="2000" dirty="0" smtClean="0">
                <a:cs typeface="Times New Roman" pitchFamily="18" charset="0"/>
              </a:rPr>
              <a:t> защиту прав личности в международном и российском уголовном праве;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Преподавать и проводить научные исследования в области защиты прав личности в международном и российском уголовном праве;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На квалифицированном уровне осуществлять деятельность по защите прав личности в международном и российском уголовном праве;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Работать в органах государственной власти, включая правоохранительные органы;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Работать в научных и образовательных учреждениях высшего образования;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cs typeface="Times New Roman" pitchFamily="18" charset="0"/>
              </a:rPr>
              <a:t>Работать в иных организациях, деятельность которых направлена на профессиональную защиту прав личности в международном и российском уголовном праве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900" b="1" cap="none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НЕКОТОРЫЕ ОРГАНИЗАЦИИ, В КОТОРЫХ МОЖНО ПРОЙТИ ПРАКТИКИ С ДАЛЬНЕЙШИМ ТРУДОУСТРОЙСТВОМ</a:t>
            </a:r>
            <a:endParaRPr lang="ru-RU" sz="2900" b="1" cap="none" dirty="0" smtClean="0">
              <a:ln>
                <a:noFill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1300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Московская коллегия адвокатов "Центр правовой поддержки"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Прокуратура г. Москвы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065589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/>
              <a:t>Управление судебного департамента в г. Москве (все районные суды г.</a:t>
            </a:r>
          </a:p>
          <a:p>
            <a:pPr algn="ctr"/>
            <a:r>
              <a:rPr lang="ru-RU" sz="1600" dirty="0" smtClean="0"/>
              <a:t>Москвы)</a:t>
            </a:r>
            <a:endParaRPr lang="ru-RU" sz="1600" dirty="0"/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266113" y="1165225"/>
            <a:ext cx="3562350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Главное следственное управление ГУ МВД России по г. Москве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386763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обеспечению деятельности мировых судей г. Москвы (все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участки мировых судей г. Москвы)</a:t>
            </a:r>
          </a:p>
        </p:txBody>
      </p:sp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4065588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УВД по ЦАО ГУ МВД России по г. Москве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3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861" y="4021454"/>
            <a:ext cx="1005841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8d597d4cec7cde6564a6e1d4224c2f2f_300_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767" y="2630742"/>
            <a:ext cx="1301496" cy="1301496"/>
          </a:xfrm>
          <a:prstGeom prst="rect">
            <a:avLst/>
          </a:prstGeom>
        </p:spPr>
      </p:pic>
      <p:pic>
        <p:nvPicPr>
          <p:cNvPr id="16" name="Рисунок 15" descr="uvd_cao_mvd_moscow_emb_n269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311" y="2630742"/>
            <a:ext cx="1017972" cy="1251138"/>
          </a:xfrm>
          <a:prstGeom prst="rect">
            <a:avLst/>
          </a:prstGeom>
        </p:spPr>
      </p:pic>
      <p:pic>
        <p:nvPicPr>
          <p:cNvPr id="17" name="Рисунок 16" descr="47996_1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912" y="2630742"/>
            <a:ext cx="1018413" cy="1493274"/>
          </a:xfrm>
          <a:prstGeom prst="rect">
            <a:avLst/>
          </a:prstGeom>
        </p:spPr>
      </p:pic>
      <p:pic>
        <p:nvPicPr>
          <p:cNvPr id="19" name="Рисунок 18" descr="c058ed81e5f7f2a3f04a8626c5de6520.jpg"/>
          <p:cNvPicPr>
            <a:picLocks noChangeAspect="1"/>
          </p:cNvPicPr>
          <p:nvPr/>
        </p:nvPicPr>
        <p:blipFill>
          <a:blip r:embed="rId6"/>
          <a:srcRect l="4333" r="2067"/>
          <a:stretch>
            <a:fillRect/>
          </a:stretch>
        </p:blipFill>
        <p:spPr>
          <a:xfrm>
            <a:off x="2467674" y="4128030"/>
            <a:ext cx="1278826" cy="1024700"/>
          </a:xfrm>
          <a:prstGeom prst="rect">
            <a:avLst/>
          </a:prstGeom>
        </p:spPr>
      </p:pic>
      <p:pic>
        <p:nvPicPr>
          <p:cNvPr id="21" name="Рисунок 20" descr="16let(9).jpg"/>
          <p:cNvPicPr>
            <a:picLocks noChangeAspect="1"/>
          </p:cNvPicPr>
          <p:nvPr/>
        </p:nvPicPr>
        <p:blipFill>
          <a:blip r:embed="rId7"/>
          <a:srcRect l="5625" t="3200" r="51925" b="8600"/>
          <a:stretch>
            <a:fillRect/>
          </a:stretch>
        </p:blipFill>
        <p:spPr>
          <a:xfrm>
            <a:off x="10838561" y="3660074"/>
            <a:ext cx="1112139" cy="11553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5775"/>
            <a:ext cx="10131425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Условия зачисления</a:t>
            </a:r>
            <a:endParaRPr lang="ru-RU" sz="1600" b="1" dirty="0"/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>
            <p:ph idx="1"/>
          </p:nvPr>
        </p:nvGraphicFramePr>
        <p:xfrm>
          <a:off x="566738" y="1798638"/>
          <a:ext cx="10369550" cy="3978593"/>
        </p:xfrm>
        <a:graphic>
          <a:graphicData uri="http://schemas.openxmlformats.org/drawingml/2006/table">
            <a:tbl>
              <a:tblPr/>
              <a:tblGrid>
                <a:gridCol w="1274762"/>
                <a:gridCol w="4070350"/>
                <a:gridCol w="502443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Бюджет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Договорная (платная) основа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(минимальное количество баллов - 20)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Условия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Диплом о высшем образовании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Вступительное испытание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Показатели (баллы)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Портфолио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Диплом о высшем образовании (20 баллов)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</a:tr>
              <a:tr h="169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Полезные ссылки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Поступающим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2"/>
                        </a:rPr>
                        <a:t>https://www.rsuh.ru/applicant/admissions-2020/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Правила приема 2020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https://www.rsuh.ru/upload/main/priem20/%D0%9F%D1%80%D0%B0%D0%B2%D0%B8%D0%BB%D0%B0%20%D0%BF%D1%80%D0%B8%D0%B5%D0%BC%D0%B0%20%D0%B2%20%D0%A0%D0%93%D0%93%D0%A3%20%D0%BD%D0%Bpdf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Показатели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Портфолио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https://www.rsuh.ru/upload/main/priem20/%D0%9F%D0%A0%D0%98%D0%9B%D0%9E%D0%96%D0%95%D0%9D%D0%98%D0%95%204.pdf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Часто задаваемые вопросы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hlinkClick r:id="rId5"/>
                        </a:rPr>
                        <a:t>https://www.rsuh.ru/applicant/admissions-2020/faq-master.php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{B0334BE2-4AE3-BC4A-889F-1B163A7E1B7A}tf10001058</Template>
  <TotalTime>839</TotalTime>
  <Words>861</Words>
  <Application>Microsoft Office PowerPoint</Application>
  <PresentationFormat>Произвольный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Небесная</vt:lpstr>
      <vt:lpstr>                </vt:lpstr>
      <vt:lpstr>Презентация PowerPoint</vt:lpstr>
      <vt:lpstr>Сопровождение магистранта:</vt:lpstr>
      <vt:lpstr>  направления исследований направленности  «Защита прав личности в международном и российском уголовном праве»:  </vt:lpstr>
      <vt:lpstr>Презентация PowerPoint</vt:lpstr>
      <vt:lpstr>Формы проведения занятий</vt:lpstr>
      <vt:lpstr>По результатам освоения программы подготовки магистрант сможет:</vt:lpstr>
      <vt:lpstr>НЕКОТОРЫЕ ОРГАНИЗАЦИИ, В КОТОРЫХ МОЖНО ПРОЙТИ ПРАКТИКИ С ДАЛЬНЕЙШИМ ТРУДОУСТРОЙСТВОМ</vt:lpstr>
      <vt:lpstr>Условия зачисления</vt:lpstr>
      <vt:lpstr>Вступительные испытания: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банковского права Европейского Союза, Франции, Швейцарии, Германии, США, КНР, Великобритании</dc:title>
  <dc:creator>Microsoft Office User</dc:creator>
  <cp:lastModifiedBy>Александр</cp:lastModifiedBy>
  <cp:revision>68</cp:revision>
  <dcterms:created xsi:type="dcterms:W3CDTF">2020-05-05T14:32:58Z</dcterms:created>
  <dcterms:modified xsi:type="dcterms:W3CDTF">2020-05-27T16:11:50Z</dcterms:modified>
</cp:coreProperties>
</file>