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sldIdLst>
    <p:sldId id="256" r:id="rId3"/>
    <p:sldId id="267" r:id="rId4"/>
    <p:sldId id="281" r:id="rId5"/>
    <p:sldId id="282" r:id="rId6"/>
    <p:sldId id="283" r:id="rId7"/>
    <p:sldId id="284" r:id="rId8"/>
    <p:sldId id="298" r:id="rId9"/>
    <p:sldId id="292" r:id="rId10"/>
    <p:sldId id="307" r:id="rId11"/>
    <p:sldId id="303" r:id="rId12"/>
    <p:sldId id="304" r:id="rId13"/>
    <p:sldId id="305" r:id="rId14"/>
    <p:sldId id="294" r:id="rId15"/>
    <p:sldId id="295" r:id="rId16"/>
    <p:sldId id="296" r:id="rId17"/>
    <p:sldId id="286" r:id="rId18"/>
    <p:sldId id="287" r:id="rId19"/>
    <p:sldId id="302" r:id="rId20"/>
    <p:sldId id="288" r:id="rId21"/>
    <p:sldId id="300" r:id="rId22"/>
    <p:sldId id="301" r:id="rId23"/>
    <p:sldId id="306" r:id="rId24"/>
    <p:sldId id="275" r:id="rId25"/>
    <p:sldId id="278" r:id="rId26"/>
    <p:sldId id="266" r:id="rId27"/>
    <p:sldId id="268" r:id="rId28"/>
  </p:sldIdLst>
  <p:sldSz cx="10693400" cy="7556500"/>
  <p:notesSz cx="10693400" cy="75565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5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6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6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78" algn="l" defTabSz="91431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933" algn="l" defTabSz="91431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89" algn="l" defTabSz="91431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245" algn="l" defTabSz="91431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29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7413"/>
            <a:ext cx="9089390" cy="1619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2016"/>
            <a:ext cx="7485380" cy="19311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5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6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47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1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102"/>
            <a:ext cx="2812588" cy="710345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102"/>
            <a:ext cx="8263250" cy="71034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4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7413"/>
            <a:ext cx="9089390" cy="1619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2016"/>
            <a:ext cx="7485380" cy="19311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5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6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79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55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5757"/>
            <a:ext cx="9089390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2773"/>
            <a:ext cx="9089390" cy="165298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1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4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5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6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7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90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11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5639" y="1943356"/>
            <a:ext cx="5537918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1787" y="1943356"/>
            <a:ext cx="5537919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61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1467"/>
            <a:ext cx="4724775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139" indent="0">
              <a:buNone/>
              <a:defRPr sz="2300" b="1"/>
            </a:lvl2pPr>
            <a:lvl3pPr marL="1042274" indent="0">
              <a:buNone/>
              <a:defRPr sz="2100" b="1"/>
            </a:lvl3pPr>
            <a:lvl4pPr marL="1563412" indent="0">
              <a:buNone/>
              <a:defRPr sz="1800" b="1"/>
            </a:lvl4pPr>
            <a:lvl5pPr marL="2084550" indent="0">
              <a:buNone/>
              <a:defRPr sz="1800" b="1"/>
            </a:lvl5pPr>
            <a:lvl6pPr marL="2605687" indent="0">
              <a:buNone/>
              <a:defRPr sz="1800" b="1"/>
            </a:lvl6pPr>
            <a:lvl7pPr marL="3126823" indent="0">
              <a:buNone/>
              <a:defRPr sz="1800" b="1"/>
            </a:lvl7pPr>
            <a:lvl8pPr marL="3647961" indent="0">
              <a:buNone/>
              <a:defRPr sz="1800" b="1"/>
            </a:lvl8pPr>
            <a:lvl9pPr marL="416909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6390"/>
            <a:ext cx="4724775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5" y="1691467"/>
            <a:ext cx="4726631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139" indent="0">
              <a:buNone/>
              <a:defRPr sz="2300" b="1"/>
            </a:lvl2pPr>
            <a:lvl3pPr marL="1042274" indent="0">
              <a:buNone/>
              <a:defRPr sz="2100" b="1"/>
            </a:lvl3pPr>
            <a:lvl4pPr marL="1563412" indent="0">
              <a:buNone/>
              <a:defRPr sz="1800" b="1"/>
            </a:lvl4pPr>
            <a:lvl5pPr marL="2084550" indent="0">
              <a:buNone/>
              <a:defRPr sz="1800" b="1"/>
            </a:lvl5pPr>
            <a:lvl6pPr marL="2605687" indent="0">
              <a:buNone/>
              <a:defRPr sz="1800" b="1"/>
            </a:lvl6pPr>
            <a:lvl7pPr marL="3126823" indent="0">
              <a:buNone/>
              <a:defRPr sz="1800" b="1"/>
            </a:lvl7pPr>
            <a:lvl8pPr marL="3647961" indent="0">
              <a:buNone/>
              <a:defRPr sz="1800" b="1"/>
            </a:lvl8pPr>
            <a:lvl9pPr marL="416909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5" y="2396390"/>
            <a:ext cx="4726631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3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53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702C8-7F7E-4ADF-88BA-76AE3A698B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4638F-97D9-4D1E-8839-9EACB9B402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0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6" y="300865"/>
            <a:ext cx="3518055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0867"/>
            <a:ext cx="59779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6" y="1581268"/>
            <a:ext cx="3518055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1139" indent="0">
              <a:buNone/>
              <a:defRPr sz="1400"/>
            </a:lvl2pPr>
            <a:lvl3pPr marL="1042274" indent="0">
              <a:buNone/>
              <a:defRPr sz="1100"/>
            </a:lvl3pPr>
            <a:lvl4pPr marL="1563412" indent="0">
              <a:buNone/>
              <a:defRPr sz="1000"/>
            </a:lvl4pPr>
            <a:lvl5pPr marL="2084550" indent="0">
              <a:buNone/>
              <a:defRPr sz="1000"/>
            </a:lvl5pPr>
            <a:lvl6pPr marL="2605687" indent="0">
              <a:buNone/>
              <a:defRPr sz="1000"/>
            </a:lvl6pPr>
            <a:lvl7pPr marL="3126823" indent="0">
              <a:buNone/>
              <a:defRPr sz="1000"/>
            </a:lvl7pPr>
            <a:lvl8pPr marL="3647961" indent="0">
              <a:buNone/>
              <a:defRPr sz="1000"/>
            </a:lvl8pPr>
            <a:lvl9pPr marL="416909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9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39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89550"/>
            <a:ext cx="641604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187"/>
            <a:ext cx="641604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1139" indent="0">
              <a:buNone/>
              <a:defRPr sz="3200"/>
            </a:lvl2pPr>
            <a:lvl3pPr marL="1042274" indent="0">
              <a:buNone/>
              <a:defRPr sz="2700"/>
            </a:lvl3pPr>
            <a:lvl4pPr marL="1563412" indent="0">
              <a:buNone/>
              <a:defRPr sz="2300"/>
            </a:lvl4pPr>
            <a:lvl5pPr marL="2084550" indent="0">
              <a:buNone/>
              <a:defRPr sz="2300"/>
            </a:lvl5pPr>
            <a:lvl6pPr marL="2605687" indent="0">
              <a:buNone/>
              <a:defRPr sz="2300"/>
            </a:lvl6pPr>
            <a:lvl7pPr marL="3126823" indent="0">
              <a:buNone/>
              <a:defRPr sz="2300"/>
            </a:lvl7pPr>
            <a:lvl8pPr marL="3647961" indent="0">
              <a:buNone/>
              <a:defRPr sz="2300"/>
            </a:lvl8pPr>
            <a:lvl9pPr marL="4169097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4011"/>
            <a:ext cx="641604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1139" indent="0">
              <a:buNone/>
              <a:defRPr sz="1400"/>
            </a:lvl2pPr>
            <a:lvl3pPr marL="1042274" indent="0">
              <a:buNone/>
              <a:defRPr sz="1100"/>
            </a:lvl3pPr>
            <a:lvl4pPr marL="1563412" indent="0">
              <a:buNone/>
              <a:defRPr sz="1000"/>
            </a:lvl4pPr>
            <a:lvl5pPr marL="2084550" indent="0">
              <a:buNone/>
              <a:defRPr sz="1000"/>
            </a:lvl5pPr>
            <a:lvl6pPr marL="2605687" indent="0">
              <a:buNone/>
              <a:defRPr sz="1000"/>
            </a:lvl6pPr>
            <a:lvl7pPr marL="3126823" indent="0">
              <a:buNone/>
              <a:defRPr sz="1000"/>
            </a:lvl7pPr>
            <a:lvl8pPr marL="3647961" indent="0">
              <a:buNone/>
              <a:defRPr sz="1000"/>
            </a:lvl8pPr>
            <a:lvl9pPr marL="416909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74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80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102"/>
            <a:ext cx="2812588" cy="710345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102"/>
            <a:ext cx="8263250" cy="71034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5757"/>
            <a:ext cx="9089390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2773"/>
            <a:ext cx="9089390" cy="165298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1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4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5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6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7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90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8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5639" y="1943356"/>
            <a:ext cx="5537918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1787" y="1943356"/>
            <a:ext cx="5537919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1467"/>
            <a:ext cx="4724775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139" indent="0">
              <a:buNone/>
              <a:defRPr sz="2300" b="1"/>
            </a:lvl2pPr>
            <a:lvl3pPr marL="1042274" indent="0">
              <a:buNone/>
              <a:defRPr sz="2100" b="1"/>
            </a:lvl3pPr>
            <a:lvl4pPr marL="1563412" indent="0">
              <a:buNone/>
              <a:defRPr sz="1800" b="1"/>
            </a:lvl4pPr>
            <a:lvl5pPr marL="2084550" indent="0">
              <a:buNone/>
              <a:defRPr sz="1800" b="1"/>
            </a:lvl5pPr>
            <a:lvl6pPr marL="2605687" indent="0">
              <a:buNone/>
              <a:defRPr sz="1800" b="1"/>
            </a:lvl6pPr>
            <a:lvl7pPr marL="3126823" indent="0">
              <a:buNone/>
              <a:defRPr sz="1800" b="1"/>
            </a:lvl7pPr>
            <a:lvl8pPr marL="3647961" indent="0">
              <a:buNone/>
              <a:defRPr sz="1800" b="1"/>
            </a:lvl8pPr>
            <a:lvl9pPr marL="416909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6390"/>
            <a:ext cx="4724775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5" y="1691467"/>
            <a:ext cx="4726631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139" indent="0">
              <a:buNone/>
              <a:defRPr sz="2300" b="1"/>
            </a:lvl2pPr>
            <a:lvl3pPr marL="1042274" indent="0">
              <a:buNone/>
              <a:defRPr sz="2100" b="1"/>
            </a:lvl3pPr>
            <a:lvl4pPr marL="1563412" indent="0">
              <a:buNone/>
              <a:defRPr sz="1800" b="1"/>
            </a:lvl4pPr>
            <a:lvl5pPr marL="2084550" indent="0">
              <a:buNone/>
              <a:defRPr sz="1800" b="1"/>
            </a:lvl5pPr>
            <a:lvl6pPr marL="2605687" indent="0">
              <a:buNone/>
              <a:defRPr sz="1800" b="1"/>
            </a:lvl6pPr>
            <a:lvl7pPr marL="3126823" indent="0">
              <a:buNone/>
              <a:defRPr sz="1800" b="1"/>
            </a:lvl7pPr>
            <a:lvl8pPr marL="3647961" indent="0">
              <a:buNone/>
              <a:defRPr sz="1800" b="1"/>
            </a:lvl8pPr>
            <a:lvl9pPr marL="416909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5" y="2396390"/>
            <a:ext cx="4726631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5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1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702C8-7F7E-4ADF-88BA-76AE3A698B90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4638F-97D9-4D1E-8839-9EACB9B402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2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6" y="300865"/>
            <a:ext cx="3518055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0867"/>
            <a:ext cx="59779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6" y="1581268"/>
            <a:ext cx="3518055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1139" indent="0">
              <a:buNone/>
              <a:defRPr sz="1400"/>
            </a:lvl2pPr>
            <a:lvl3pPr marL="1042274" indent="0">
              <a:buNone/>
              <a:defRPr sz="1100"/>
            </a:lvl3pPr>
            <a:lvl4pPr marL="1563412" indent="0">
              <a:buNone/>
              <a:defRPr sz="1000"/>
            </a:lvl4pPr>
            <a:lvl5pPr marL="2084550" indent="0">
              <a:buNone/>
              <a:defRPr sz="1000"/>
            </a:lvl5pPr>
            <a:lvl6pPr marL="2605687" indent="0">
              <a:buNone/>
              <a:defRPr sz="1000"/>
            </a:lvl6pPr>
            <a:lvl7pPr marL="3126823" indent="0">
              <a:buNone/>
              <a:defRPr sz="1000"/>
            </a:lvl7pPr>
            <a:lvl8pPr marL="3647961" indent="0">
              <a:buNone/>
              <a:defRPr sz="1000"/>
            </a:lvl8pPr>
            <a:lvl9pPr marL="416909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59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89550"/>
            <a:ext cx="641604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187"/>
            <a:ext cx="641604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1139" indent="0">
              <a:buNone/>
              <a:defRPr sz="3200"/>
            </a:lvl2pPr>
            <a:lvl3pPr marL="1042274" indent="0">
              <a:buNone/>
              <a:defRPr sz="2700"/>
            </a:lvl3pPr>
            <a:lvl4pPr marL="1563412" indent="0">
              <a:buNone/>
              <a:defRPr sz="2300"/>
            </a:lvl4pPr>
            <a:lvl5pPr marL="2084550" indent="0">
              <a:buNone/>
              <a:defRPr sz="2300"/>
            </a:lvl5pPr>
            <a:lvl6pPr marL="2605687" indent="0">
              <a:buNone/>
              <a:defRPr sz="2300"/>
            </a:lvl6pPr>
            <a:lvl7pPr marL="3126823" indent="0">
              <a:buNone/>
              <a:defRPr sz="2300"/>
            </a:lvl7pPr>
            <a:lvl8pPr marL="3647961" indent="0">
              <a:buNone/>
              <a:defRPr sz="2300"/>
            </a:lvl8pPr>
            <a:lvl9pPr marL="4169097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4011"/>
            <a:ext cx="641604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1139" indent="0">
              <a:buNone/>
              <a:defRPr sz="1400"/>
            </a:lvl2pPr>
            <a:lvl3pPr marL="1042274" indent="0">
              <a:buNone/>
              <a:defRPr sz="1100"/>
            </a:lvl3pPr>
            <a:lvl4pPr marL="1563412" indent="0">
              <a:buNone/>
              <a:defRPr sz="1000"/>
            </a:lvl4pPr>
            <a:lvl5pPr marL="2084550" indent="0">
              <a:buNone/>
              <a:defRPr sz="1000"/>
            </a:lvl5pPr>
            <a:lvl6pPr marL="2605687" indent="0">
              <a:buNone/>
              <a:defRPr sz="1000"/>
            </a:lvl6pPr>
            <a:lvl7pPr marL="3126823" indent="0">
              <a:buNone/>
              <a:defRPr sz="1000"/>
            </a:lvl7pPr>
            <a:lvl8pPr marL="3647961" indent="0">
              <a:buNone/>
              <a:defRPr sz="1000"/>
            </a:lvl8pPr>
            <a:lvl9pPr marL="416909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5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  <a:prstGeom prst="rect">
            <a:avLst/>
          </a:prstGeom>
        </p:spPr>
        <p:txBody>
          <a:bodyPr vert="horz" lIns="104227" tIns="52112" rIns="104227" bIns="5211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3189"/>
            <a:ext cx="9624060" cy="4986941"/>
          </a:xfrm>
          <a:prstGeom prst="rect">
            <a:avLst/>
          </a:prstGeom>
        </p:spPr>
        <p:txBody>
          <a:bodyPr vert="horz" lIns="104227" tIns="52112" rIns="104227" bIns="521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3756"/>
            <a:ext cx="2495127" cy="402314"/>
          </a:xfrm>
          <a:prstGeom prst="rect">
            <a:avLst/>
          </a:prstGeom>
        </p:spPr>
        <p:txBody>
          <a:bodyPr vert="horz" lIns="104227" tIns="52112" rIns="104227" bIns="5211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653A85-5880-49FB-B6E3-E05AA9EBBC3E}" type="datetimeFigureOut">
              <a:rPr lang="en-US" smtClean="0"/>
              <a:pPr>
                <a:defRPr/>
              </a:pPr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2" y="7003756"/>
            <a:ext cx="3386243" cy="402314"/>
          </a:xfrm>
          <a:prstGeom prst="rect">
            <a:avLst/>
          </a:prstGeom>
        </p:spPr>
        <p:txBody>
          <a:bodyPr vert="horz" lIns="104227" tIns="52112" rIns="104227" bIns="5211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3756"/>
            <a:ext cx="2495127" cy="402314"/>
          </a:xfrm>
          <a:prstGeom prst="rect">
            <a:avLst/>
          </a:prstGeom>
        </p:spPr>
        <p:txBody>
          <a:bodyPr vert="horz" lIns="104227" tIns="52112" rIns="104227" bIns="5211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34518A-8609-4B6A-B6B8-9EB953B80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14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04227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853" indent="-390853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6850" indent="-325711" algn="l" defTabSz="1042274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2843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979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119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6257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7393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8529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9667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139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274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412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550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687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823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7961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9097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  <a:prstGeom prst="rect">
            <a:avLst/>
          </a:prstGeom>
        </p:spPr>
        <p:txBody>
          <a:bodyPr vert="horz" lIns="104227" tIns="52112" rIns="104227" bIns="5211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3189"/>
            <a:ext cx="9624060" cy="4986941"/>
          </a:xfrm>
          <a:prstGeom prst="rect">
            <a:avLst/>
          </a:prstGeom>
        </p:spPr>
        <p:txBody>
          <a:bodyPr vert="horz" lIns="104227" tIns="52112" rIns="104227" bIns="521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3756"/>
            <a:ext cx="2495127" cy="402314"/>
          </a:xfrm>
          <a:prstGeom prst="rect">
            <a:avLst/>
          </a:prstGeom>
        </p:spPr>
        <p:txBody>
          <a:bodyPr vert="horz" lIns="104227" tIns="52112" rIns="104227" bIns="5211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653A85-5880-49FB-B6E3-E05AA9EBB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2" y="7003756"/>
            <a:ext cx="3386243" cy="402314"/>
          </a:xfrm>
          <a:prstGeom prst="rect">
            <a:avLst/>
          </a:prstGeom>
        </p:spPr>
        <p:txBody>
          <a:bodyPr vert="horz" lIns="104227" tIns="52112" rIns="104227" bIns="5211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3756"/>
            <a:ext cx="2495127" cy="402314"/>
          </a:xfrm>
          <a:prstGeom prst="rect">
            <a:avLst/>
          </a:prstGeom>
        </p:spPr>
        <p:txBody>
          <a:bodyPr vert="horz" lIns="104227" tIns="52112" rIns="104227" bIns="5211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34518A-8609-4B6A-B6B8-9EB953B80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3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4227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853" indent="-390853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6850" indent="-325711" algn="l" defTabSz="1042274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2843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979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119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6257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7393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8529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9667" indent="-260569" algn="l" defTabSz="1042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139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274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412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550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687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823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7961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9097" algn="l" defTabSz="1042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riem.rggu.ru/magistr.php?ELEMENT_ID=797616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uh.ru/abitur/#mag" TargetMode="External"/><Relationship Id="rId2" Type="http://schemas.openxmlformats.org/officeDocument/2006/relationships/hyperlink" Target="https://www.rsuh.ru/abitu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bject 2"/>
          <p:cNvSpPr>
            <a:spLocks noChangeArrowheads="1"/>
          </p:cNvSpPr>
          <p:nvPr/>
        </p:nvSpPr>
        <p:spPr bwMode="auto">
          <a:xfrm>
            <a:off x="4303486" y="882650"/>
            <a:ext cx="3505200" cy="6508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0" name="object 3"/>
          <p:cNvSpPr>
            <a:spLocks/>
          </p:cNvSpPr>
          <p:nvPr/>
        </p:nvSpPr>
        <p:spPr bwMode="auto">
          <a:xfrm>
            <a:off x="469900" y="1865314"/>
            <a:ext cx="9447504" cy="1760537"/>
          </a:xfrm>
          <a:custGeom>
            <a:avLst/>
            <a:gdLst>
              <a:gd name="T0" fmla="*/ 0 w 7428230"/>
              <a:gd name="T1" fmla="*/ 0 h 2534920"/>
              <a:gd name="T2" fmla="*/ 0 w 7428230"/>
              <a:gd name="T3" fmla="*/ 2535364 h 2534920"/>
              <a:gd name="T4" fmla="*/ 7427024 w 7428230"/>
              <a:gd name="T5" fmla="*/ 2535364 h 2534920"/>
              <a:gd name="T6" fmla="*/ 7427024 w 7428230"/>
              <a:gd name="T7" fmla="*/ 0 h 2534920"/>
              <a:gd name="T8" fmla="*/ 0 w 7428230"/>
              <a:gd name="T9" fmla="*/ 0 h 2534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28230"/>
              <a:gd name="T16" fmla="*/ 0 h 2534920"/>
              <a:gd name="T17" fmla="*/ 7428230 w 7428230"/>
              <a:gd name="T18" fmla="*/ 2534920 h 25349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28230" h="2534920">
                <a:moveTo>
                  <a:pt x="0" y="0"/>
                </a:moveTo>
                <a:lnTo>
                  <a:pt x="0" y="2534411"/>
                </a:lnTo>
                <a:lnTo>
                  <a:pt x="7427975" y="2534411"/>
                </a:lnTo>
                <a:lnTo>
                  <a:pt x="742797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7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181" name="object 14"/>
          <p:cNvSpPr>
            <a:spLocks noGrp="1"/>
          </p:cNvSpPr>
          <p:nvPr>
            <p:ph type="title"/>
          </p:nvPr>
        </p:nvSpPr>
        <p:spPr>
          <a:xfrm>
            <a:off x="469900" y="1949450"/>
            <a:ext cx="9448800" cy="1916550"/>
          </a:xfrm>
        </p:spPr>
        <p:txBody>
          <a:bodyPr tIns="434933">
            <a:normAutofit/>
          </a:bodyPr>
          <a:lstStyle/>
          <a:p>
            <a:pPr marL="1190509" indent="-22223">
              <a:spcBef>
                <a:spcPts val="3425"/>
              </a:spcBef>
            </a:pPr>
            <a:r>
              <a:rPr lang="ru-RU" sz="24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Историко-архивный институт</a:t>
            </a:r>
            <a:br>
              <a:rPr lang="ru-RU" sz="2400" b="1" i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ru-RU" sz="24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Факультет архивоведения и документоведения</a:t>
            </a:r>
            <a:br>
              <a:rPr lang="ru-RU" sz="2400" b="1" i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endParaRPr lang="ru-RU" sz="2400" b="1" dirty="0">
              <a:latin typeface="Monotype Corsiva" pitchFamily="66" charset="0"/>
              <a:cs typeface="Arial" charset="0"/>
            </a:endParaRPr>
          </a:p>
        </p:txBody>
      </p:sp>
      <p:sp>
        <p:nvSpPr>
          <p:cNvPr id="7182" name="object 15"/>
          <p:cNvSpPr txBox="1">
            <a:spLocks noChangeArrowheads="1"/>
          </p:cNvSpPr>
          <p:nvPr/>
        </p:nvSpPr>
        <p:spPr bwMode="auto">
          <a:xfrm>
            <a:off x="4508501" y="4997451"/>
            <a:ext cx="54102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698"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Кафедра автоматизированных систем документационного обеспечения управления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83" name="object 16"/>
          <p:cNvSpPr>
            <a:spLocks noChangeArrowheads="1"/>
          </p:cNvSpPr>
          <p:nvPr/>
        </p:nvSpPr>
        <p:spPr bwMode="auto">
          <a:xfrm>
            <a:off x="469900" y="349251"/>
            <a:ext cx="9448800" cy="1447799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6" name="Picture 2" descr="C:\Users\Михаил\Desktop\Мои Фото\91786039_2680997202029527_4140814331266727936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901" y="4006850"/>
            <a:ext cx="3510592" cy="319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100" y="730250"/>
            <a:ext cx="9601200" cy="2585313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Учебные дисциплины программы сконцентрированы в четырех основных блоках: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документоведческом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, архивоведческом, информационном и историко-правовом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. В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процессе обучения используются различные методы решения современных проблем документоведения и архивоведения, привлекаются новейшие разработки в области  управления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, цифровой экономики, информационного менеджмента, управления проектами, электронного документооборота, 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права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, российской государственности.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Учебный процесс обеспечивается учебниками, учебными пособиями и другими изданиями преподавателей кафедры.</a:t>
            </a:r>
            <a:endParaRPr lang="ru-RU" dirty="0"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1267" name="Picture 3" descr="C:\Users\Михаил\Desktop\Мои Фото\77236594_2576663949080658_777873930414614118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" y="3979813"/>
            <a:ext cx="2242749" cy="29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880" y="10102850"/>
            <a:ext cx="11930790" cy="1548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442" y="12769850"/>
            <a:ext cx="3398128" cy="440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094114"/>
            <a:ext cx="2134694" cy="276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 descr="C:\Users\Михаил\AppData\Local\Microsoft\Windows\Temporary Internet Files\Content.Word\IMG-987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4094114"/>
            <a:ext cx="1981200" cy="276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137" y="4073450"/>
            <a:ext cx="1926076" cy="270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7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90853" lvl="0" indent="-390853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Магистры РГГУ пользуются читальным  залом  Научной библиотеки РГГУ и </a:t>
            </a:r>
            <a:r>
              <a:rPr lang="ru-RU" sz="18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медиатеки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а также всеми информационными ресурсами университета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60" y="2601546"/>
            <a:ext cx="2165658" cy="312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580134"/>
            <a:ext cx="2125027" cy="314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33" y="2580134"/>
            <a:ext cx="2032256" cy="314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482850"/>
            <a:ext cx="2286000" cy="333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3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inmv\Desktop\фотки\УД в ЦЭ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873250"/>
            <a:ext cx="3739752" cy="4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49450"/>
            <a:ext cx="3348000" cy="489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6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90853" lvl="0" indent="-390853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Базовые дисциплины, изучаемые в процессе обучения: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Социология и психология управления</a:t>
            </a:r>
            <a:endParaRPr lang="ru-RU" sz="2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Основы инновационной экономики</a:t>
            </a:r>
            <a:endParaRPr lang="ru-RU" sz="2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Теория и историография документоведения</a:t>
            </a:r>
            <a:endParaRPr lang="ru-RU" sz="2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Теория и историография архивоведения</a:t>
            </a:r>
            <a:endParaRPr lang="ru-RU" sz="2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Государственность Российской Федерации</a:t>
            </a:r>
            <a:endParaRPr lang="ru-RU" sz="2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Управление персоналом и трудовые правоотношения</a:t>
            </a:r>
            <a:endParaRPr lang="ru-RU" sz="2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1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Информационный менеджмент</a:t>
            </a:r>
            <a:endParaRPr lang="ru-RU" sz="41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sz="4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Электронные документы</a:t>
            </a:r>
            <a:endParaRPr lang="ru-RU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730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6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90853" lvl="0" indent="-390853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Специальные </a:t>
            </a:r>
            <a:r>
              <a:rPr lang="ru-RU" sz="27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дисциплины</a:t>
            </a:r>
            <a:r>
              <a:rPr lang="ru-RU" sz="27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7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7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670" y="1568450"/>
            <a:ext cx="9688830" cy="5181680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История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теория и методология научного познания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Методика научно-исследовательской работы в области документоведения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Моделирование управленческой деятельности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Автоматизированные технологии управления документами в организациях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Инновационные технологии в архивном деле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Управление информацией и документацией за рубежом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Управление архивами за рубежом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Управление бизнес-процессами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Моделирование базовых технологий управления документами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Управление документными коммуникациями электронного правительства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Методология электронного документооборота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99" y="5016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654050"/>
            <a:ext cx="9536430" cy="58004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Специальные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дисциплины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900" y="1492249"/>
            <a:ext cx="9688830" cy="525788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500" b="1" dirty="0" smtClean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Архивы электронных документов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Информационные системы в архивах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Информационные системы в управлении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Регламентация управления электронными документами в организациях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Управление метаданными электронных документов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Организация работы с электронными научно-техническими документами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Организация работы с электронными аудиовизуальными документами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Классификация информации и документации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Стандартизация управления документацией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Цифровое наследие как часть Архивного фонда Российской Федерации</a:t>
            </a:r>
            <a:endParaRPr lang="ru-RU" sz="7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Археография электронных документов</a:t>
            </a:r>
          </a:p>
          <a:p>
            <a:pPr marL="12698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Магистры </a:t>
            </a:r>
            <a:r>
              <a:rPr lang="ru-RU" sz="7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РГГУ пользуются читальным  залом  Научной библиотеки РГГУ и </a:t>
            </a:r>
            <a:r>
              <a:rPr lang="ru-RU" sz="7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медиатеки</a:t>
            </a:r>
            <a:r>
              <a:rPr lang="ru-RU" sz="7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а также всеми информационными ресурсами университета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96850"/>
            <a:ext cx="57673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7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4300" y="1035050"/>
            <a:ext cx="7315200" cy="5262969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ru-RU" sz="240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/>
            <a:endParaRPr lang="ru-RU" sz="240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Выпускник </a:t>
            </a:r>
            <a:r>
              <a:rPr lang="ru-RU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– магистр программы </a:t>
            </a:r>
            <a:r>
              <a:rPr lang="ru-RU" sz="24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«Теория и практика работы с электронными документами в управлении и архивах</a:t>
            </a:r>
            <a:r>
              <a:rPr lang="ru-RU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 </a:t>
            </a:r>
            <a:r>
              <a:rPr lang="ru-RU" sz="2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востребован </a:t>
            </a:r>
            <a:r>
              <a:rPr lang="ru-RU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как для практической работы в области управления документацией и информацией в органах государственного управления, корпорациях, банках</a:t>
            </a:r>
            <a:r>
              <a:rPr lang="ru-RU" sz="2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архивах, </a:t>
            </a:r>
            <a:r>
              <a:rPr lang="ru-RU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аналитических центрах и средствах массовой информации, </a:t>
            </a:r>
            <a:r>
              <a:rPr lang="ru-RU" sz="2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консалтинге и  </a:t>
            </a:r>
            <a:r>
              <a:rPr lang="ru-RU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организационном проектировании, так и в сфере образования, науки и подготовки кадров архивистов и документоведов.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4254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8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6100" y="302610"/>
            <a:ext cx="9612630" cy="8562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/>
              <a:t>Наши выпускники</a:t>
            </a:r>
            <a:endParaRPr lang="ru-RU" sz="36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41300" y="1158876"/>
            <a:ext cx="4877175" cy="1190698"/>
          </a:xfrm>
        </p:spPr>
        <p:txBody>
          <a:bodyPr>
            <a:normAutofit fontScale="77500" lnSpcReduction="20000"/>
          </a:bodyPr>
          <a:lstStyle/>
          <a:p>
            <a:endParaRPr lang="ru-RU" sz="2400" dirty="0" smtClean="0"/>
          </a:p>
          <a:p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Горбанева</a:t>
            </a:r>
            <a:r>
              <a:rPr lang="ru-RU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и Е. </a:t>
            </a:r>
            <a:r>
              <a:rPr lang="ru-RU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Лашманова</a:t>
            </a:r>
            <a:r>
              <a:rPr lang="ru-RU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 аспиранты  РГГУ</a:t>
            </a:r>
            <a:endParaRPr lang="ru-RU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Сергей Калмыков, управляющий партнер группы кампаний «</a:t>
            </a:r>
            <a:r>
              <a:rPr lang="ru-RU" dirty="0" err="1" smtClean="0"/>
              <a:t>Телос</a:t>
            </a:r>
            <a:r>
              <a:rPr lang="ru-RU" dirty="0" smtClean="0"/>
              <a:t>-архив»</a:t>
            </a:r>
            <a:endParaRPr lang="ru-RU" dirty="0"/>
          </a:p>
        </p:txBody>
      </p:sp>
      <p:pic>
        <p:nvPicPr>
          <p:cNvPr id="3079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72" y="2397125"/>
            <a:ext cx="3264693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5240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440071"/>
            <a:ext cx="4724400" cy="426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Алена Беляева, консультант департамента Миннауки РФ</a:t>
            </a:r>
            <a:endParaRPr lang="ru-RU" sz="1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3300" dirty="0" smtClean="0"/>
              <a:t>Мария </a:t>
            </a:r>
            <a:r>
              <a:rPr lang="ru-RU" sz="3300" dirty="0" err="1" smtClean="0"/>
              <a:t>Субочева</a:t>
            </a:r>
            <a:r>
              <a:rPr lang="ru-RU" sz="3300" dirty="0"/>
              <a:t>, Ведущий системный аналитик Департамента программных систем ООО Фирма "АС</a:t>
            </a:r>
            <a:r>
              <a:rPr lang="ru-RU" dirty="0"/>
              <a:t>"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521353"/>
            <a:ext cx="3007839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Михаил\Downloads\IMG_20201209_142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787650"/>
            <a:ext cx="2639111" cy="36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ихаил\Desktop\единорог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15" y="349885"/>
            <a:ext cx="57683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492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8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Артем Кондрашов, </a:t>
            </a:r>
            <a:r>
              <a:rPr lang="ru-RU" dirty="0" err="1" smtClean="0"/>
              <a:t>зав.архивом</a:t>
            </a:r>
            <a:r>
              <a:rPr lang="ru-RU" dirty="0" smtClean="0"/>
              <a:t> </a:t>
            </a:r>
            <a:r>
              <a:rPr lang="ru-RU" dirty="0" err="1" smtClean="0"/>
              <a:t>стройхолдинга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Владислава </a:t>
            </a:r>
            <a:r>
              <a:rPr lang="ru-RU" dirty="0" err="1" smtClean="0"/>
              <a:t>Манцевич</a:t>
            </a:r>
            <a:r>
              <a:rPr lang="ru-RU" dirty="0" smtClean="0"/>
              <a:t>, </a:t>
            </a:r>
            <a:r>
              <a:rPr lang="ru-RU" dirty="0" err="1" smtClean="0"/>
              <a:t>ст.специалист</a:t>
            </a:r>
            <a:r>
              <a:rPr lang="ru-RU" dirty="0" smtClean="0"/>
              <a:t> МИД РФ</a:t>
            </a: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90" y="2711451"/>
            <a:ext cx="3106642" cy="404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738435"/>
            <a:ext cx="2974006" cy="401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492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7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object 6"/>
          <p:cNvSpPr txBox="1">
            <a:spLocks noChangeArrowheads="1"/>
          </p:cNvSpPr>
          <p:nvPr/>
        </p:nvSpPr>
        <p:spPr bwMode="auto">
          <a:xfrm>
            <a:off x="698500" y="2863851"/>
            <a:ext cx="9220201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698" algn="ctr"/>
            <a:endParaRPr lang="ru-RU" sz="800" b="1" dirty="0">
              <a:latin typeface="Times New Roman" pitchFamily="18" charset="0"/>
              <a:cs typeface="Arial" charset="0"/>
            </a:endParaRPr>
          </a:p>
          <a:p>
            <a:pPr marL="12698" algn="ctr"/>
            <a:r>
              <a:rPr lang="ru-RU" sz="2400" b="1" i="1" kern="0" dirty="0">
                <a:solidFill>
                  <a:srgbClr val="FFFFFF"/>
                </a:solidFill>
                <a:ea typeface="+mj-ea"/>
                <a:cs typeface="Arial" charset="0"/>
              </a:rPr>
              <a:t>Факультет архивоведения и документоведения</a:t>
            </a:r>
            <a:br>
              <a:rPr lang="ru-RU" sz="2400" b="1" i="1" kern="0" dirty="0">
                <a:solidFill>
                  <a:srgbClr val="FFFFFF"/>
                </a:solidFill>
                <a:ea typeface="+mj-ea"/>
                <a:cs typeface="Arial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Факультет архивоведения и документоведения</a:t>
            </a:r>
          </a:p>
          <a:p>
            <a:pPr marL="12698" algn="ctr"/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Кафедра автоматизированных систем документационного обеспечения управления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Направление подготовки: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46.04.02 «Документоведение и архивоведение»</a:t>
            </a:r>
          </a:p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12698"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Магистерская программа:</a:t>
            </a:r>
          </a:p>
          <a:p>
            <a:pPr indent="152385"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«Теория и практика работы с электронными документами</a:t>
            </a:r>
            <a:endParaRPr lang="ru-RU" sz="2400" dirty="0" smtClean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в управлении и архивах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»</a:t>
            </a:r>
          </a:p>
          <a:p>
            <a:pPr indent="152385" algn="ctr">
              <a:spcAft>
                <a:spcPts val="0"/>
              </a:spcAft>
            </a:pPr>
            <a:endParaRPr lang="ru-RU" sz="2400" dirty="0" smtClean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r>
              <a:rPr lang="en-US" dirty="0">
                <a:latin typeface="Arial" pitchFamily="34" charset="0"/>
                <a:ea typeface="Times New Roman"/>
                <a:cs typeface="Arial" pitchFamily="34" charset="0"/>
                <a:hlinkClick r:id="rId2"/>
              </a:rPr>
              <a:t>http://</a:t>
            </a:r>
            <a:r>
              <a:rPr lang="en-US" dirty="0" smtClean="0">
                <a:latin typeface="Arial" pitchFamily="34" charset="0"/>
                <a:ea typeface="Times New Roman"/>
                <a:cs typeface="Arial" pitchFamily="34" charset="0"/>
                <a:hlinkClick r:id="rId2"/>
              </a:rPr>
              <a:t>priem.rggu.ru/magistr.php?ELEMENT_ID=797616</a:t>
            </a:r>
            <a:endParaRPr lang="ru-RU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endParaRPr lang="ru-RU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12698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 idx="4294967295"/>
          </p:nvPr>
        </p:nvSpPr>
        <p:spPr>
          <a:xfrm>
            <a:off x="3103563" y="1870075"/>
            <a:ext cx="7589837" cy="492125"/>
          </a:xfrm>
        </p:spPr>
        <p:txBody>
          <a:bodyPr>
            <a:normAutofit fontScale="90000"/>
          </a:bodyPr>
          <a:lstStyle/>
          <a:p>
            <a:pPr marL="12698"/>
            <a:r>
              <a:rPr lang="ru-RU" sz="3200" b="1" dirty="0">
                <a:latin typeface="Arial" charset="0"/>
                <a:cs typeface="Arial" charset="0"/>
              </a:rPr>
              <a:t>Историко-архивный институт</a:t>
            </a:r>
            <a:endParaRPr lang="ru-RU" sz="3200" dirty="0"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87023"/>
            <a:ext cx="2590799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Студенческий круглый стол</a:t>
            </a: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76" y="1274651"/>
            <a:ext cx="8920323" cy="53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7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111250"/>
            <a:ext cx="4093590" cy="58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09" y="1187450"/>
            <a:ext cx="3959781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5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670" y="425451"/>
            <a:ext cx="9624060" cy="6324680"/>
          </a:xfrm>
        </p:spPr>
        <p:txBody>
          <a:bodyPr>
            <a:normAutofit/>
          </a:bodyPr>
          <a:lstStyle/>
          <a:p>
            <a:pPr marL="0" lvl="0" indent="152385" algn="just" defTabSz="914400" fontAlgn="base">
              <a:spcBef>
                <a:spcPct val="0"/>
              </a:spcBef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Магистерская программа </a:t>
            </a: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«Теория и практика работы с электронными </a:t>
            </a:r>
            <a:r>
              <a:rPr lang="ru-RU" sz="2400" dirty="0" smtClean="0">
                <a:latin typeface="Arial" pitchFamily="34" charset="0"/>
                <a:ea typeface="Times New Roman"/>
                <a:cs typeface="Arial" pitchFamily="34" charset="0"/>
              </a:rPr>
              <a:t>документами в </a:t>
            </a: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управлении и архивах</a:t>
            </a:r>
            <a:r>
              <a:rPr lang="ru-RU" sz="2400" dirty="0" smtClean="0">
                <a:latin typeface="Arial" pitchFamily="34" charset="0"/>
                <a:ea typeface="Times New Roman"/>
                <a:cs typeface="Arial" pitchFamily="34" charset="0"/>
              </a:rPr>
              <a:t>» является базовой для реализации программы «двух дипломов» с </a:t>
            </a:r>
            <a:r>
              <a:rPr lang="ru-RU" sz="2400" dirty="0" smtClean="0">
                <a:latin typeface="Arial"/>
                <a:ea typeface="Calibri"/>
              </a:rPr>
              <a:t>Казахским Национальным университетом </a:t>
            </a:r>
            <a:r>
              <a:rPr lang="ru-RU" sz="2400" dirty="0">
                <a:latin typeface="Arial"/>
                <a:ea typeface="Calibri"/>
              </a:rPr>
              <a:t>имени </a:t>
            </a:r>
            <a:r>
              <a:rPr lang="ru-RU" sz="2400" dirty="0" smtClean="0">
                <a:latin typeface="Arial"/>
                <a:ea typeface="Calibri"/>
              </a:rPr>
              <a:t>аль-</a:t>
            </a:r>
            <a:r>
              <a:rPr lang="ru-RU" sz="2400" dirty="0" err="1" smtClean="0">
                <a:latin typeface="Arial"/>
                <a:ea typeface="Calibri"/>
              </a:rPr>
              <a:t>Фараби</a:t>
            </a:r>
            <a:r>
              <a:rPr lang="ru-RU" sz="2400" dirty="0" smtClean="0">
                <a:latin typeface="Arial"/>
                <a:ea typeface="Calibri"/>
              </a:rPr>
              <a:t> в г. Алма-Ата.</a:t>
            </a:r>
            <a:endParaRPr lang="ru-RU" sz="24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421986"/>
            <a:ext cx="4403725" cy="29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78" y="3321050"/>
            <a:ext cx="4184649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36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 idx="4294967295"/>
          </p:nvPr>
        </p:nvSpPr>
        <p:spPr>
          <a:xfrm>
            <a:off x="1397000" y="1949450"/>
            <a:ext cx="9296400" cy="369888"/>
          </a:xfrm>
        </p:spPr>
        <p:txBody>
          <a:bodyPr>
            <a:normAutofit fontScale="90000"/>
          </a:bodyPr>
          <a:lstStyle/>
          <a:p>
            <a:pPr marL="12698"/>
            <a:endParaRPr lang="ru-RU" sz="2400" dirty="0"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700" y="2787650"/>
            <a:ext cx="9829800" cy="4062641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  <a:ea typeface="+mj-ea"/>
                <a:cs typeface="Arial" charset="0"/>
              </a:rPr>
              <a:t>Условия поступления в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Arial" charset="0"/>
              </a:rPr>
              <a:t>магистратуру, с</a:t>
            </a:r>
            <a:r>
              <a:rPr lang="ru-RU" sz="2400" dirty="0" smtClean="0"/>
              <a:t>роки </a:t>
            </a:r>
            <a:r>
              <a:rPr lang="ru-RU" sz="2400" dirty="0"/>
              <a:t>приема документов на обучение по программам магистратуры, </a:t>
            </a:r>
            <a:r>
              <a:rPr lang="ru-RU" sz="2400" dirty="0" smtClean="0"/>
              <a:t>сроки </a:t>
            </a:r>
            <a:r>
              <a:rPr lang="ru-RU" sz="2400" dirty="0"/>
              <a:t>проведения вступительных испытаний, сроки заключения договоров об оказании платных образовательных услуг и сроки зачисления устанавливаются </a:t>
            </a:r>
            <a:r>
              <a:rPr lang="ru-RU" sz="2400" dirty="0" smtClean="0"/>
              <a:t>Приемной </a:t>
            </a:r>
            <a:r>
              <a:rPr lang="ru-RU" sz="2400" dirty="0"/>
              <a:t>комиссией: </a:t>
            </a:r>
          </a:p>
          <a:p>
            <a:endParaRPr lang="ru-RU" sz="2400" dirty="0"/>
          </a:p>
          <a:p>
            <a:pPr algn="ctr"/>
            <a:r>
              <a:rPr lang="en-US" sz="2000" dirty="0">
                <a:hlinkClick r:id="rId2"/>
              </a:rPr>
              <a:t>https://www.rsuh.ru/abitur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pPr algn="ctr"/>
            <a:endParaRPr lang="ru-RU" sz="2000" dirty="0"/>
          </a:p>
          <a:p>
            <a:pPr algn="ctr"/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://www.rsuh.ru/abitur/#</a:t>
            </a:r>
            <a:r>
              <a:rPr lang="en-US" sz="2000" dirty="0" smtClean="0">
                <a:hlinkClick r:id="rId3"/>
              </a:rPr>
              <a:t>mag</a:t>
            </a:r>
            <a:endParaRPr lang="ru-RU" sz="2000" dirty="0" smtClean="0"/>
          </a:p>
          <a:p>
            <a:endParaRPr lang="ru-RU" dirty="0"/>
          </a:p>
          <a:p>
            <a:pPr marL="12698">
              <a:spcBef>
                <a:spcPts val="25"/>
              </a:spcBef>
              <a:tabLst>
                <a:tab pos="750815" algn="l"/>
              </a:tabLst>
            </a:pPr>
            <a:endParaRPr lang="ru-RU" dirty="0" smtClean="0">
              <a:cs typeface="Arial" charset="0"/>
            </a:endParaRPr>
          </a:p>
          <a:p>
            <a:pPr marL="12698">
              <a:spcBef>
                <a:spcPts val="25"/>
              </a:spcBef>
              <a:tabLst>
                <a:tab pos="750815" algn="l"/>
              </a:tabLst>
            </a:pPr>
            <a:endParaRPr lang="ru-RU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3398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 idx="4294967295"/>
          </p:nvPr>
        </p:nvSpPr>
        <p:spPr>
          <a:xfrm>
            <a:off x="1231900" y="501650"/>
            <a:ext cx="9461500" cy="1219200"/>
          </a:xfrm>
        </p:spPr>
        <p:txBody>
          <a:bodyPr>
            <a:normAutofit fontScale="90000"/>
          </a:bodyPr>
          <a:lstStyle/>
          <a:p>
            <a:pPr marL="12698"/>
            <a:r>
              <a:rPr lang="ru-RU" sz="2400" b="1" dirty="0" smtClean="0">
                <a:latin typeface="Arial" charset="0"/>
                <a:cs typeface="Arial" charset="0"/>
              </a:rPr>
              <a:t/>
            </a:r>
            <a:br>
              <a:rPr lang="ru-RU" sz="2400" b="1" dirty="0" smtClean="0">
                <a:latin typeface="Arial" charset="0"/>
                <a:cs typeface="Arial" charset="0"/>
              </a:rPr>
            </a:br>
            <a:r>
              <a:rPr lang="ru-RU" sz="2400" b="1" dirty="0">
                <a:latin typeface="Arial" charset="0"/>
                <a:cs typeface="Arial" charset="0"/>
              </a:rPr>
              <a:t/>
            </a:r>
            <a:br>
              <a:rPr lang="ru-RU" sz="2400" b="1" dirty="0">
                <a:latin typeface="Arial" charset="0"/>
                <a:cs typeface="Arial" charset="0"/>
              </a:rPr>
            </a:br>
            <a:r>
              <a:rPr lang="ru-RU" sz="2400" b="1" dirty="0" smtClean="0">
                <a:latin typeface="Arial" charset="0"/>
                <a:cs typeface="Arial" charset="0"/>
              </a:rPr>
              <a:t/>
            </a:r>
            <a:br>
              <a:rPr lang="ru-RU" sz="2400" b="1" dirty="0" smtClean="0">
                <a:latin typeface="Arial" charset="0"/>
                <a:cs typeface="Arial" charset="0"/>
              </a:rPr>
            </a:br>
            <a:r>
              <a:rPr lang="ru-RU" sz="2400" b="1" dirty="0">
                <a:latin typeface="Arial" charset="0"/>
                <a:cs typeface="Arial" charset="0"/>
              </a:rPr>
              <a:t/>
            </a:r>
            <a:br>
              <a:rPr lang="ru-RU" sz="2400" b="1" dirty="0">
                <a:latin typeface="Arial" charset="0"/>
                <a:cs typeface="Arial" charset="0"/>
              </a:rPr>
            </a:br>
            <a:r>
              <a:rPr lang="ru-RU" sz="2400" b="1" dirty="0" smtClean="0">
                <a:latin typeface="Arial" charset="0"/>
                <a:cs typeface="Arial" charset="0"/>
              </a:rPr>
              <a:t>Условия </a:t>
            </a:r>
            <a:r>
              <a:rPr lang="ru-RU" sz="2400" b="1" dirty="0">
                <a:latin typeface="Arial" charset="0"/>
                <a:cs typeface="Arial" charset="0"/>
              </a:rPr>
              <a:t>поступления в магистратуру</a:t>
            </a:r>
            <a:br>
              <a:rPr lang="ru-RU" sz="2400" b="1" dirty="0">
                <a:latin typeface="Arial" charset="0"/>
                <a:cs typeface="Arial" charset="0"/>
              </a:rPr>
            </a:br>
            <a:endParaRPr lang="ru-RU" sz="2400" dirty="0"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8500" y="1644650"/>
            <a:ext cx="9525000" cy="4708971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endParaRPr lang="ru-RU" dirty="0"/>
          </a:p>
          <a:p>
            <a:endParaRPr lang="ru-RU" dirty="0"/>
          </a:p>
          <a:p>
            <a:pPr algn="just"/>
            <a:r>
              <a:rPr lang="ru-RU" sz="2400" dirty="0"/>
              <a:t>Показатель «Собеседование» из </a:t>
            </a:r>
            <a:r>
              <a:rPr lang="ru-RU" sz="2400" dirty="0" err="1"/>
              <a:t>портфолио</a:t>
            </a:r>
            <a:r>
              <a:rPr lang="ru-RU" sz="2400" dirty="0"/>
              <a:t> представляет из себя вступительное испытание по предмету магистерской подготовки </a:t>
            </a:r>
            <a:r>
              <a:rPr lang="ru-RU" sz="2400" b="1" dirty="0"/>
              <a:t>(История (Отечественная история</a:t>
            </a:r>
            <a:r>
              <a:rPr lang="ru-RU" sz="2400" b="1" dirty="0" smtClean="0"/>
              <a:t>)), </a:t>
            </a:r>
            <a:r>
              <a:rPr lang="ru-RU" sz="2400" dirty="0"/>
              <a:t>проводится на русском языке в устной и/или письменной форме по программам, сформированным на основе федеральных государственных образовательных стандартов высшего образования по программам бакалавриата.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Собеседование проводится по желанию поступающего в соответствии с перечнем вопросов, выносимых на собеседование.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492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bject 2"/>
          <p:cNvSpPr txBox="1">
            <a:spLocks noChangeArrowheads="1"/>
          </p:cNvSpPr>
          <p:nvPr/>
        </p:nvSpPr>
        <p:spPr bwMode="auto">
          <a:xfrm>
            <a:off x="698500" y="1492250"/>
            <a:ext cx="95250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698" indent="571444"/>
            <a:endParaRPr lang="en-US" sz="2800" dirty="0" smtClean="0"/>
          </a:p>
          <a:p>
            <a:pPr marL="12698" indent="571444"/>
            <a:endParaRPr lang="en-US" sz="2800" dirty="0"/>
          </a:p>
          <a:p>
            <a:pPr marL="12698" indent="571444"/>
            <a:r>
              <a:rPr lang="ru-RU" sz="2800" dirty="0" smtClean="0"/>
              <a:t>Все </a:t>
            </a:r>
            <a:r>
              <a:rPr lang="ru-RU" sz="2800" dirty="0"/>
              <a:t>вступительные испытания в магистратуру оцениваются по 100-балльной шкале, минимальное положительное количество баллов – 30 баллов</a:t>
            </a:r>
            <a:r>
              <a:rPr lang="ru-RU" sz="2800" dirty="0" smtClean="0"/>
              <a:t>.</a:t>
            </a:r>
            <a:endParaRPr lang="en-US" sz="2800" dirty="0" smtClean="0"/>
          </a:p>
          <a:p>
            <a:pPr marL="12698" indent="571444"/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12698" indent="571444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12698" indent="571444"/>
            <a:endParaRPr lang="en-US" dirty="0">
              <a:latin typeface="Arial" pitchFamily="34" charset="0"/>
              <a:cs typeface="Arial" pitchFamily="34" charset="0"/>
            </a:endParaRPr>
          </a:p>
          <a:p>
            <a:pPr marL="12698" indent="571444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2698" indent="571444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0900" y="196850"/>
            <a:ext cx="9064625" cy="1104375"/>
          </a:xfrm>
        </p:spPr>
        <p:txBody>
          <a:bodyPr tIns="48762">
            <a:normAutofit/>
          </a:bodyPr>
          <a:lstStyle/>
          <a:p>
            <a:pPr marL="1704809"/>
            <a:r>
              <a:rPr lang="ru-RU" sz="2400" b="1" dirty="0" smtClean="0">
                <a:latin typeface="Arial" charset="0"/>
                <a:cs typeface="Arial" charset="0"/>
              </a:rPr>
              <a:t>Система </a:t>
            </a:r>
            <a:r>
              <a:rPr lang="ru-RU" sz="2400" b="1" dirty="0">
                <a:latin typeface="Arial" charset="0"/>
                <a:cs typeface="Arial" charset="0"/>
              </a:rPr>
              <a:t>балльной оценки</a:t>
            </a:r>
            <a:endParaRPr lang="ru-RU" sz="2400" dirty="0">
              <a:latin typeface="Arial" charset="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5530482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object 14"/>
          <p:cNvSpPr>
            <a:spLocks noGrp="1"/>
          </p:cNvSpPr>
          <p:nvPr>
            <p:ph type="title" idx="4294967295"/>
          </p:nvPr>
        </p:nvSpPr>
        <p:spPr>
          <a:xfrm>
            <a:off x="3073400" y="1949450"/>
            <a:ext cx="7620000" cy="1054100"/>
          </a:xfrm>
        </p:spPr>
        <p:txBody>
          <a:bodyPr tIns="434933">
            <a:normAutofit fontScale="90000"/>
          </a:bodyPr>
          <a:lstStyle/>
          <a:p>
            <a:pPr marL="1190509" indent="-22223">
              <a:spcBef>
                <a:spcPts val="3425"/>
              </a:spcBef>
            </a:pPr>
            <a:r>
              <a:rPr lang="ru-RU" sz="4000" i="1" dirty="0">
                <a:solidFill>
                  <a:srgbClr val="FFFFFF"/>
                </a:solidFill>
                <a:latin typeface="Arial" charset="0"/>
                <a:cs typeface="Arial" charset="0"/>
              </a:rPr>
              <a:t>Наши координаты</a:t>
            </a:r>
            <a:endParaRPr lang="ru-RU" sz="4000" dirty="0">
              <a:latin typeface="Monotype Corsiva" pitchFamily="66" charset="0"/>
              <a:cs typeface="Arial" charset="0"/>
            </a:endParaRPr>
          </a:p>
        </p:txBody>
      </p:sp>
      <p:sp>
        <p:nvSpPr>
          <p:cNvPr id="19471" name="object 15"/>
          <p:cNvSpPr txBox="1">
            <a:spLocks noChangeArrowheads="1"/>
          </p:cNvSpPr>
          <p:nvPr/>
        </p:nvSpPr>
        <p:spPr bwMode="auto">
          <a:xfrm>
            <a:off x="1384300" y="1797050"/>
            <a:ext cx="782955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Документы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принимаются по адресу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г. Москва, ул. Чаянова,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дом 15, </a:t>
            </a:r>
            <a:r>
              <a:rPr lang="ru-RU" sz="1600" dirty="0" smtClean="0"/>
              <a:t>корпус </a:t>
            </a:r>
            <a:r>
              <a:rPr lang="ru-RU" sz="1600" dirty="0"/>
              <a:t>2 (вход в РГГУ через корпус 6), </a:t>
            </a:r>
            <a:endParaRPr lang="ru-RU" sz="1600" dirty="0" smtClean="0"/>
          </a:p>
          <a:p>
            <a:r>
              <a:rPr lang="ru-RU" sz="1600" dirty="0"/>
              <a:t>	</a:t>
            </a:r>
            <a:r>
              <a:rPr lang="ru-RU" sz="1600" dirty="0" smtClean="0"/>
              <a:t>м</a:t>
            </a:r>
            <a:r>
              <a:rPr lang="ru-RU" sz="1600" dirty="0"/>
              <a:t>. Новослободская, Менделеевская;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Методист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магистратуры – Королёва Анна Витальевна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152385">
              <a:spcAft>
                <a:spcPts val="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тел.: 8 (495) 625-50-19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ул. Никольская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д.15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каб.9</a:t>
            </a:r>
          </a:p>
          <a:p>
            <a:pPr indent="152385">
              <a:spcAft>
                <a:spcPts val="0"/>
              </a:spcAft>
            </a:pPr>
            <a:endParaRPr lang="ru-RU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>
              <a:spcAft>
                <a:spcPts val="0"/>
              </a:spcAft>
            </a:pPr>
            <a:r>
              <a:rPr lang="ru-RU" sz="1600" dirty="0" smtClean="0">
                <a:latin typeface="Arial" pitchFamily="34" charset="0"/>
                <a:ea typeface="Times New Roman"/>
                <a:cs typeface="Arial" pitchFamily="34" charset="0"/>
              </a:rPr>
              <a:t>Кафедра </a:t>
            </a:r>
            <a:r>
              <a:rPr lang="ru-RU" sz="1600" dirty="0">
                <a:latin typeface="Arial" pitchFamily="34" charset="0"/>
                <a:ea typeface="Times New Roman"/>
                <a:cs typeface="Arial" pitchFamily="34" charset="0"/>
              </a:rPr>
              <a:t>автоматизированных систем документационного обеспечения </a:t>
            </a:r>
            <a:r>
              <a:rPr lang="ru-RU" sz="1600" dirty="0" smtClean="0">
                <a:latin typeface="Arial" pitchFamily="34" charset="0"/>
                <a:ea typeface="Times New Roman"/>
                <a:cs typeface="Arial" pitchFamily="34" charset="0"/>
              </a:rPr>
              <a:t>управления: тел. 8</a:t>
            </a:r>
            <a:r>
              <a:rPr lang="ru-RU" sz="1600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r>
              <a:rPr lang="ru-RU" sz="1600" dirty="0" smtClean="0">
                <a:latin typeface="Arial" pitchFamily="34" charset="0"/>
                <a:ea typeface="Times New Roman"/>
                <a:cs typeface="Arial" pitchFamily="34" charset="0"/>
              </a:rPr>
              <a:t>(495)</a:t>
            </a:r>
            <a:r>
              <a:rPr lang="ru-RU" sz="1600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r>
              <a:rPr lang="ru-RU" sz="1600" dirty="0" smtClean="0">
                <a:latin typeface="Arial" pitchFamily="34" charset="0"/>
                <a:ea typeface="Times New Roman"/>
                <a:cs typeface="Arial" pitchFamily="34" charset="0"/>
              </a:rPr>
              <a:t>628-52-08</a:t>
            </a:r>
          </a:p>
          <a:p>
            <a:pPr indent="152385">
              <a:spcAft>
                <a:spcPts val="0"/>
              </a:spcAft>
            </a:pPr>
            <a:endParaRPr lang="ru-RU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>
              <a:spcAft>
                <a:spcPts val="0"/>
              </a:spcAft>
            </a:pPr>
            <a:r>
              <a:rPr lang="ru-RU" sz="1600" dirty="0" smtClean="0">
                <a:latin typeface="Arial" pitchFamily="34" charset="0"/>
                <a:ea typeface="Times New Roman"/>
                <a:cs typeface="Arial" pitchFamily="34" charset="0"/>
              </a:rPr>
              <a:t>dep_kasdou@rggu.ru</a:t>
            </a:r>
          </a:p>
          <a:p>
            <a:pPr indent="152385">
              <a:spcAft>
                <a:spcPts val="0"/>
              </a:spcAft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 Дирекция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Историко-архивного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института: тел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8 (495)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621-41-69  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620777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0" y="1035050"/>
            <a:ext cx="8153400" cy="5940078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pPr indent="152385" algn="ctr">
              <a:spcAft>
                <a:spcPts val="0"/>
              </a:spcAft>
            </a:pPr>
            <a:endParaRPr lang="ru-RU" sz="20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endParaRPr lang="ru-RU" sz="2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Программа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подготовки: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«Теория и практика работы с электронными документами</a:t>
            </a:r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в управлении и архивах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»</a:t>
            </a:r>
          </a:p>
          <a:p>
            <a:pPr indent="152385" algn="ctr">
              <a:spcAft>
                <a:spcPts val="0"/>
              </a:spcAf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Квалификация (степень): 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магистр</a:t>
            </a:r>
          </a:p>
          <a:p>
            <a:pPr indent="152385" algn="ctr">
              <a:spcAft>
                <a:spcPts val="0"/>
              </a:spcAft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</a:p>
          <a:p>
            <a:pPr indent="152385" algn="ctr">
              <a:spcAft>
                <a:spcPts val="0"/>
              </a:spcAf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Условия приема: 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наличие диплома бакалавра или специалиста о высшем профессиональном образовании</a:t>
            </a:r>
          </a:p>
          <a:p>
            <a:pPr indent="152385" algn="ctr">
              <a:spcAft>
                <a:spcPts val="0"/>
              </a:spcAft>
            </a:pP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Форма обучения: 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очная (2 года)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и </a:t>
            </a:r>
            <a:r>
              <a:rPr lang="ru-RU" sz="2000" dirty="0" smtClean="0">
                <a:solidFill>
                  <a:prstClr val="black"/>
                </a:solidFill>
              </a:rPr>
              <a:t>заочная (2 года 4 мес.) </a:t>
            </a:r>
            <a:endParaRPr lang="ru-RU" sz="2000" dirty="0"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indent="152385" algn="ctr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(бюджетная и договорная)</a:t>
            </a:r>
          </a:p>
          <a:p>
            <a:pPr lvl="0"/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r>
              <a:rPr lang="ru-RU" sz="2000" b="1" dirty="0">
                <a:solidFill>
                  <a:prstClr val="black"/>
                </a:solidFill>
              </a:rPr>
              <a:t>Условия приема: 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наличие диплома бакалавра или специалиста 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и </a:t>
            </a:r>
            <a:r>
              <a:rPr lang="ru-RU" sz="2000" dirty="0" smtClean="0">
                <a:solidFill>
                  <a:prstClr val="black"/>
                </a:solidFill>
              </a:rPr>
              <a:t>заочная</a:t>
            </a:r>
            <a:endParaRPr lang="ru-RU" sz="2000" dirty="0">
              <a:solidFill>
                <a:prstClr val="black"/>
              </a:solidFill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Итоговая аттестация:</a:t>
            </a:r>
            <a:r>
              <a:rPr lang="ru-RU" sz="2000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государственный экзамен и защита выпускной квалификационной работы </a:t>
            </a:r>
            <a:r>
              <a:rPr lang="ru-RU" sz="2000" dirty="0" smtClean="0">
                <a:solidFill>
                  <a:prstClr val="black"/>
                </a:solidFill>
              </a:rPr>
              <a:t>магистра</a:t>
            </a:r>
            <a:endParaRPr lang="en-US" sz="2000" dirty="0" smtClean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latin typeface="Arial" pitchFamily="34" charset="0"/>
                <a:ea typeface="Times New Roman"/>
                <a:cs typeface="Arial" pitchFamily="34" charset="0"/>
              </a:rPr>
              <a:t>Аудиторная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нагрузка: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 не более 20 часов в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неделю</a:t>
            </a:r>
            <a:endParaRPr lang="en-US" sz="20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lvl="0"/>
            <a:endParaRPr lang="ru-RU" sz="20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5240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0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5700" y="882651"/>
            <a:ext cx="8077200" cy="5016748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pPr algn="just">
              <a:spcAft>
                <a:spcPts val="0"/>
              </a:spcAft>
            </a:pPr>
            <a:endParaRPr lang="en-US" sz="20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Программа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«Теория и практика работы с электронными документами в управлении и архивах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» составлена и 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реализуется в соответствии с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 Федеральным государственным стандартом «Документоведение и архивоведение». Программа ориентирована на </a:t>
            </a:r>
            <a:r>
              <a:rPr lang="ru-RU" sz="2000" b="1" dirty="0">
                <a:latin typeface="Arial" pitchFamily="34" charset="0"/>
                <a:ea typeface="Times New Roman"/>
                <a:cs typeface="Arial" pitchFamily="34" charset="0"/>
              </a:rPr>
              <a:t>подготовку специалистов 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 в области работы с электронными документами в управлении и архивах. Профессионалы такого уровня способны управлять документацией в делопроизводстве и архивах организаций различного типа на любых носителях информации. Они могут не только обеспечивать процессы документирования в различных сферах жизнедеятельности человека, общества, государства, но и умеют самостоятельно решать актуальные вопросы совершенствования организации управления документацией в условиях постоянного обновления знаний и технологий, с учетом развития цифровой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18479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5700" y="823596"/>
            <a:ext cx="7620000" cy="5324524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pPr algn="just"/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Направленность, содержание и структура магистерской программы позволяют, используя междисциплинарные подходы, интегрировать документоведение и архивоведение в комплекс знаний, ориентированных на формирование у магистрантов знаний, умений и навыков в сфере управления электронными документами на всех стадиях их жизненного цикла, в любых организациях, системах управления, информационных системах и в архивах с учетом положений Государственной программы «Информационное общество», Стратегии развития в Российской Федерации информационного общества и цифровой экономики, Национального проекта «Цифровая экономика»,  в условиях  действия  электронного правительства, Межведомственной системы электронного документооборота (МЭДО), Системы межведомственного электронного взаимодействия (СМЭВ) и реализации государственных услуг в электронном виде.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0" y="546597"/>
            <a:ext cx="8001000" cy="4985970"/>
          </a:xfrm>
          <a:prstGeom prst="rect">
            <a:avLst/>
          </a:prstGeom>
        </p:spPr>
        <p:txBody>
          <a:bodyPr wrap="square" lIns="91432" tIns="45715" rIns="91432" bIns="45715">
            <a:spAutoFit/>
          </a:bodyPr>
          <a:lstStyle/>
          <a:p>
            <a:pPr algn="just"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en-US" sz="20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Цель 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программы заключается в том, чтобы на основе изучения теории и практики организации работы с электронными документами в управлении,  делопроизводстве и в архивах, с учетом исторического российского опыта и зарубежных подходов, сформировать у магистрантов четкое представление об электронном  документе как одном из современных достижений человеческой  цивилизации - информационном продукте, обеспечивающем регулирование социально-экономических, </a:t>
            </a:r>
            <a:r>
              <a:rPr lang="ru-RU" sz="2000" dirty="0" smtClean="0">
                <a:latin typeface="Arial" pitchFamily="34" charset="0"/>
                <a:ea typeface="Times New Roman"/>
                <a:cs typeface="Arial" pitchFamily="34" charset="0"/>
              </a:rPr>
              <a:t>управленческих</a:t>
            </a: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,  правовых, межличностных отношений в информационном обществе с использованием современных систем электронного документооборота, социальных и коммуникационных сетей, интернета, информационных архивных систем с использованием методологии информационного менеджмента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850901" y="2559050"/>
            <a:ext cx="5029200" cy="4191000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b="1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b="1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b="1" dirty="0">
              <a:solidFill>
                <a:prstClr val="black"/>
              </a:solidFill>
              <a:latin typeface="Arial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b="1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Arial" charset="0"/>
              </a:rPr>
              <a:t>Руководитель </a:t>
            </a:r>
            <a:r>
              <a:rPr lang="ru-RU" sz="1800" b="1" dirty="0">
                <a:solidFill>
                  <a:prstClr val="black"/>
                </a:solidFill>
                <a:latin typeface="Arial" charset="0"/>
              </a:rPr>
              <a:t>магистерской программы</a:t>
            </a: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dirty="0">
                <a:solidFill>
                  <a:prstClr val="black"/>
                </a:solidFill>
                <a:latin typeface="Arial" charset="0"/>
              </a:rPr>
              <a:t>доктор исторических наук, профессор</a:t>
            </a:r>
            <a:r>
              <a:rPr lang="ru-RU" sz="1800" dirty="0" smtClean="0">
                <a:solidFill>
                  <a:prstClr val="black"/>
                </a:solidFill>
                <a:latin typeface="Arial" charset="0"/>
              </a:rPr>
              <a:t>,</a:t>
            </a:r>
            <a:endParaRPr lang="ru-RU" sz="1800" dirty="0">
              <a:solidFill>
                <a:prstClr val="black"/>
              </a:solidFill>
              <a:latin typeface="Arial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dirty="0">
                <a:solidFill>
                  <a:prstClr val="black"/>
                </a:solidFill>
                <a:latin typeface="Arial" charset="0"/>
              </a:rPr>
              <a:t>заслуженный работник культуры  Российской </a:t>
            </a:r>
            <a:r>
              <a:rPr lang="ru-RU" sz="1800" dirty="0" smtClean="0">
                <a:solidFill>
                  <a:prstClr val="black"/>
                </a:solidFill>
                <a:latin typeface="Arial" charset="0"/>
              </a:rPr>
              <a:t>Федерации</a:t>
            </a: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dirty="0">
              <a:solidFill>
                <a:prstClr val="black"/>
              </a:solidFill>
              <a:latin typeface="Arial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dirty="0">
              <a:solidFill>
                <a:prstClr val="black"/>
              </a:solidFill>
              <a:latin typeface="Arial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Arial" charset="0"/>
              </a:rPr>
              <a:t>Михаил      Васильевич      </a:t>
            </a:r>
            <a:r>
              <a:rPr lang="ru-RU" sz="1800" b="1" dirty="0">
                <a:solidFill>
                  <a:prstClr val="black"/>
                </a:solidFill>
                <a:latin typeface="Arial" charset="0"/>
              </a:rPr>
              <a:t>Ларин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425450"/>
            <a:ext cx="5768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larinmv\Desktop\фотки\DSC_0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100727"/>
            <a:ext cx="3491642" cy="449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Доценты кафедры АСДОУ </a:t>
            </a:r>
            <a:br>
              <a:rPr lang="ru-RU" sz="2400" dirty="0" smtClean="0"/>
            </a:br>
            <a:r>
              <a:rPr lang="ru-RU" sz="2400" dirty="0">
                <a:solidFill>
                  <a:prstClr val="black"/>
                </a:solidFill>
              </a:rPr>
              <a:t>Н.Г. </a:t>
            </a:r>
            <a:r>
              <a:rPr lang="ru-RU" sz="2400" dirty="0" smtClean="0">
                <a:solidFill>
                  <a:prstClr val="black"/>
                </a:solidFill>
              </a:rPr>
              <a:t>Суровцева,  </a:t>
            </a:r>
            <a:r>
              <a:rPr lang="ru-RU" sz="2400" dirty="0" smtClean="0"/>
              <a:t>В.Ф. </a:t>
            </a:r>
            <a:r>
              <a:rPr lang="ru-RU" sz="2400" dirty="0" err="1" smtClean="0"/>
              <a:t>Янковая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122" name="Picture 2" descr="C:\Users\8FEE~1\AppData\Local\Temp\Rar$DIa9324.33600\Суровцева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711450"/>
            <a:ext cx="25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3168650"/>
            <a:ext cx="3657600" cy="273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5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Коллектив кафедры</a:t>
            </a:r>
            <a:endParaRPr lang="ru-RU"/>
          </a:p>
        </p:txBody>
      </p:sp>
      <p:pic>
        <p:nvPicPr>
          <p:cNvPr id="1026" name="Picture 2" descr="C:\Users\larinmv\Desktop\фотки\каф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04" y="1763713"/>
            <a:ext cx="5817393" cy="4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1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</TotalTime>
  <Words>570</Words>
  <Application>Microsoft Office PowerPoint</Application>
  <PresentationFormat>Произвольный</PresentationFormat>
  <Paragraphs>134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Monotype Corsiva</vt:lpstr>
      <vt:lpstr>Times New Roman</vt:lpstr>
      <vt:lpstr>Тема Office</vt:lpstr>
      <vt:lpstr>1_Тема Office</vt:lpstr>
      <vt:lpstr>Историко-архивный институт Факультет архивоведения и документоведения </vt:lpstr>
      <vt:lpstr>Историко-архивный институт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Доценты кафедры АСДОУ  Н.Г. Суровцева,  В.Ф. Янковая </vt:lpstr>
      <vt:lpstr>Коллектив кафедры</vt:lpstr>
      <vt:lpstr>Презентация PowerPoint</vt:lpstr>
      <vt:lpstr>Магистры РГГУ пользуются читальным  залом  Научной библиотеки РГГУ и медиатеки, а также всеми информационными ресурсами университета</vt:lpstr>
      <vt:lpstr>Презентация PowerPoint</vt:lpstr>
      <vt:lpstr>    Базовые дисциплины, изучаемые в процессе обучения: </vt:lpstr>
      <vt:lpstr>       Специальные дисциплины: </vt:lpstr>
      <vt:lpstr>      Специальные дисциплины: </vt:lpstr>
      <vt:lpstr>Презентация PowerPoint</vt:lpstr>
      <vt:lpstr>  Наши выпускники</vt:lpstr>
      <vt:lpstr>Презентация PowerPoint</vt:lpstr>
      <vt:lpstr>Презентация PowerPoint</vt:lpstr>
      <vt:lpstr>Студенческий круглый стол</vt:lpstr>
      <vt:lpstr>Презентация PowerPoint</vt:lpstr>
      <vt:lpstr>Презентация PowerPoint</vt:lpstr>
      <vt:lpstr>Презентация PowerPoint</vt:lpstr>
      <vt:lpstr>    Условия поступления в магистратуру </vt:lpstr>
      <vt:lpstr>Система балльной оценки</vt:lpstr>
      <vt:lpstr>Наши координаты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- 266_27.1440596369.04331</dc:title>
  <dc:creator>sergey</dc:creator>
  <cp:lastModifiedBy>root</cp:lastModifiedBy>
  <cp:revision>137</cp:revision>
  <dcterms:created xsi:type="dcterms:W3CDTF">2016-09-08T11:18:14Z</dcterms:created>
  <dcterms:modified xsi:type="dcterms:W3CDTF">2023-04-20T13:20:24Z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2015-11-12T00:00:00Z</vt:filetime>
  </property>
  <property fmtid="{D5CDD505-2E9C-101B-9397-08002B2CF9AE}" pid="3" name="Creator">
    <vt:lpwstr>PDF24 Creator</vt:lpwstr>
  </property>
  <property fmtid="{D5CDD505-2E9C-101B-9397-08002B2CF9AE}" pid="4" name="LastSaved">
    <vt:filetime>2016-09-08T00:00:00Z</vt:filetime>
  </property>
</Properties>
</file>