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62" r:id="rId5"/>
    <p:sldId id="280" r:id="rId6"/>
    <p:sldId id="271" r:id="rId7"/>
    <p:sldId id="274" r:id="rId8"/>
    <p:sldId id="272" r:id="rId9"/>
    <p:sldId id="273" r:id="rId10"/>
    <p:sldId id="275" r:id="rId11"/>
    <p:sldId id="276" r:id="rId12"/>
    <p:sldId id="277" r:id="rId13"/>
    <p:sldId id="278" r:id="rId14"/>
    <p:sldId id="266" r:id="rId15"/>
    <p:sldId id="279" r:id="rId16"/>
    <p:sldId id="268" r:id="rId17"/>
  </p:sldIdLst>
  <p:sldSz cx="10693400" cy="7556500"/>
  <p:notesSz cx="10693400" cy="7556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1A03-C61A-47C1-B4BE-B97861CC0CA2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E2A2-6D5E-4DBC-8291-2FD282361CE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0CE6-8BD8-402B-89D8-EEF8542C0A28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0307E-39A6-4D1B-AF77-2E9F630C061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B524-9928-4CE8-8D03-7AB4C3E43713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84B7-359A-4F6C-9F81-17EEF8AFD59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EECF-2023-453E-ABDE-811EFBD9B574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E326-7B9A-4ED8-92B7-0783954DF21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ED88-0096-4719-A964-07C6FAF00735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D9A7-3610-4FF6-899E-A907105AE87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3635375" y="7027863"/>
            <a:ext cx="34226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>
          <a:xfrm>
            <a:off x="534988" y="7027863"/>
            <a:ext cx="2459037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702C8-7F7E-4ADF-88BA-76AE3A698B90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99375" y="7027863"/>
            <a:ext cx="2459038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638F-97D9-4D1E-8839-9EACB9B40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700" y="349250"/>
            <a:ext cx="28575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87450" y="484188"/>
            <a:ext cx="8731250" cy="274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84275" y="484188"/>
            <a:ext cx="136525" cy="141287"/>
          </a:xfrm>
          <a:custGeom>
            <a:avLst/>
            <a:gdLst/>
            <a:ahLst/>
            <a:cxnLst/>
            <a:rect l="l" t="t" r="r" b="b"/>
            <a:pathLst>
              <a:path w="137159" h="140334">
                <a:moveTo>
                  <a:pt x="0" y="0"/>
                </a:moveTo>
                <a:lnTo>
                  <a:pt x="0" y="140207"/>
                </a:lnTo>
                <a:lnTo>
                  <a:pt x="137159" y="140207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E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320800" y="349250"/>
            <a:ext cx="141288" cy="138113"/>
          </a:xfrm>
          <a:custGeom>
            <a:avLst/>
            <a:gdLst/>
            <a:ahLst/>
            <a:cxnLst/>
            <a:rect l="l" t="t" r="r" b="b"/>
            <a:pathLst>
              <a:path w="140334" h="139065">
                <a:moveTo>
                  <a:pt x="0" y="0"/>
                </a:moveTo>
                <a:lnTo>
                  <a:pt x="0" y="138683"/>
                </a:lnTo>
                <a:lnTo>
                  <a:pt x="140207" y="138683"/>
                </a:lnTo>
                <a:lnTo>
                  <a:pt x="140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E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1320800" y="484188"/>
            <a:ext cx="141288" cy="141287"/>
          </a:xfrm>
          <a:custGeom>
            <a:avLst/>
            <a:gdLst/>
            <a:ahLst/>
            <a:cxnLst/>
            <a:rect l="l" t="t" r="r" b="b"/>
            <a:pathLst>
              <a:path w="140334" h="140334">
                <a:moveTo>
                  <a:pt x="0" y="0"/>
                </a:moveTo>
                <a:lnTo>
                  <a:pt x="0" y="140207"/>
                </a:lnTo>
                <a:lnTo>
                  <a:pt x="140207" y="140207"/>
                </a:lnTo>
                <a:lnTo>
                  <a:pt x="140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9898C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047750" y="623888"/>
            <a:ext cx="138113" cy="138112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0"/>
                </a:moveTo>
                <a:lnTo>
                  <a:pt x="0" y="138683"/>
                </a:ln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E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04875" y="485775"/>
            <a:ext cx="142875" cy="138113"/>
          </a:xfrm>
          <a:custGeom>
            <a:avLst/>
            <a:gdLst/>
            <a:ahLst/>
            <a:cxnLst/>
            <a:rect l="l" t="t" r="r" b="b"/>
            <a:pathLst>
              <a:path w="142240" h="137159">
                <a:moveTo>
                  <a:pt x="0" y="0"/>
                </a:moveTo>
                <a:lnTo>
                  <a:pt x="0" y="137159"/>
                </a:lnTo>
                <a:lnTo>
                  <a:pt x="141731" y="137159"/>
                </a:lnTo>
                <a:lnTo>
                  <a:pt x="1417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184275" y="620713"/>
            <a:ext cx="136525" cy="138112"/>
          </a:xfrm>
          <a:custGeom>
            <a:avLst/>
            <a:gdLst/>
            <a:ahLst/>
            <a:cxnLst/>
            <a:rect l="l" t="t" r="r" b="b"/>
            <a:pathLst>
              <a:path w="137159" h="139065">
                <a:moveTo>
                  <a:pt x="0" y="0"/>
                </a:moveTo>
                <a:lnTo>
                  <a:pt x="0" y="138683"/>
                </a:lnTo>
                <a:lnTo>
                  <a:pt x="137159" y="138683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9898C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047750" y="758825"/>
            <a:ext cx="138113" cy="136525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0" y="0"/>
                </a:moveTo>
                <a:lnTo>
                  <a:pt x="0" y="135635"/>
                </a:lnTo>
                <a:lnTo>
                  <a:pt x="137159" y="135635"/>
                </a:lnTo>
                <a:lnTo>
                  <a:pt x="137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9898C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</a:endParaRPr>
          </a:p>
        </p:txBody>
      </p:sp>
      <p:sp>
        <p:nvSpPr>
          <p:cNvPr id="1035" name="Holder 2"/>
          <p:cNvSpPr>
            <a:spLocks noGrp="1"/>
          </p:cNvSpPr>
          <p:nvPr>
            <p:ph type="title"/>
          </p:nvPr>
        </p:nvSpPr>
        <p:spPr bwMode="auto">
          <a:xfrm>
            <a:off x="852488" y="1965325"/>
            <a:ext cx="89884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/>
          </a:p>
        </p:txBody>
      </p:sp>
      <p:sp>
        <p:nvSpPr>
          <p:cNvPr id="1036" name="Holder 3"/>
          <p:cNvSpPr>
            <a:spLocks noGrp="1"/>
          </p:cNvSpPr>
          <p:nvPr>
            <p:ph type="body" idx="1"/>
          </p:nvPr>
        </p:nvSpPr>
        <p:spPr bwMode="auto">
          <a:xfrm>
            <a:off x="1031875" y="3024188"/>
            <a:ext cx="815975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75" y="7027863"/>
            <a:ext cx="342265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8" y="7027863"/>
            <a:ext cx="245903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653A85-5880-49FB-B6E3-E05AA9EBBC3E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375" y="7027863"/>
            <a:ext cx="2459038" cy="274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34518A-8609-4B6A-B6B8-9EB953B8078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49" r:id="rId5"/>
    <p:sldLayoutId id="214748365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uh.ru/applicant/admissions-2020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2"/>
          <p:cNvSpPr>
            <a:spLocks noChangeArrowheads="1"/>
          </p:cNvSpPr>
          <p:nvPr/>
        </p:nvSpPr>
        <p:spPr bwMode="auto">
          <a:xfrm>
            <a:off x="774700" y="698500"/>
            <a:ext cx="3505200" cy="6508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0" name="object 3"/>
          <p:cNvSpPr>
            <a:spLocks/>
          </p:cNvSpPr>
          <p:nvPr/>
        </p:nvSpPr>
        <p:spPr bwMode="auto">
          <a:xfrm>
            <a:off x="2490788" y="2038350"/>
            <a:ext cx="7427912" cy="2535238"/>
          </a:xfrm>
          <a:custGeom>
            <a:avLst/>
            <a:gdLst>
              <a:gd name="T0" fmla="*/ 0 w 7428230"/>
              <a:gd name="T1" fmla="*/ 0 h 2534920"/>
              <a:gd name="T2" fmla="*/ 0 w 7428230"/>
              <a:gd name="T3" fmla="*/ 2535364 h 2534920"/>
              <a:gd name="T4" fmla="*/ 7427024 w 7428230"/>
              <a:gd name="T5" fmla="*/ 2535364 h 2534920"/>
              <a:gd name="T6" fmla="*/ 7427024 w 7428230"/>
              <a:gd name="T7" fmla="*/ 0 h 2534920"/>
              <a:gd name="T8" fmla="*/ 0 w 7428230"/>
              <a:gd name="T9" fmla="*/ 0 h 2534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28230"/>
              <a:gd name="T16" fmla="*/ 0 h 2534920"/>
              <a:gd name="T17" fmla="*/ 7428230 w 7428230"/>
              <a:gd name="T18" fmla="*/ 2534920 h 25349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28230" h="2534920">
                <a:moveTo>
                  <a:pt x="0" y="0"/>
                </a:moveTo>
                <a:lnTo>
                  <a:pt x="0" y="2534411"/>
                </a:lnTo>
                <a:lnTo>
                  <a:pt x="7427975" y="2534411"/>
                </a:lnTo>
                <a:lnTo>
                  <a:pt x="74279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1" name="object 4"/>
          <p:cNvSpPr>
            <a:spLocks/>
          </p:cNvSpPr>
          <p:nvPr/>
        </p:nvSpPr>
        <p:spPr bwMode="auto">
          <a:xfrm>
            <a:off x="1347788" y="3932238"/>
            <a:ext cx="576262" cy="641350"/>
          </a:xfrm>
          <a:custGeom>
            <a:avLst/>
            <a:gdLst>
              <a:gd name="T0" fmla="*/ 0 w 576580"/>
              <a:gd name="T1" fmla="*/ 0 h 641985"/>
              <a:gd name="T2" fmla="*/ 0 w 576580"/>
              <a:gd name="T3" fmla="*/ 639701 h 641985"/>
              <a:gd name="T4" fmla="*/ 575118 w 576580"/>
              <a:gd name="T5" fmla="*/ 639701 h 641985"/>
              <a:gd name="T6" fmla="*/ 575118 w 576580"/>
              <a:gd name="T7" fmla="*/ 0 h 641985"/>
              <a:gd name="T8" fmla="*/ 0 w 576580"/>
              <a:gd name="T9" fmla="*/ 0 h 6419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580"/>
              <a:gd name="T16" fmla="*/ 0 h 641985"/>
              <a:gd name="T17" fmla="*/ 576580 w 576580"/>
              <a:gd name="T18" fmla="*/ 641985 h 6419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580" h="641985">
                <a:moveTo>
                  <a:pt x="0" y="0"/>
                </a:moveTo>
                <a:lnTo>
                  <a:pt x="0" y="641603"/>
                </a:lnTo>
                <a:lnTo>
                  <a:pt x="576071" y="641603"/>
                </a:lnTo>
                <a:lnTo>
                  <a:pt x="576071" y="0"/>
                </a:lnTo>
                <a:lnTo>
                  <a:pt x="0" y="0"/>
                </a:lnTo>
                <a:close/>
              </a:path>
            </a:pathLst>
          </a:custGeom>
          <a:solidFill>
            <a:srgbClr val="9898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2" name="object 5"/>
          <p:cNvSpPr>
            <a:spLocks/>
          </p:cNvSpPr>
          <p:nvPr/>
        </p:nvSpPr>
        <p:spPr bwMode="auto">
          <a:xfrm>
            <a:off x="2490788" y="2038350"/>
            <a:ext cx="574675" cy="644525"/>
          </a:xfrm>
          <a:custGeom>
            <a:avLst/>
            <a:gdLst>
              <a:gd name="T0" fmla="*/ 0 w 574675"/>
              <a:gd name="T1" fmla="*/ 0 h 643255"/>
              <a:gd name="T2" fmla="*/ 0 w 574675"/>
              <a:gd name="T3" fmla="*/ 646944 h 643255"/>
              <a:gd name="T4" fmla="*/ 574547 w 574675"/>
              <a:gd name="T5" fmla="*/ 646944 h 643255"/>
              <a:gd name="T6" fmla="*/ 574547 w 574675"/>
              <a:gd name="T7" fmla="*/ 0 h 643255"/>
              <a:gd name="T8" fmla="*/ 0 w 574675"/>
              <a:gd name="T9" fmla="*/ 0 h 643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675"/>
              <a:gd name="T16" fmla="*/ 0 h 643255"/>
              <a:gd name="T17" fmla="*/ 574675 w 574675"/>
              <a:gd name="T18" fmla="*/ 643255 h 643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675" h="643255">
                <a:moveTo>
                  <a:pt x="0" y="0"/>
                </a:moveTo>
                <a:lnTo>
                  <a:pt x="0" y="643127"/>
                </a:lnTo>
                <a:lnTo>
                  <a:pt x="574547" y="643127"/>
                </a:lnTo>
                <a:lnTo>
                  <a:pt x="574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3" name="object 6"/>
          <p:cNvSpPr>
            <a:spLocks/>
          </p:cNvSpPr>
          <p:nvPr/>
        </p:nvSpPr>
        <p:spPr bwMode="auto">
          <a:xfrm>
            <a:off x="3055938" y="1416050"/>
            <a:ext cx="585787" cy="635000"/>
          </a:xfrm>
          <a:custGeom>
            <a:avLst/>
            <a:gdLst>
              <a:gd name="T0" fmla="*/ 0 w 585470"/>
              <a:gd name="T1" fmla="*/ 0 h 635635"/>
              <a:gd name="T2" fmla="*/ 0 w 585470"/>
              <a:gd name="T3" fmla="*/ 633604 h 635635"/>
              <a:gd name="T4" fmla="*/ 586166 w 585470"/>
              <a:gd name="T5" fmla="*/ 633604 h 635635"/>
              <a:gd name="T6" fmla="*/ 586166 w 585470"/>
              <a:gd name="T7" fmla="*/ 0 h 635635"/>
              <a:gd name="T8" fmla="*/ 0 w 585470"/>
              <a:gd name="T9" fmla="*/ 0 h 635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5470"/>
              <a:gd name="T16" fmla="*/ 0 h 635635"/>
              <a:gd name="T17" fmla="*/ 585470 w 585470"/>
              <a:gd name="T18" fmla="*/ 635635 h 635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5470" h="635635">
                <a:moveTo>
                  <a:pt x="0" y="0"/>
                </a:moveTo>
                <a:lnTo>
                  <a:pt x="0" y="635507"/>
                </a:lnTo>
                <a:lnTo>
                  <a:pt x="585215" y="635507"/>
                </a:lnTo>
                <a:lnTo>
                  <a:pt x="585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4" name="object 7"/>
          <p:cNvSpPr>
            <a:spLocks/>
          </p:cNvSpPr>
          <p:nvPr/>
        </p:nvSpPr>
        <p:spPr bwMode="auto">
          <a:xfrm>
            <a:off x="1916113" y="3932238"/>
            <a:ext cx="584200" cy="641350"/>
          </a:xfrm>
          <a:custGeom>
            <a:avLst/>
            <a:gdLst>
              <a:gd name="T0" fmla="*/ 0 w 584200"/>
              <a:gd name="T1" fmla="*/ 0 h 641985"/>
              <a:gd name="T2" fmla="*/ 0 w 584200"/>
              <a:gd name="T3" fmla="*/ 639701 h 641985"/>
              <a:gd name="T4" fmla="*/ 583691 w 584200"/>
              <a:gd name="T5" fmla="*/ 639701 h 641985"/>
              <a:gd name="T6" fmla="*/ 583691 w 584200"/>
              <a:gd name="T7" fmla="*/ 0 h 641985"/>
              <a:gd name="T8" fmla="*/ 0 w 584200"/>
              <a:gd name="T9" fmla="*/ 0 h 6419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641985"/>
              <a:gd name="T17" fmla="*/ 584200 w 584200"/>
              <a:gd name="T18" fmla="*/ 641985 h 6419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641985">
                <a:moveTo>
                  <a:pt x="0" y="0"/>
                </a:moveTo>
                <a:lnTo>
                  <a:pt x="0" y="641603"/>
                </a:lnTo>
                <a:lnTo>
                  <a:pt x="583691" y="641603"/>
                </a:lnTo>
                <a:lnTo>
                  <a:pt x="5836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5" name="object 8"/>
          <p:cNvSpPr>
            <a:spLocks/>
          </p:cNvSpPr>
          <p:nvPr/>
        </p:nvSpPr>
        <p:spPr bwMode="auto">
          <a:xfrm>
            <a:off x="3055938" y="2038350"/>
            <a:ext cx="585787" cy="644525"/>
          </a:xfrm>
          <a:custGeom>
            <a:avLst/>
            <a:gdLst>
              <a:gd name="T0" fmla="*/ 0 w 585470"/>
              <a:gd name="T1" fmla="*/ 0 h 643255"/>
              <a:gd name="T2" fmla="*/ 0 w 585470"/>
              <a:gd name="T3" fmla="*/ 646944 h 643255"/>
              <a:gd name="T4" fmla="*/ 586166 w 585470"/>
              <a:gd name="T5" fmla="*/ 646944 h 643255"/>
              <a:gd name="T6" fmla="*/ 586166 w 585470"/>
              <a:gd name="T7" fmla="*/ 0 h 643255"/>
              <a:gd name="T8" fmla="*/ 0 w 585470"/>
              <a:gd name="T9" fmla="*/ 0 h 643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5470"/>
              <a:gd name="T16" fmla="*/ 0 h 643255"/>
              <a:gd name="T17" fmla="*/ 585470 w 585470"/>
              <a:gd name="T18" fmla="*/ 643255 h 643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5470" h="643255">
                <a:moveTo>
                  <a:pt x="0" y="0"/>
                </a:moveTo>
                <a:lnTo>
                  <a:pt x="0" y="643127"/>
                </a:lnTo>
                <a:lnTo>
                  <a:pt x="585215" y="643127"/>
                </a:lnTo>
                <a:lnTo>
                  <a:pt x="585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9898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6" name="object 9"/>
          <p:cNvSpPr>
            <a:spLocks/>
          </p:cNvSpPr>
          <p:nvPr/>
        </p:nvSpPr>
        <p:spPr bwMode="auto">
          <a:xfrm>
            <a:off x="1916113" y="2673350"/>
            <a:ext cx="584200" cy="633413"/>
          </a:xfrm>
          <a:custGeom>
            <a:avLst/>
            <a:gdLst>
              <a:gd name="T0" fmla="*/ 0 w 584200"/>
              <a:gd name="T1" fmla="*/ 0 h 634364"/>
              <a:gd name="T2" fmla="*/ 0 w 584200"/>
              <a:gd name="T3" fmla="*/ 631136 h 634364"/>
              <a:gd name="T4" fmla="*/ 583691 w 584200"/>
              <a:gd name="T5" fmla="*/ 631136 h 634364"/>
              <a:gd name="T6" fmla="*/ 583691 w 584200"/>
              <a:gd name="T7" fmla="*/ 0 h 634364"/>
              <a:gd name="T8" fmla="*/ 0 w 584200"/>
              <a:gd name="T9" fmla="*/ 0 h 634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634364"/>
              <a:gd name="T17" fmla="*/ 584200 w 584200"/>
              <a:gd name="T18" fmla="*/ 634364 h 634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634364">
                <a:moveTo>
                  <a:pt x="0" y="0"/>
                </a:moveTo>
                <a:lnTo>
                  <a:pt x="0" y="633983"/>
                </a:lnTo>
                <a:lnTo>
                  <a:pt x="583691" y="633983"/>
                </a:lnTo>
                <a:lnTo>
                  <a:pt x="583691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7" name="object 10"/>
          <p:cNvSpPr>
            <a:spLocks/>
          </p:cNvSpPr>
          <p:nvPr/>
        </p:nvSpPr>
        <p:spPr bwMode="auto">
          <a:xfrm>
            <a:off x="774700" y="2673350"/>
            <a:ext cx="581025" cy="633413"/>
          </a:xfrm>
          <a:custGeom>
            <a:avLst/>
            <a:gdLst>
              <a:gd name="T0" fmla="*/ 0 w 582294"/>
              <a:gd name="T1" fmla="*/ 0 h 634364"/>
              <a:gd name="T2" fmla="*/ 0 w 582294"/>
              <a:gd name="T3" fmla="*/ 631136 h 634364"/>
              <a:gd name="T4" fmla="*/ 578369 w 582294"/>
              <a:gd name="T5" fmla="*/ 631136 h 634364"/>
              <a:gd name="T6" fmla="*/ 578369 w 582294"/>
              <a:gd name="T7" fmla="*/ 0 h 634364"/>
              <a:gd name="T8" fmla="*/ 0 w 582294"/>
              <a:gd name="T9" fmla="*/ 0 h 634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294"/>
              <a:gd name="T16" fmla="*/ 0 h 634364"/>
              <a:gd name="T17" fmla="*/ 582294 w 582294"/>
              <a:gd name="T18" fmla="*/ 634364 h 634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294" h="634364">
                <a:moveTo>
                  <a:pt x="0" y="0"/>
                </a:moveTo>
                <a:lnTo>
                  <a:pt x="0" y="633983"/>
                </a:lnTo>
                <a:lnTo>
                  <a:pt x="582167" y="633983"/>
                </a:lnTo>
                <a:lnTo>
                  <a:pt x="582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8" name="object 11"/>
          <p:cNvSpPr>
            <a:spLocks/>
          </p:cNvSpPr>
          <p:nvPr/>
        </p:nvSpPr>
        <p:spPr bwMode="auto">
          <a:xfrm>
            <a:off x="2490788" y="2673350"/>
            <a:ext cx="574675" cy="633413"/>
          </a:xfrm>
          <a:custGeom>
            <a:avLst/>
            <a:gdLst>
              <a:gd name="T0" fmla="*/ 0 w 574675"/>
              <a:gd name="T1" fmla="*/ 0 h 634364"/>
              <a:gd name="T2" fmla="*/ 0 w 574675"/>
              <a:gd name="T3" fmla="*/ 631136 h 634364"/>
              <a:gd name="T4" fmla="*/ 574547 w 574675"/>
              <a:gd name="T5" fmla="*/ 631136 h 634364"/>
              <a:gd name="T6" fmla="*/ 574547 w 574675"/>
              <a:gd name="T7" fmla="*/ 0 h 634364"/>
              <a:gd name="T8" fmla="*/ 0 w 574675"/>
              <a:gd name="T9" fmla="*/ 0 h 634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675"/>
              <a:gd name="T16" fmla="*/ 0 h 634364"/>
              <a:gd name="T17" fmla="*/ 574675 w 574675"/>
              <a:gd name="T18" fmla="*/ 634364 h 634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675" h="634364">
                <a:moveTo>
                  <a:pt x="0" y="0"/>
                </a:moveTo>
                <a:lnTo>
                  <a:pt x="0" y="633983"/>
                </a:lnTo>
                <a:lnTo>
                  <a:pt x="574547" y="633983"/>
                </a:lnTo>
                <a:lnTo>
                  <a:pt x="574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9898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9" name="object 12"/>
          <p:cNvSpPr>
            <a:spLocks/>
          </p:cNvSpPr>
          <p:nvPr/>
        </p:nvSpPr>
        <p:spPr bwMode="auto">
          <a:xfrm>
            <a:off x="1347788" y="3295650"/>
            <a:ext cx="576262" cy="646113"/>
          </a:xfrm>
          <a:custGeom>
            <a:avLst/>
            <a:gdLst>
              <a:gd name="T0" fmla="*/ 0 w 576580"/>
              <a:gd name="T1" fmla="*/ 0 h 645160"/>
              <a:gd name="T2" fmla="*/ 0 w 576580"/>
              <a:gd name="T3" fmla="*/ 647512 h 645160"/>
              <a:gd name="T4" fmla="*/ 575118 w 576580"/>
              <a:gd name="T5" fmla="*/ 647512 h 645160"/>
              <a:gd name="T6" fmla="*/ 575118 w 576580"/>
              <a:gd name="T7" fmla="*/ 0 h 645160"/>
              <a:gd name="T8" fmla="*/ 0 w 576580"/>
              <a:gd name="T9" fmla="*/ 0 h 645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580"/>
              <a:gd name="T16" fmla="*/ 0 h 645160"/>
              <a:gd name="T17" fmla="*/ 576580 w 576580"/>
              <a:gd name="T18" fmla="*/ 645160 h 645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580" h="645160">
                <a:moveTo>
                  <a:pt x="0" y="0"/>
                </a:moveTo>
                <a:lnTo>
                  <a:pt x="0" y="644651"/>
                </a:lnTo>
                <a:lnTo>
                  <a:pt x="576071" y="644651"/>
                </a:lnTo>
                <a:lnTo>
                  <a:pt x="576071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0" name="object 13"/>
          <p:cNvSpPr>
            <a:spLocks/>
          </p:cNvSpPr>
          <p:nvPr/>
        </p:nvSpPr>
        <p:spPr bwMode="auto">
          <a:xfrm>
            <a:off x="1916113" y="3295650"/>
            <a:ext cx="584200" cy="646113"/>
          </a:xfrm>
          <a:custGeom>
            <a:avLst/>
            <a:gdLst>
              <a:gd name="T0" fmla="*/ 0 w 584200"/>
              <a:gd name="T1" fmla="*/ 0 h 645160"/>
              <a:gd name="T2" fmla="*/ 0 w 584200"/>
              <a:gd name="T3" fmla="*/ 647512 h 645160"/>
              <a:gd name="T4" fmla="*/ 583691 w 584200"/>
              <a:gd name="T5" fmla="*/ 647512 h 645160"/>
              <a:gd name="T6" fmla="*/ 583691 w 584200"/>
              <a:gd name="T7" fmla="*/ 0 h 645160"/>
              <a:gd name="T8" fmla="*/ 0 w 584200"/>
              <a:gd name="T9" fmla="*/ 0 h 645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645160"/>
              <a:gd name="T17" fmla="*/ 584200 w 584200"/>
              <a:gd name="T18" fmla="*/ 645160 h 645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645160">
                <a:moveTo>
                  <a:pt x="0" y="0"/>
                </a:moveTo>
                <a:lnTo>
                  <a:pt x="0" y="644651"/>
                </a:lnTo>
                <a:lnTo>
                  <a:pt x="583691" y="644651"/>
                </a:lnTo>
                <a:lnTo>
                  <a:pt x="583691" y="0"/>
                </a:lnTo>
                <a:lnTo>
                  <a:pt x="0" y="0"/>
                </a:lnTo>
                <a:close/>
              </a:path>
            </a:pathLst>
          </a:custGeom>
          <a:solidFill>
            <a:srgbClr val="9898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1" name="object 14"/>
          <p:cNvSpPr>
            <a:spLocks noGrp="1"/>
          </p:cNvSpPr>
          <p:nvPr>
            <p:ph type="title"/>
          </p:nvPr>
        </p:nvSpPr>
        <p:spPr>
          <a:xfrm>
            <a:off x="2298700" y="1949450"/>
            <a:ext cx="7620000" cy="1670329"/>
          </a:xfrm>
        </p:spPr>
        <p:txBody>
          <a:bodyPr tIns="434975"/>
          <a:lstStyle/>
          <a:p>
            <a:pPr marL="1190625" indent="-22225" eaLnBrk="1" hangingPunct="1">
              <a:spcBef>
                <a:spcPts val="3425"/>
              </a:spcBef>
            </a:pPr>
            <a:r>
              <a:rPr lang="ru-RU" i="1" dirty="0">
                <a:solidFill>
                  <a:srgbClr val="FFFFFF"/>
                </a:solidFill>
                <a:latin typeface="Arial" charset="0"/>
                <a:cs typeface="Arial" charset="0"/>
              </a:rPr>
              <a:t>Историко-архивный институт</a:t>
            </a:r>
            <a:endParaRPr lang="ru-RU" dirty="0">
              <a:latin typeface="Monotype Corsiva" pitchFamily="66" charset="0"/>
              <a:cs typeface="Arial" charset="0"/>
            </a:endParaRPr>
          </a:p>
        </p:txBody>
      </p:sp>
      <p:sp>
        <p:nvSpPr>
          <p:cNvPr id="7182" name="object 15"/>
          <p:cNvSpPr txBox="1">
            <a:spLocks noChangeArrowheads="1"/>
          </p:cNvSpPr>
          <p:nvPr/>
        </p:nvSpPr>
        <p:spPr bwMode="auto">
          <a:xfrm>
            <a:off x="2374900" y="4997450"/>
            <a:ext cx="683895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Факультет архивного дела</a:t>
            </a:r>
          </a:p>
          <a:p>
            <a:pPr marL="1270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Кафедра архивоведения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object 16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object 9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 idx="4294967295"/>
          </p:nvPr>
        </p:nvSpPr>
        <p:spPr>
          <a:xfrm>
            <a:off x="774700" y="1949450"/>
            <a:ext cx="9296400" cy="369332"/>
          </a:xfrm>
        </p:spPr>
        <p:txBody>
          <a:bodyPr/>
          <a:lstStyle/>
          <a:p>
            <a:pPr marL="12700" eaLnBrk="1" hangingPunct="1"/>
            <a:r>
              <a:rPr lang="ru-RU" sz="2400" b="1" dirty="0">
                <a:latin typeface="Arial" charset="0"/>
                <a:cs typeface="Arial" charset="0"/>
              </a:rPr>
              <a:t>Условия поступления в магистратуру</a:t>
            </a: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700" y="2787650"/>
            <a:ext cx="9829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Сроки приема документов на обучение по программам магистратуры, </a:t>
            </a:r>
          </a:p>
          <a:p>
            <a:pPr algn="just"/>
            <a:r>
              <a:rPr lang="ru-RU" sz="2400" dirty="0"/>
              <a:t>сроки проведения вступительных испытаний, сроки заключения договоров об оказании платных образовательных услуг и сроки зачисления устанавливаются в соответствии с графиком, утвержденным Приемной комиссией: </a:t>
            </a:r>
          </a:p>
          <a:p>
            <a:endParaRPr lang="ru-RU" sz="2400" dirty="0"/>
          </a:p>
          <a:p>
            <a:endParaRPr lang="ru-RU" sz="2400" dirty="0"/>
          </a:p>
          <a:p>
            <a:pPr algn="ctr"/>
            <a:r>
              <a:rPr lang="en-US" sz="2400" dirty="0">
                <a:hlinkClick r:id="rId3"/>
              </a:rPr>
              <a:t>https://www.rsuh.ru/applicant/admissions-2020/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  <a:p>
            <a:pPr marL="12700">
              <a:spcBef>
                <a:spcPts val="25"/>
              </a:spcBef>
              <a:tabLst>
                <a:tab pos="750888" algn="l"/>
              </a:tabLst>
            </a:pPr>
            <a:endParaRPr lang="ru-RU" dirty="0"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object 9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 idx="4294967295"/>
          </p:nvPr>
        </p:nvSpPr>
        <p:spPr>
          <a:xfrm>
            <a:off x="774700" y="1949450"/>
            <a:ext cx="9296400" cy="738664"/>
          </a:xfrm>
        </p:spPr>
        <p:txBody>
          <a:bodyPr/>
          <a:lstStyle/>
          <a:p>
            <a:pPr marL="12700" eaLnBrk="1" hangingPunct="1"/>
            <a:r>
              <a:rPr lang="ru-RU" sz="2400" b="1" dirty="0">
                <a:latin typeface="Arial" charset="0"/>
                <a:cs typeface="Arial" charset="0"/>
              </a:rPr>
              <a:t>Условия поступления в магистратуру</a:t>
            </a:r>
            <a:br>
              <a:rPr lang="ru-RU" sz="2400" b="1" dirty="0">
                <a:latin typeface="Arial" charset="0"/>
                <a:cs typeface="Arial" charset="0"/>
              </a:rPr>
            </a:br>
            <a:endParaRPr lang="ru-RU" sz="2400" dirty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2734787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object 9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 idx="4294967295"/>
          </p:nvPr>
        </p:nvSpPr>
        <p:spPr>
          <a:xfrm>
            <a:off x="774700" y="1949450"/>
            <a:ext cx="9296400" cy="738664"/>
          </a:xfrm>
        </p:spPr>
        <p:txBody>
          <a:bodyPr/>
          <a:lstStyle/>
          <a:p>
            <a:pPr marL="12700" eaLnBrk="1" hangingPunct="1"/>
            <a:r>
              <a:rPr lang="ru-RU" sz="2400" b="1" dirty="0">
                <a:latin typeface="Arial" charset="0"/>
                <a:cs typeface="Arial" charset="0"/>
              </a:rPr>
              <a:t>Документы, необходимые для поступления в магистратуру</a:t>
            </a:r>
            <a:br>
              <a:rPr lang="ru-RU" sz="2400" b="1" dirty="0">
                <a:latin typeface="Arial" charset="0"/>
                <a:cs typeface="Arial" charset="0"/>
              </a:rPr>
            </a:b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8500" y="2485589"/>
            <a:ext cx="9525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• паспорт (копия) </a:t>
            </a:r>
          </a:p>
          <a:p>
            <a:r>
              <a:rPr lang="ru-RU" sz="2800" dirty="0"/>
              <a:t>• диплом о высшем образовании (копия/ оригинал)</a:t>
            </a:r>
          </a:p>
          <a:p>
            <a:r>
              <a:rPr lang="ru-RU" sz="2800" dirty="0"/>
              <a:t>• документы, подтверждающие индивидуальные достижения</a:t>
            </a:r>
          </a:p>
          <a:p>
            <a:r>
              <a:rPr lang="ru-RU" sz="2800" dirty="0"/>
              <a:t>• 2 фотографии (3*4, матовые)   </a:t>
            </a:r>
          </a:p>
          <a:p>
            <a:r>
              <a:rPr lang="ru-RU" sz="2800" dirty="0"/>
              <a:t>• </a:t>
            </a:r>
            <a:r>
              <a:rPr lang="ru-RU" sz="2800" b="1" dirty="0"/>
              <a:t>для иностранных граждан: </a:t>
            </a:r>
            <a:r>
              <a:rPr lang="ru-RU" sz="2800" dirty="0"/>
              <a:t> медицинская справка о состоянии здоровья (диспансеризация) и справка об отсутствии ВИЧ/ СПИД;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object 9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 idx="4294967295"/>
          </p:nvPr>
        </p:nvSpPr>
        <p:spPr>
          <a:xfrm>
            <a:off x="774700" y="1949450"/>
            <a:ext cx="9296400" cy="738664"/>
          </a:xfrm>
        </p:spPr>
        <p:txBody>
          <a:bodyPr/>
          <a:lstStyle/>
          <a:p>
            <a:pPr marL="12700" eaLnBrk="1" hangingPunct="1"/>
            <a:r>
              <a:rPr lang="ru-RU" sz="2400" b="1" dirty="0">
                <a:latin typeface="Arial" charset="0"/>
                <a:cs typeface="Arial" charset="0"/>
              </a:rPr>
              <a:t>Условия поступления в магистратуру</a:t>
            </a:r>
            <a:br>
              <a:rPr lang="ru-RU" sz="2400" b="1" dirty="0">
                <a:latin typeface="Arial" charset="0"/>
                <a:cs typeface="Arial" charset="0"/>
              </a:rPr>
            </a:b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8500" y="2485589"/>
            <a:ext cx="9525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sz="2400" dirty="0"/>
              <a:t>Показатель «Собеседование» из </a:t>
            </a:r>
            <a:r>
              <a:rPr lang="ru-RU" sz="2400" dirty="0" err="1"/>
              <a:t>портфолио</a:t>
            </a:r>
            <a:r>
              <a:rPr lang="ru-RU" sz="2400" dirty="0"/>
              <a:t> представляет из себя вступительное испытание по предмету магистерской подготовки </a:t>
            </a:r>
            <a:r>
              <a:rPr lang="ru-RU" sz="2400" b="1" dirty="0"/>
              <a:t>(История (Отечественная история), </a:t>
            </a:r>
            <a:r>
              <a:rPr lang="ru-RU" sz="2400" dirty="0"/>
              <a:t>проводится на русском языке в устной и/или письменной форме по программам, сформированным на основе федеральных государственных образовательных стандартов высшего образования по программам </a:t>
            </a:r>
            <a:r>
              <a:rPr lang="ru-RU" sz="2400" dirty="0" err="1"/>
              <a:t>бакалавриата</a:t>
            </a:r>
            <a:r>
              <a:rPr lang="ru-RU" sz="2400" dirty="0"/>
              <a:t>. 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Собеседование проводится по желанию поступающего в соответствии с перечнем вопросов, выносимых на собеседование.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2"/>
          <p:cNvSpPr txBox="1">
            <a:spLocks noChangeArrowheads="1"/>
          </p:cNvSpPr>
          <p:nvPr/>
        </p:nvSpPr>
        <p:spPr bwMode="auto">
          <a:xfrm>
            <a:off x="850900" y="2482850"/>
            <a:ext cx="9525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indent="571500"/>
            <a:r>
              <a:rPr lang="ru-RU" dirty="0"/>
              <a:t>Все вступительные испытания оцениваются по балльной системе, </a:t>
            </a:r>
          </a:p>
          <a:p>
            <a:pPr marL="12700" indent="571500"/>
            <a:r>
              <a:rPr lang="ru-RU" dirty="0"/>
              <a:t>где 30 баллов - минимальный проходной балл. </a:t>
            </a:r>
          </a:p>
          <a:p>
            <a:pPr marL="12700" indent="571500"/>
            <a:r>
              <a:rPr lang="ru-RU" dirty="0"/>
              <a:t>При приеме на обучение по программам магистратуры поступающему могут быть начислены баллы при предоставлении документов, подтверждающих следующие показатели </a:t>
            </a:r>
            <a:r>
              <a:rPr lang="ru-RU" dirty="0" err="1"/>
              <a:t>портфолио</a:t>
            </a:r>
            <a:r>
              <a:rPr lang="ru-RU" dirty="0"/>
              <a:t>: </a:t>
            </a:r>
          </a:p>
          <a:p>
            <a:pPr marL="12700" indent="571500"/>
            <a:r>
              <a:rPr lang="ru-RU" dirty="0"/>
              <a:t>1) Наличие диплома с отличием – 10 баллов; </a:t>
            </a:r>
          </a:p>
          <a:p>
            <a:pPr marL="12700" indent="571500"/>
            <a:r>
              <a:rPr lang="ru-RU" dirty="0"/>
              <a:t>2) Дополнительное образование по направлению подготовки – от 1 до 10 баллов; </a:t>
            </a:r>
          </a:p>
          <a:p>
            <a:pPr marL="12700" indent="571500"/>
            <a:r>
              <a:rPr lang="ru-RU" dirty="0"/>
              <a:t>3) Личные достижения – от 2 до 5 баллов; </a:t>
            </a:r>
          </a:p>
          <a:p>
            <a:pPr marL="12700" indent="571500"/>
            <a:r>
              <a:rPr lang="ru-RU" dirty="0"/>
              <a:t>4) Наличие трудового стажа не менее 6 месяцев по направлению подготовки – 4 балла;</a:t>
            </a:r>
          </a:p>
          <a:p>
            <a:pPr marL="12700" indent="571500"/>
            <a:r>
              <a:rPr lang="ru-RU" dirty="0"/>
              <a:t> 5) Наличие публикации по профилю магистерской программы (баллы учитываются не более 3-х раз за каждую публикацию) – от 1 до 10 баллов; </a:t>
            </a:r>
          </a:p>
          <a:p>
            <a:pPr marL="12700" indent="571500"/>
            <a:r>
              <a:rPr lang="ru-RU" dirty="0"/>
              <a:t>6) Выступление на конференциях с докладом по профилю магистерской программы (баллы учитываются не более 3-х раз за каждое выступление) – 2 балла; </a:t>
            </a:r>
          </a:p>
          <a:p>
            <a:pPr marL="12700" indent="571500"/>
            <a:r>
              <a:rPr lang="ru-RU" dirty="0"/>
              <a:t>7) Победители олимпиад и иных интеллектуальных состязаний – от 60 до 80 баллов; </a:t>
            </a:r>
          </a:p>
          <a:p>
            <a:pPr marL="12700" indent="571500"/>
            <a:r>
              <a:rPr lang="ru-RU" dirty="0"/>
              <a:t>8) Собеседование – от 0 до 100 баллов. 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2488" y="1965325"/>
            <a:ext cx="8988425" cy="418575"/>
          </a:xfrm>
        </p:spPr>
        <p:txBody>
          <a:bodyPr tIns="48767"/>
          <a:lstStyle/>
          <a:p>
            <a:pPr marL="1704975" eaLnBrk="1" hangingPunct="1"/>
            <a:r>
              <a:rPr lang="ru-RU" sz="2400" b="1" dirty="0">
                <a:latin typeface="Arial" charset="0"/>
                <a:cs typeface="Arial" charset="0"/>
              </a:rPr>
              <a:t>Система балльной оценки</a:t>
            </a: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15366" name="object 5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2488" y="1965325"/>
            <a:ext cx="8988425" cy="1157239"/>
          </a:xfrm>
        </p:spPr>
        <p:txBody>
          <a:bodyPr tIns="48767"/>
          <a:lstStyle/>
          <a:p>
            <a:pPr marL="1704975" eaLnBrk="1" hangingPunct="1"/>
            <a:br>
              <a:rPr lang="ru-RU" sz="2400" b="1" dirty="0">
                <a:latin typeface="Arial" charset="0"/>
                <a:cs typeface="Arial" charset="0"/>
              </a:rPr>
            </a:br>
            <a:br>
              <a:rPr lang="ru-RU" sz="2400" b="1" dirty="0">
                <a:latin typeface="Arial" charset="0"/>
                <a:cs typeface="Arial" charset="0"/>
              </a:rPr>
            </a:br>
            <a:r>
              <a:rPr lang="ru-RU" sz="2400" b="1" dirty="0">
                <a:latin typeface="Arial" charset="0"/>
                <a:cs typeface="Arial" charset="0"/>
              </a:rPr>
              <a:t>Стоимость обучения в 2019-2020 учебном году</a:t>
            </a: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15366" name="object 5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3397250"/>
            <a:ext cx="952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" y="4845050"/>
            <a:ext cx="948080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699" y="6054192"/>
            <a:ext cx="9525001" cy="126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2"/>
          <p:cNvSpPr>
            <a:spLocks noChangeArrowheads="1"/>
          </p:cNvSpPr>
          <p:nvPr/>
        </p:nvSpPr>
        <p:spPr bwMode="auto">
          <a:xfrm>
            <a:off x="774700" y="698500"/>
            <a:ext cx="3505200" cy="6508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9" name="object 3"/>
          <p:cNvSpPr>
            <a:spLocks/>
          </p:cNvSpPr>
          <p:nvPr/>
        </p:nvSpPr>
        <p:spPr bwMode="auto">
          <a:xfrm>
            <a:off x="2490788" y="2038350"/>
            <a:ext cx="7427912" cy="2535238"/>
          </a:xfrm>
          <a:custGeom>
            <a:avLst/>
            <a:gdLst>
              <a:gd name="T0" fmla="*/ 0 w 7428230"/>
              <a:gd name="T1" fmla="*/ 0 h 2534920"/>
              <a:gd name="T2" fmla="*/ 0 w 7428230"/>
              <a:gd name="T3" fmla="*/ 2535364 h 2534920"/>
              <a:gd name="T4" fmla="*/ 7427024 w 7428230"/>
              <a:gd name="T5" fmla="*/ 2535364 h 2534920"/>
              <a:gd name="T6" fmla="*/ 7427024 w 7428230"/>
              <a:gd name="T7" fmla="*/ 0 h 2534920"/>
              <a:gd name="T8" fmla="*/ 0 w 7428230"/>
              <a:gd name="T9" fmla="*/ 0 h 2534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28230"/>
              <a:gd name="T16" fmla="*/ 0 h 2534920"/>
              <a:gd name="T17" fmla="*/ 7428230 w 7428230"/>
              <a:gd name="T18" fmla="*/ 2534920 h 25349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28230" h="2534920">
                <a:moveTo>
                  <a:pt x="0" y="0"/>
                </a:moveTo>
                <a:lnTo>
                  <a:pt x="0" y="2534411"/>
                </a:lnTo>
                <a:lnTo>
                  <a:pt x="7427975" y="2534411"/>
                </a:lnTo>
                <a:lnTo>
                  <a:pt x="74279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0" name="object 4"/>
          <p:cNvSpPr>
            <a:spLocks/>
          </p:cNvSpPr>
          <p:nvPr/>
        </p:nvSpPr>
        <p:spPr bwMode="auto">
          <a:xfrm>
            <a:off x="1347788" y="3932238"/>
            <a:ext cx="576262" cy="641350"/>
          </a:xfrm>
          <a:custGeom>
            <a:avLst/>
            <a:gdLst>
              <a:gd name="T0" fmla="*/ 0 w 576580"/>
              <a:gd name="T1" fmla="*/ 0 h 641985"/>
              <a:gd name="T2" fmla="*/ 0 w 576580"/>
              <a:gd name="T3" fmla="*/ 639701 h 641985"/>
              <a:gd name="T4" fmla="*/ 575118 w 576580"/>
              <a:gd name="T5" fmla="*/ 639701 h 641985"/>
              <a:gd name="T6" fmla="*/ 575118 w 576580"/>
              <a:gd name="T7" fmla="*/ 0 h 641985"/>
              <a:gd name="T8" fmla="*/ 0 w 576580"/>
              <a:gd name="T9" fmla="*/ 0 h 6419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580"/>
              <a:gd name="T16" fmla="*/ 0 h 641985"/>
              <a:gd name="T17" fmla="*/ 576580 w 576580"/>
              <a:gd name="T18" fmla="*/ 641985 h 6419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580" h="641985">
                <a:moveTo>
                  <a:pt x="0" y="0"/>
                </a:moveTo>
                <a:lnTo>
                  <a:pt x="0" y="641603"/>
                </a:lnTo>
                <a:lnTo>
                  <a:pt x="576071" y="641603"/>
                </a:lnTo>
                <a:lnTo>
                  <a:pt x="576071" y="0"/>
                </a:lnTo>
                <a:lnTo>
                  <a:pt x="0" y="0"/>
                </a:lnTo>
                <a:close/>
              </a:path>
            </a:pathLst>
          </a:custGeom>
          <a:solidFill>
            <a:srgbClr val="9898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1" name="object 5"/>
          <p:cNvSpPr>
            <a:spLocks/>
          </p:cNvSpPr>
          <p:nvPr/>
        </p:nvSpPr>
        <p:spPr bwMode="auto">
          <a:xfrm>
            <a:off x="2490788" y="2038350"/>
            <a:ext cx="574675" cy="644525"/>
          </a:xfrm>
          <a:custGeom>
            <a:avLst/>
            <a:gdLst>
              <a:gd name="T0" fmla="*/ 0 w 574675"/>
              <a:gd name="T1" fmla="*/ 0 h 643255"/>
              <a:gd name="T2" fmla="*/ 0 w 574675"/>
              <a:gd name="T3" fmla="*/ 646944 h 643255"/>
              <a:gd name="T4" fmla="*/ 574547 w 574675"/>
              <a:gd name="T5" fmla="*/ 646944 h 643255"/>
              <a:gd name="T6" fmla="*/ 574547 w 574675"/>
              <a:gd name="T7" fmla="*/ 0 h 643255"/>
              <a:gd name="T8" fmla="*/ 0 w 574675"/>
              <a:gd name="T9" fmla="*/ 0 h 643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675"/>
              <a:gd name="T16" fmla="*/ 0 h 643255"/>
              <a:gd name="T17" fmla="*/ 574675 w 574675"/>
              <a:gd name="T18" fmla="*/ 643255 h 643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675" h="643255">
                <a:moveTo>
                  <a:pt x="0" y="0"/>
                </a:moveTo>
                <a:lnTo>
                  <a:pt x="0" y="643127"/>
                </a:lnTo>
                <a:lnTo>
                  <a:pt x="574547" y="643127"/>
                </a:lnTo>
                <a:lnTo>
                  <a:pt x="574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2" name="object 6"/>
          <p:cNvSpPr>
            <a:spLocks/>
          </p:cNvSpPr>
          <p:nvPr/>
        </p:nvSpPr>
        <p:spPr bwMode="auto">
          <a:xfrm>
            <a:off x="3055938" y="1416050"/>
            <a:ext cx="585787" cy="635000"/>
          </a:xfrm>
          <a:custGeom>
            <a:avLst/>
            <a:gdLst>
              <a:gd name="T0" fmla="*/ 0 w 585470"/>
              <a:gd name="T1" fmla="*/ 0 h 635635"/>
              <a:gd name="T2" fmla="*/ 0 w 585470"/>
              <a:gd name="T3" fmla="*/ 633604 h 635635"/>
              <a:gd name="T4" fmla="*/ 586166 w 585470"/>
              <a:gd name="T5" fmla="*/ 633604 h 635635"/>
              <a:gd name="T6" fmla="*/ 586166 w 585470"/>
              <a:gd name="T7" fmla="*/ 0 h 635635"/>
              <a:gd name="T8" fmla="*/ 0 w 585470"/>
              <a:gd name="T9" fmla="*/ 0 h 635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5470"/>
              <a:gd name="T16" fmla="*/ 0 h 635635"/>
              <a:gd name="T17" fmla="*/ 585470 w 585470"/>
              <a:gd name="T18" fmla="*/ 635635 h 635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5470" h="635635">
                <a:moveTo>
                  <a:pt x="0" y="0"/>
                </a:moveTo>
                <a:lnTo>
                  <a:pt x="0" y="635507"/>
                </a:lnTo>
                <a:lnTo>
                  <a:pt x="585215" y="635507"/>
                </a:lnTo>
                <a:lnTo>
                  <a:pt x="585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3" name="object 7"/>
          <p:cNvSpPr>
            <a:spLocks/>
          </p:cNvSpPr>
          <p:nvPr/>
        </p:nvSpPr>
        <p:spPr bwMode="auto">
          <a:xfrm>
            <a:off x="1916113" y="3932238"/>
            <a:ext cx="584200" cy="641350"/>
          </a:xfrm>
          <a:custGeom>
            <a:avLst/>
            <a:gdLst>
              <a:gd name="T0" fmla="*/ 0 w 584200"/>
              <a:gd name="T1" fmla="*/ 0 h 641985"/>
              <a:gd name="T2" fmla="*/ 0 w 584200"/>
              <a:gd name="T3" fmla="*/ 639701 h 641985"/>
              <a:gd name="T4" fmla="*/ 583691 w 584200"/>
              <a:gd name="T5" fmla="*/ 639701 h 641985"/>
              <a:gd name="T6" fmla="*/ 583691 w 584200"/>
              <a:gd name="T7" fmla="*/ 0 h 641985"/>
              <a:gd name="T8" fmla="*/ 0 w 584200"/>
              <a:gd name="T9" fmla="*/ 0 h 6419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641985"/>
              <a:gd name="T17" fmla="*/ 584200 w 584200"/>
              <a:gd name="T18" fmla="*/ 641985 h 6419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641985">
                <a:moveTo>
                  <a:pt x="0" y="0"/>
                </a:moveTo>
                <a:lnTo>
                  <a:pt x="0" y="641603"/>
                </a:lnTo>
                <a:lnTo>
                  <a:pt x="583691" y="641603"/>
                </a:lnTo>
                <a:lnTo>
                  <a:pt x="5836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4" name="object 8"/>
          <p:cNvSpPr>
            <a:spLocks/>
          </p:cNvSpPr>
          <p:nvPr/>
        </p:nvSpPr>
        <p:spPr bwMode="auto">
          <a:xfrm>
            <a:off x="3055938" y="2038350"/>
            <a:ext cx="585787" cy="644525"/>
          </a:xfrm>
          <a:custGeom>
            <a:avLst/>
            <a:gdLst>
              <a:gd name="T0" fmla="*/ 0 w 585470"/>
              <a:gd name="T1" fmla="*/ 0 h 643255"/>
              <a:gd name="T2" fmla="*/ 0 w 585470"/>
              <a:gd name="T3" fmla="*/ 646944 h 643255"/>
              <a:gd name="T4" fmla="*/ 586166 w 585470"/>
              <a:gd name="T5" fmla="*/ 646944 h 643255"/>
              <a:gd name="T6" fmla="*/ 586166 w 585470"/>
              <a:gd name="T7" fmla="*/ 0 h 643255"/>
              <a:gd name="T8" fmla="*/ 0 w 585470"/>
              <a:gd name="T9" fmla="*/ 0 h 643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5470"/>
              <a:gd name="T16" fmla="*/ 0 h 643255"/>
              <a:gd name="T17" fmla="*/ 585470 w 585470"/>
              <a:gd name="T18" fmla="*/ 643255 h 643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5470" h="643255">
                <a:moveTo>
                  <a:pt x="0" y="0"/>
                </a:moveTo>
                <a:lnTo>
                  <a:pt x="0" y="643127"/>
                </a:lnTo>
                <a:lnTo>
                  <a:pt x="585215" y="643127"/>
                </a:lnTo>
                <a:lnTo>
                  <a:pt x="585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9898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5" name="object 9"/>
          <p:cNvSpPr>
            <a:spLocks/>
          </p:cNvSpPr>
          <p:nvPr/>
        </p:nvSpPr>
        <p:spPr bwMode="auto">
          <a:xfrm>
            <a:off x="1916113" y="2673350"/>
            <a:ext cx="584200" cy="633413"/>
          </a:xfrm>
          <a:custGeom>
            <a:avLst/>
            <a:gdLst>
              <a:gd name="T0" fmla="*/ 0 w 584200"/>
              <a:gd name="T1" fmla="*/ 0 h 634364"/>
              <a:gd name="T2" fmla="*/ 0 w 584200"/>
              <a:gd name="T3" fmla="*/ 631136 h 634364"/>
              <a:gd name="T4" fmla="*/ 583691 w 584200"/>
              <a:gd name="T5" fmla="*/ 631136 h 634364"/>
              <a:gd name="T6" fmla="*/ 583691 w 584200"/>
              <a:gd name="T7" fmla="*/ 0 h 634364"/>
              <a:gd name="T8" fmla="*/ 0 w 584200"/>
              <a:gd name="T9" fmla="*/ 0 h 634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634364"/>
              <a:gd name="T17" fmla="*/ 584200 w 584200"/>
              <a:gd name="T18" fmla="*/ 634364 h 634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634364">
                <a:moveTo>
                  <a:pt x="0" y="0"/>
                </a:moveTo>
                <a:lnTo>
                  <a:pt x="0" y="633983"/>
                </a:lnTo>
                <a:lnTo>
                  <a:pt x="583691" y="633983"/>
                </a:lnTo>
                <a:lnTo>
                  <a:pt x="583691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6" name="object 10"/>
          <p:cNvSpPr>
            <a:spLocks/>
          </p:cNvSpPr>
          <p:nvPr/>
        </p:nvSpPr>
        <p:spPr bwMode="auto">
          <a:xfrm>
            <a:off x="774700" y="2673350"/>
            <a:ext cx="581025" cy="633413"/>
          </a:xfrm>
          <a:custGeom>
            <a:avLst/>
            <a:gdLst>
              <a:gd name="T0" fmla="*/ 0 w 582294"/>
              <a:gd name="T1" fmla="*/ 0 h 634364"/>
              <a:gd name="T2" fmla="*/ 0 w 582294"/>
              <a:gd name="T3" fmla="*/ 631136 h 634364"/>
              <a:gd name="T4" fmla="*/ 578369 w 582294"/>
              <a:gd name="T5" fmla="*/ 631136 h 634364"/>
              <a:gd name="T6" fmla="*/ 578369 w 582294"/>
              <a:gd name="T7" fmla="*/ 0 h 634364"/>
              <a:gd name="T8" fmla="*/ 0 w 582294"/>
              <a:gd name="T9" fmla="*/ 0 h 634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294"/>
              <a:gd name="T16" fmla="*/ 0 h 634364"/>
              <a:gd name="T17" fmla="*/ 582294 w 582294"/>
              <a:gd name="T18" fmla="*/ 634364 h 634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294" h="634364">
                <a:moveTo>
                  <a:pt x="0" y="0"/>
                </a:moveTo>
                <a:lnTo>
                  <a:pt x="0" y="633983"/>
                </a:lnTo>
                <a:lnTo>
                  <a:pt x="582167" y="633983"/>
                </a:lnTo>
                <a:lnTo>
                  <a:pt x="5821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7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7" name="object 11"/>
          <p:cNvSpPr>
            <a:spLocks/>
          </p:cNvSpPr>
          <p:nvPr/>
        </p:nvSpPr>
        <p:spPr bwMode="auto">
          <a:xfrm>
            <a:off x="2490788" y="2673350"/>
            <a:ext cx="574675" cy="633413"/>
          </a:xfrm>
          <a:custGeom>
            <a:avLst/>
            <a:gdLst>
              <a:gd name="T0" fmla="*/ 0 w 574675"/>
              <a:gd name="T1" fmla="*/ 0 h 634364"/>
              <a:gd name="T2" fmla="*/ 0 w 574675"/>
              <a:gd name="T3" fmla="*/ 631136 h 634364"/>
              <a:gd name="T4" fmla="*/ 574547 w 574675"/>
              <a:gd name="T5" fmla="*/ 631136 h 634364"/>
              <a:gd name="T6" fmla="*/ 574547 w 574675"/>
              <a:gd name="T7" fmla="*/ 0 h 634364"/>
              <a:gd name="T8" fmla="*/ 0 w 574675"/>
              <a:gd name="T9" fmla="*/ 0 h 634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4675"/>
              <a:gd name="T16" fmla="*/ 0 h 634364"/>
              <a:gd name="T17" fmla="*/ 574675 w 574675"/>
              <a:gd name="T18" fmla="*/ 634364 h 634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4675" h="634364">
                <a:moveTo>
                  <a:pt x="0" y="0"/>
                </a:moveTo>
                <a:lnTo>
                  <a:pt x="0" y="633983"/>
                </a:lnTo>
                <a:lnTo>
                  <a:pt x="574547" y="633983"/>
                </a:lnTo>
                <a:lnTo>
                  <a:pt x="574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9898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8" name="object 12"/>
          <p:cNvSpPr>
            <a:spLocks/>
          </p:cNvSpPr>
          <p:nvPr/>
        </p:nvSpPr>
        <p:spPr bwMode="auto">
          <a:xfrm>
            <a:off x="1347788" y="3295650"/>
            <a:ext cx="576262" cy="646113"/>
          </a:xfrm>
          <a:custGeom>
            <a:avLst/>
            <a:gdLst>
              <a:gd name="T0" fmla="*/ 0 w 576580"/>
              <a:gd name="T1" fmla="*/ 0 h 645160"/>
              <a:gd name="T2" fmla="*/ 0 w 576580"/>
              <a:gd name="T3" fmla="*/ 647512 h 645160"/>
              <a:gd name="T4" fmla="*/ 575118 w 576580"/>
              <a:gd name="T5" fmla="*/ 647512 h 645160"/>
              <a:gd name="T6" fmla="*/ 575118 w 576580"/>
              <a:gd name="T7" fmla="*/ 0 h 645160"/>
              <a:gd name="T8" fmla="*/ 0 w 576580"/>
              <a:gd name="T9" fmla="*/ 0 h 645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580"/>
              <a:gd name="T16" fmla="*/ 0 h 645160"/>
              <a:gd name="T17" fmla="*/ 576580 w 576580"/>
              <a:gd name="T18" fmla="*/ 645160 h 645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580" h="645160">
                <a:moveTo>
                  <a:pt x="0" y="0"/>
                </a:moveTo>
                <a:lnTo>
                  <a:pt x="0" y="644651"/>
                </a:lnTo>
                <a:lnTo>
                  <a:pt x="576071" y="644651"/>
                </a:lnTo>
                <a:lnTo>
                  <a:pt x="576071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E6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69" name="object 13"/>
          <p:cNvSpPr>
            <a:spLocks/>
          </p:cNvSpPr>
          <p:nvPr/>
        </p:nvSpPr>
        <p:spPr bwMode="auto">
          <a:xfrm>
            <a:off x="1916113" y="3295650"/>
            <a:ext cx="584200" cy="646113"/>
          </a:xfrm>
          <a:custGeom>
            <a:avLst/>
            <a:gdLst>
              <a:gd name="T0" fmla="*/ 0 w 584200"/>
              <a:gd name="T1" fmla="*/ 0 h 645160"/>
              <a:gd name="T2" fmla="*/ 0 w 584200"/>
              <a:gd name="T3" fmla="*/ 647512 h 645160"/>
              <a:gd name="T4" fmla="*/ 583691 w 584200"/>
              <a:gd name="T5" fmla="*/ 647512 h 645160"/>
              <a:gd name="T6" fmla="*/ 583691 w 584200"/>
              <a:gd name="T7" fmla="*/ 0 h 645160"/>
              <a:gd name="T8" fmla="*/ 0 w 584200"/>
              <a:gd name="T9" fmla="*/ 0 h 645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4200"/>
              <a:gd name="T16" fmla="*/ 0 h 645160"/>
              <a:gd name="T17" fmla="*/ 584200 w 584200"/>
              <a:gd name="T18" fmla="*/ 645160 h 645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4200" h="645160">
                <a:moveTo>
                  <a:pt x="0" y="0"/>
                </a:moveTo>
                <a:lnTo>
                  <a:pt x="0" y="644651"/>
                </a:lnTo>
                <a:lnTo>
                  <a:pt x="583691" y="644651"/>
                </a:lnTo>
                <a:lnTo>
                  <a:pt x="583691" y="0"/>
                </a:lnTo>
                <a:lnTo>
                  <a:pt x="0" y="0"/>
                </a:lnTo>
                <a:close/>
              </a:path>
            </a:pathLst>
          </a:custGeom>
          <a:solidFill>
            <a:srgbClr val="9898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470" name="object 14"/>
          <p:cNvSpPr>
            <a:spLocks noGrp="1"/>
          </p:cNvSpPr>
          <p:nvPr>
            <p:ph type="title" idx="4294967295"/>
          </p:nvPr>
        </p:nvSpPr>
        <p:spPr>
          <a:xfrm>
            <a:off x="2298700" y="1949450"/>
            <a:ext cx="7620000" cy="1054776"/>
          </a:xfrm>
        </p:spPr>
        <p:txBody>
          <a:bodyPr tIns="434975"/>
          <a:lstStyle/>
          <a:p>
            <a:pPr marL="1190625" indent="-22225" eaLnBrk="1" hangingPunct="1">
              <a:spcBef>
                <a:spcPts val="3425"/>
              </a:spcBef>
            </a:pPr>
            <a:r>
              <a:rPr lang="ru-RU" sz="4000" i="1" dirty="0">
                <a:solidFill>
                  <a:srgbClr val="FFFFFF"/>
                </a:solidFill>
                <a:latin typeface="Arial" charset="0"/>
                <a:cs typeface="Arial" charset="0"/>
              </a:rPr>
              <a:t>Наши координаты</a:t>
            </a:r>
            <a:endParaRPr lang="ru-RU" sz="4000" dirty="0">
              <a:solidFill>
                <a:schemeClr val="tx1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19471" name="object 15"/>
          <p:cNvSpPr txBox="1">
            <a:spLocks noChangeArrowheads="1"/>
          </p:cNvSpPr>
          <p:nvPr/>
        </p:nvSpPr>
        <p:spPr bwMode="auto">
          <a:xfrm>
            <a:off x="1460500" y="4540250"/>
            <a:ext cx="77533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600" b="1" dirty="0"/>
              <a:t>Документы принимаются по адресу:</a:t>
            </a:r>
          </a:p>
          <a:p>
            <a:r>
              <a:rPr lang="ru-RU" sz="1600" b="1" dirty="0"/>
              <a:t> </a:t>
            </a:r>
            <a:r>
              <a:rPr lang="ru-RU" sz="1600" dirty="0"/>
              <a:t>г. Москва, ул. Чаянова, дом 15, корпус 2, корпус 5 (ст. метро «</a:t>
            </a:r>
            <a:r>
              <a:rPr lang="ru-RU" sz="1600" dirty="0" err="1"/>
              <a:t>Новослободская</a:t>
            </a:r>
            <a:r>
              <a:rPr lang="ru-RU" sz="1600" dirty="0"/>
              <a:t>», «Менделеевская»)</a:t>
            </a:r>
          </a:p>
          <a:p>
            <a:r>
              <a:rPr lang="ru-RU" sz="1600" dirty="0"/>
              <a:t> </a:t>
            </a:r>
            <a:r>
              <a:rPr lang="ru-RU" sz="1600" b="1" dirty="0"/>
              <a:t>Методист магистратуры – Королёва Анна Витальевна</a:t>
            </a:r>
            <a:endParaRPr lang="ru-RU" sz="1600" dirty="0"/>
          </a:p>
          <a:p>
            <a:r>
              <a:rPr lang="ru-RU" sz="1600" dirty="0"/>
              <a:t>тел.: 8 (495) 625-50-19</a:t>
            </a:r>
            <a:br>
              <a:rPr lang="ru-RU" sz="1600" dirty="0"/>
            </a:br>
            <a:r>
              <a:rPr lang="ru-RU" sz="1600" dirty="0"/>
              <a:t>ул.Никольская д.15 каб.9</a:t>
            </a:r>
          </a:p>
          <a:p>
            <a:r>
              <a:rPr lang="ru-RU" sz="1600" b="1" dirty="0"/>
              <a:t>Методист кафедры архивоведения, секретарь дирекции ИАИ  - </a:t>
            </a:r>
          </a:p>
          <a:p>
            <a:r>
              <a:rPr lang="ru-RU" sz="1600" b="1" dirty="0"/>
              <a:t>Карандеева Анна Андреевна</a:t>
            </a:r>
          </a:p>
          <a:p>
            <a:r>
              <a:rPr lang="ru-RU" sz="1600" dirty="0"/>
              <a:t>Кафедра архивоведения  тел.: 8(495) 625-36-20</a:t>
            </a:r>
          </a:p>
          <a:p>
            <a:r>
              <a:rPr lang="ru-RU" sz="1600" dirty="0"/>
              <a:t>Дирекция Историко-архивного института тел. 8 (495) 621-41-69</a:t>
            </a:r>
          </a:p>
        </p:txBody>
      </p:sp>
      <p:sp>
        <p:nvSpPr>
          <p:cNvPr id="19472" name="object 16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object 6"/>
          <p:cNvSpPr txBox="1">
            <a:spLocks noChangeArrowheads="1"/>
          </p:cNvSpPr>
          <p:nvPr/>
        </p:nvSpPr>
        <p:spPr bwMode="auto">
          <a:xfrm>
            <a:off x="698500" y="2863850"/>
            <a:ext cx="92202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algn="ctr"/>
            <a:endParaRPr lang="ru-RU" sz="800" b="1" dirty="0">
              <a:latin typeface="Times New Roman" pitchFamily="18" charset="0"/>
              <a:cs typeface="Arial" charset="0"/>
            </a:endParaRPr>
          </a:p>
          <a:p>
            <a:pPr marL="12700"/>
            <a:r>
              <a:rPr lang="ru-RU" sz="2800" b="1" dirty="0">
                <a:latin typeface="Times New Roman" pitchFamily="18" charset="0"/>
                <a:cs typeface="Arial" charset="0"/>
              </a:rPr>
              <a:t>Факультет архивного дела, кафедра архивоведения</a:t>
            </a:r>
          </a:p>
          <a:p>
            <a:pPr marL="12700">
              <a:buFontTx/>
              <a:buChar char="•"/>
            </a:pPr>
            <a:endParaRPr lang="ru-RU" sz="2800" b="1" dirty="0">
              <a:latin typeface="Times New Roman" pitchFamily="18" charset="0"/>
              <a:cs typeface="Arial" charset="0"/>
            </a:endParaRPr>
          </a:p>
          <a:p>
            <a:r>
              <a:rPr lang="ru-RU" sz="2800" b="1" dirty="0">
                <a:latin typeface="Times New Roman" pitchFamily="18" charset="0"/>
                <a:cs typeface="Arial" charset="0"/>
              </a:rPr>
              <a:t>Направление подготовки: </a:t>
            </a:r>
          </a:p>
          <a:p>
            <a:r>
              <a:rPr lang="ru-RU" sz="2800" b="1" dirty="0">
                <a:latin typeface="Times New Roman" pitchFamily="18" charset="0"/>
                <a:cs typeface="Arial" charset="0"/>
              </a:rPr>
              <a:t>46.04.02 «Документоведение и архивоведение»</a:t>
            </a:r>
          </a:p>
          <a:p>
            <a:endParaRPr lang="ru-RU" sz="3600" b="1" dirty="0">
              <a:latin typeface="Times New Roman" pitchFamily="18" charset="0"/>
              <a:cs typeface="Arial" charset="0"/>
            </a:endParaRPr>
          </a:p>
          <a:p>
            <a:pPr marL="12700"/>
            <a:r>
              <a:rPr lang="ru-RU" sz="2800" b="1" dirty="0">
                <a:latin typeface="Times New Roman" pitchFamily="18" charset="0"/>
                <a:cs typeface="Arial" charset="0"/>
              </a:rPr>
              <a:t>Магистерская программа:</a:t>
            </a:r>
          </a:p>
          <a:p>
            <a:r>
              <a:rPr lang="ru-RU" sz="2800" b="1" dirty="0">
                <a:latin typeface="Times New Roman" pitchFamily="18" charset="0"/>
                <a:cs typeface="Arial" charset="0"/>
              </a:rPr>
              <a:t>Управление документацией и документальным наследием в условиях российских модернизаций</a:t>
            </a:r>
          </a:p>
          <a:p>
            <a:pPr marL="12700"/>
            <a:endParaRPr lang="ru-RU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7417" name="object 9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 idx="4294967295"/>
          </p:nvPr>
        </p:nvSpPr>
        <p:spPr>
          <a:xfrm>
            <a:off x="2328863" y="1870075"/>
            <a:ext cx="7589837" cy="369332"/>
          </a:xfrm>
        </p:spPr>
        <p:txBody>
          <a:bodyPr/>
          <a:lstStyle/>
          <a:p>
            <a:pPr marL="12700" eaLnBrk="1" hangingPunct="1"/>
            <a:r>
              <a:rPr lang="ru-RU" sz="2400" b="1" dirty="0">
                <a:latin typeface="Arial" charset="0"/>
                <a:cs typeface="Arial" charset="0"/>
              </a:rPr>
              <a:t>Историко-архивный институт</a:t>
            </a:r>
            <a:endParaRPr lang="ru-RU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object 6"/>
          <p:cNvSpPr txBox="1">
            <a:spLocks noChangeArrowheads="1"/>
          </p:cNvSpPr>
          <p:nvPr/>
        </p:nvSpPr>
        <p:spPr bwMode="auto">
          <a:xfrm>
            <a:off x="698500" y="2863850"/>
            <a:ext cx="92202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r>
              <a:rPr lang="ru-RU" sz="2400" dirty="0">
                <a:latin typeface="Times New Roman" pitchFamily="18" charset="0"/>
                <a:cs typeface="Arial" charset="0"/>
              </a:rPr>
              <a:t>Старейшее учебное заведение страны, занимающееся подготовкой специалистов в сфере архивного дела и делопроизводства.</a:t>
            </a:r>
          </a:p>
          <a:p>
            <a:pPr marL="12700"/>
            <a:r>
              <a:rPr lang="ru-RU" sz="2400" dirty="0">
                <a:latin typeface="Times New Roman" pitchFamily="18" charset="0"/>
                <a:cs typeface="Arial" charset="0"/>
              </a:rPr>
              <a:t>Институт архивоведения (с 1932 года - Историко-архивный институт) был создан 30 сентября 1930 года</a:t>
            </a:r>
          </a:p>
          <a:p>
            <a:pPr marL="12700"/>
            <a:r>
              <a:rPr lang="ru-RU" sz="2400" dirty="0">
                <a:latin typeface="Times New Roman" pitchFamily="18" charset="0"/>
                <a:cs typeface="Arial" charset="0"/>
              </a:rPr>
              <a:t>Постановлением ЦИК и СНК СССР </a:t>
            </a:r>
          </a:p>
          <a:p>
            <a:pPr marL="12700"/>
            <a:r>
              <a:rPr lang="ru-RU" sz="2400" dirty="0">
                <a:latin typeface="Times New Roman" pitchFamily="18" charset="0"/>
                <a:cs typeface="Arial" charset="0"/>
              </a:rPr>
              <a:t>«Об открытии при Центральном архивном </a:t>
            </a:r>
          </a:p>
          <a:p>
            <a:pPr marL="12700"/>
            <a:r>
              <a:rPr lang="ru-RU" sz="2400" dirty="0">
                <a:latin typeface="Times New Roman" pitchFamily="18" charset="0"/>
                <a:cs typeface="Arial" charset="0"/>
              </a:rPr>
              <a:t>управлении Союза ССР Института </a:t>
            </a:r>
          </a:p>
          <a:p>
            <a:pPr marL="12700"/>
            <a:r>
              <a:rPr lang="ru-RU" sz="2400" dirty="0">
                <a:latin typeface="Times New Roman" pitchFamily="18" charset="0"/>
                <a:cs typeface="Arial" charset="0"/>
              </a:rPr>
              <a:t>архивоведения и о </a:t>
            </a:r>
          </a:p>
          <a:p>
            <a:pPr marL="12700"/>
            <a:r>
              <a:rPr lang="ru-RU" sz="2400" dirty="0">
                <a:latin typeface="Times New Roman" pitchFamily="18" charset="0"/>
                <a:cs typeface="Arial" charset="0"/>
              </a:rPr>
              <a:t>передаче Кабинета архивоведения </a:t>
            </a:r>
          </a:p>
          <a:p>
            <a:pPr marL="12700"/>
            <a:r>
              <a:rPr lang="ru-RU" sz="2400" dirty="0">
                <a:latin typeface="Times New Roman" pitchFamily="18" charset="0"/>
                <a:cs typeface="Arial" charset="0"/>
              </a:rPr>
              <a:t>при Центральном архивном управлении </a:t>
            </a:r>
          </a:p>
          <a:p>
            <a:pPr marL="12700"/>
            <a:r>
              <a:rPr lang="ru-RU" sz="2400" dirty="0">
                <a:latin typeface="Times New Roman" pitchFamily="18" charset="0"/>
                <a:cs typeface="Arial" charset="0"/>
              </a:rPr>
              <a:t>РСФСР в ведение </a:t>
            </a:r>
          </a:p>
          <a:p>
            <a:pPr marL="12700"/>
            <a:r>
              <a:rPr lang="ru-RU" sz="2400" dirty="0">
                <a:latin typeface="Times New Roman" pitchFamily="18" charset="0"/>
                <a:cs typeface="Arial" charset="0"/>
              </a:rPr>
              <a:t>Архивного управления Союза ССР»</a:t>
            </a:r>
          </a:p>
          <a:p>
            <a:pPr marL="12700" algn="ctr"/>
            <a:endParaRPr lang="ru-RU" sz="8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7417" name="object 9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 idx="4294967295"/>
          </p:nvPr>
        </p:nvSpPr>
        <p:spPr>
          <a:xfrm>
            <a:off x="2328863" y="1870075"/>
            <a:ext cx="7589837" cy="369332"/>
          </a:xfrm>
        </p:spPr>
        <p:txBody>
          <a:bodyPr/>
          <a:lstStyle/>
          <a:p>
            <a:pPr marL="12700" eaLnBrk="1" hangingPunct="1"/>
            <a:r>
              <a:rPr lang="ru-RU" sz="2400" b="1" dirty="0">
                <a:latin typeface="Arial" charset="0"/>
                <a:cs typeface="Arial" charset="0"/>
              </a:rPr>
              <a:t>Историко-архивный институт</a:t>
            </a:r>
            <a:endParaRPr lang="ru-RU" sz="2400" dirty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4159250"/>
            <a:ext cx="240701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bject 6"/>
          <p:cNvSpPr txBox="1">
            <a:spLocks noChangeArrowheads="1"/>
          </p:cNvSpPr>
          <p:nvPr/>
        </p:nvSpPr>
        <p:spPr bwMode="auto">
          <a:xfrm>
            <a:off x="241300" y="2863850"/>
            <a:ext cx="5105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dirty="0">
                <a:cs typeface="Arial" charset="0"/>
              </a:rPr>
              <a:t>Наши выпускники работают в федеральных и региональных органах управления архивным делом, муниципальных архивах, отраслевых архивных фондах, архивах крупнейших российских и зарубежных предприятий и корпораций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endParaRPr lang="ru-RU" dirty="0">
              <a:cs typeface="Arial" charset="0"/>
            </a:endParaRP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2000" b="1" dirty="0">
                <a:cs typeface="Arial" charset="0"/>
              </a:rPr>
              <a:t>Наши успешные выпускники: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endParaRPr lang="ru-RU" sz="2000" b="1" dirty="0">
              <a:cs typeface="Arial" charset="0"/>
            </a:endParaRP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b="1" i="1" dirty="0">
                <a:cs typeface="Arial" charset="0"/>
              </a:rPr>
              <a:t>Юрий Ядыкин 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(Санкт-Петербург)</a:t>
            </a:r>
            <a:endParaRPr lang="ru-RU" sz="1600" b="1" i="1" dirty="0">
              <a:cs typeface="Arial" charset="0"/>
            </a:endParaRP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директор ООО 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«Документ»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Упорядочение и 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внеофисное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хранение 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архивов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52488" y="1965325"/>
            <a:ext cx="8988425" cy="855105"/>
          </a:xfrm>
        </p:spPr>
        <p:txBody>
          <a:bodyPr tIns="115315"/>
          <a:lstStyle/>
          <a:p>
            <a:pPr marL="2063750" eaLnBrk="1" hangingPunct="1"/>
            <a:r>
              <a:rPr lang="ru-RU" sz="2400" b="1" dirty="0">
                <a:latin typeface="Arial" charset="0"/>
                <a:cs typeface="Arial" charset="0"/>
              </a:rPr>
              <a:t>Востребованность выпускников нашей магистратуры на рынке труда</a:t>
            </a:r>
          </a:p>
        </p:txBody>
      </p:sp>
      <p:sp>
        <p:nvSpPr>
          <p:cNvPr id="12307" name="object 5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0" y="5226050"/>
            <a:ext cx="1295400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0052" y="4464050"/>
            <a:ext cx="227809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651500" y="3016251"/>
            <a:ext cx="419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b="1" i="1" dirty="0">
                <a:cs typeface="Arial" charset="0"/>
              </a:rPr>
              <a:t>Милана Бжания 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(Сухуми),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Главный специалист по международным связям Архивного управления Республики Абхазия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03700" y="4540250"/>
            <a:ext cx="2133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b="1" i="1" dirty="0">
                <a:cs typeface="Arial" charset="0"/>
              </a:rPr>
              <a:t>Алина Топольская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(Москва), 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/>
              <a:t>главный 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/>
              <a:t>специалист, 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/>
              <a:t>ответственный 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/>
              <a:t>за архив в 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/>
              <a:t>частном 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/>
              <a:t>учреждении 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/>
              <a:t>«Русатом - 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/>
              <a:t>Международная 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/>
              <a:t>Сеть»</a:t>
            </a:r>
            <a:endParaRPr lang="ru-RU" sz="1600" dirty="0">
              <a:cs typeface="Arial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500" y="4997450"/>
            <a:ext cx="1600200" cy="223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1282700" y="1965325"/>
            <a:ext cx="11123613" cy="855105"/>
          </a:xfrm>
        </p:spPr>
        <p:txBody>
          <a:bodyPr tIns="115315"/>
          <a:lstStyle/>
          <a:p>
            <a:pPr marL="2063750" algn="l" eaLnBrk="1" hangingPunct="1"/>
            <a:r>
              <a:rPr lang="ru-RU" sz="2400" b="1" dirty="0">
                <a:latin typeface="Arial" charset="0"/>
                <a:cs typeface="Arial" charset="0"/>
              </a:rPr>
              <a:t>Востребованность выпускников нашей </a:t>
            </a:r>
            <a:br>
              <a:rPr lang="ru-RU" sz="2400" b="1" dirty="0">
                <a:latin typeface="Arial" charset="0"/>
                <a:cs typeface="Arial" charset="0"/>
              </a:rPr>
            </a:br>
            <a:r>
              <a:rPr lang="ru-RU" sz="2400" b="1" dirty="0">
                <a:latin typeface="Arial" charset="0"/>
                <a:cs typeface="Arial" charset="0"/>
              </a:rPr>
              <a:t>магистратуры на рынке труда</a:t>
            </a:r>
          </a:p>
        </p:txBody>
      </p:sp>
      <p:sp>
        <p:nvSpPr>
          <p:cNvPr id="12307" name="object 5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6300" y="2940050"/>
            <a:ext cx="198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b="1" i="1" dirty="0">
                <a:cs typeface="Arial" charset="0"/>
              </a:rPr>
              <a:t>Ольга Сафронова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(Москва),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Ведущий специалист отдела органов 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КГБ СССР 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Государственного архива РФ</a:t>
            </a:r>
          </a:p>
          <a:p>
            <a:pPr marL="12700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13500" y="2787650"/>
            <a:ext cx="213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b="1" i="1" dirty="0">
                <a:cs typeface="Arial" charset="0"/>
              </a:rPr>
              <a:t>Наталья Руф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(Тверь),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Директор ГКУ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«Тверской центр 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документации 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новейшей истории»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775700" y="2711450"/>
            <a:ext cx="1311898" cy="167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092450"/>
            <a:ext cx="1691506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300" y="5607050"/>
            <a:ext cx="1828800" cy="15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841500" y="5378450"/>
            <a:ext cx="2057400" cy="216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b="1" i="1" dirty="0">
                <a:cs typeface="Arial" charset="0"/>
              </a:rPr>
              <a:t>Евгения Бердникова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dirty="0">
                <a:cs typeface="Arial" charset="0"/>
              </a:rPr>
              <a:t>(</a:t>
            </a:r>
            <a:r>
              <a:rPr lang="ru-RU" sz="1600" dirty="0">
                <a:cs typeface="Arial" charset="0"/>
              </a:rPr>
              <a:t>Москва),</a:t>
            </a:r>
          </a:p>
          <a:p>
            <a:pPr algn="r"/>
            <a:r>
              <a:rPr lang="ru-RU" sz="1600" dirty="0">
                <a:cs typeface="Arial" charset="0"/>
              </a:rPr>
              <a:t>Специалист </a:t>
            </a:r>
          </a:p>
          <a:p>
            <a:pPr algn="r"/>
            <a:r>
              <a:rPr lang="ru-RU" sz="1600" dirty="0">
                <a:cs typeface="Arial" charset="0"/>
              </a:rPr>
              <a:t>общего отдела </a:t>
            </a:r>
          </a:p>
          <a:p>
            <a:pPr algn="r"/>
            <a:r>
              <a:rPr lang="ru-RU" sz="1600" dirty="0">
                <a:cs typeface="Arial" charset="0"/>
              </a:rPr>
              <a:t>филиала </a:t>
            </a:r>
          </a:p>
          <a:p>
            <a:pPr algn="r"/>
            <a:r>
              <a:rPr lang="ru-RU" sz="1600" dirty="0">
                <a:cs typeface="Arial" charset="0"/>
              </a:rPr>
              <a:t>АО «ЦЭНКИ» </a:t>
            </a:r>
          </a:p>
          <a:p>
            <a:pPr algn="r"/>
            <a:r>
              <a:rPr lang="ru-RU" sz="1600" dirty="0">
                <a:cs typeface="Arial" charset="0"/>
              </a:rPr>
              <a:t>- «КБ «Мотор»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85100" y="4921250"/>
            <a:ext cx="274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b="1" i="1" dirty="0">
                <a:cs typeface="Arial" charset="0"/>
              </a:rPr>
              <a:t>Алена Строкина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(Москва),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/>
              <a:t>Заведующий архивохранилищем фондов </a:t>
            </a:r>
          </a:p>
          <a:p>
            <a:pPr marL="12700" algn="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/>
              <a:t>федеральных органов законодательной, исполнительной и судебной власти ГАРФ</a:t>
            </a:r>
            <a:endParaRPr lang="ru-RU" sz="1600" dirty="0"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5900" y="4997449"/>
            <a:ext cx="1582654" cy="212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4540250"/>
            <a:ext cx="1993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b="1" i="1" dirty="0">
                <a:cs typeface="Arial" charset="0"/>
              </a:rPr>
              <a:t>Татьяна Владыкина</a:t>
            </a:r>
          </a:p>
          <a:p>
            <a:pPr marL="12700" algn="ct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(Реутов),</a:t>
            </a:r>
          </a:p>
          <a:p>
            <a:pPr marL="12700" algn="ctr">
              <a:tabLst>
                <a:tab pos="828675" algn="l"/>
                <a:tab pos="1527175" algn="l"/>
                <a:tab pos="1755775" algn="l"/>
              </a:tabLst>
            </a:pPr>
            <a:r>
              <a:rPr lang="ru-RU" sz="1600" dirty="0">
                <a:cs typeface="Arial" charset="0"/>
              </a:rPr>
              <a:t>Начальник отдела «Городской архив» Администрации города Реутов Московской области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900" y="2863850"/>
            <a:ext cx="1218876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object 6"/>
          <p:cNvSpPr txBox="1">
            <a:spLocks noChangeArrowheads="1"/>
          </p:cNvSpPr>
          <p:nvPr/>
        </p:nvSpPr>
        <p:spPr bwMode="auto">
          <a:xfrm>
            <a:off x="469900" y="2635250"/>
            <a:ext cx="9296400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ctr"/>
            <a:endParaRPr lang="ru-RU" sz="800" b="1" dirty="0">
              <a:latin typeface="Times New Roman" pitchFamily="18" charset="0"/>
              <a:cs typeface="Arial" charset="0"/>
            </a:endParaRPr>
          </a:p>
          <a:p>
            <a:pPr marL="12700"/>
            <a:r>
              <a:rPr lang="ru-RU" sz="2300" dirty="0"/>
              <a:t>Программу магистратуры составляют курсы </a:t>
            </a:r>
          </a:p>
          <a:p>
            <a:pPr marL="12700"/>
            <a:r>
              <a:rPr lang="ru-RU" sz="2300" b="1" dirty="0"/>
              <a:t>общенаучного цикла</a:t>
            </a:r>
            <a:r>
              <a:rPr lang="ru-RU" sz="2300" dirty="0"/>
              <a:t>: </a:t>
            </a:r>
          </a:p>
          <a:p>
            <a:pPr marL="12700"/>
            <a:r>
              <a:rPr lang="ru-RU" sz="2300" i="1" dirty="0"/>
              <a:t>«Социология и психология управления», «Педагогика», «История и философия науки», «Политология», «Теория и методика научного познания»</a:t>
            </a:r>
            <a:r>
              <a:rPr lang="ru-RU" sz="2300" dirty="0"/>
              <a:t> и </a:t>
            </a:r>
          </a:p>
          <a:p>
            <a:pPr marL="12700"/>
            <a:r>
              <a:rPr lang="ru-RU" sz="2300" b="1" dirty="0"/>
              <a:t>профессионального цикла</a:t>
            </a:r>
            <a:r>
              <a:rPr lang="ru-RU" sz="2300" dirty="0"/>
              <a:t>:</a:t>
            </a:r>
          </a:p>
          <a:p>
            <a:pPr marL="12700"/>
            <a:r>
              <a:rPr lang="ru-RU" sz="2300" i="1" dirty="0"/>
              <a:t>«Теория современного документоведения и архивоведения», «Правовые основы управления документацией и документальным наследием в России и за рубежом», «Методика научно-исследовательской работы», «Государственность Российской Федерации», «Моделирование управленческой деятельности», «Информационное обеспечение управления», «Архивоведение», «Документоведение»</a:t>
            </a:r>
          </a:p>
        </p:txBody>
      </p:sp>
      <p:sp>
        <p:nvSpPr>
          <p:cNvPr id="17417" name="object 9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 idx="4294967295"/>
          </p:nvPr>
        </p:nvSpPr>
        <p:spPr>
          <a:xfrm>
            <a:off x="2298700" y="1873250"/>
            <a:ext cx="7589837" cy="1107996"/>
          </a:xfrm>
        </p:spPr>
        <p:txBody>
          <a:bodyPr/>
          <a:lstStyle/>
          <a:p>
            <a:pPr marL="12700" eaLnBrk="1" hangingPunct="1"/>
            <a:r>
              <a:rPr lang="ru-RU" sz="2400" b="1" dirty="0">
                <a:latin typeface="Arial" charset="0"/>
                <a:cs typeface="Arial" charset="0"/>
              </a:rPr>
              <a:t>Историко-архивный институт</a:t>
            </a:r>
            <a:br>
              <a:rPr lang="ru-RU" sz="2400" b="1" dirty="0">
                <a:latin typeface="Arial" charset="0"/>
                <a:cs typeface="Arial" charset="0"/>
              </a:rPr>
            </a:br>
            <a:r>
              <a:rPr lang="ru-RU" sz="2400" b="1" dirty="0">
                <a:latin typeface="Arial" charset="0"/>
                <a:cs typeface="Arial" charset="0"/>
              </a:rPr>
              <a:t>кафедра архивоведения</a:t>
            </a:r>
            <a:br>
              <a:rPr lang="ru-RU" sz="2400" b="1" dirty="0">
                <a:latin typeface="Arial" charset="0"/>
                <a:cs typeface="Arial" charset="0"/>
              </a:rPr>
            </a:br>
            <a:endParaRPr lang="ru-RU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object 6"/>
          <p:cNvSpPr txBox="1">
            <a:spLocks noChangeArrowheads="1"/>
          </p:cNvSpPr>
          <p:nvPr/>
        </p:nvSpPr>
        <p:spPr bwMode="auto">
          <a:xfrm>
            <a:off x="469900" y="2635250"/>
            <a:ext cx="92964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2700" algn="ctr"/>
            <a:endParaRPr lang="ru-RU" sz="800" b="1" dirty="0">
              <a:latin typeface="Times New Roman" pitchFamily="18" charset="0"/>
              <a:cs typeface="Arial" charset="0"/>
            </a:endParaRPr>
          </a:p>
          <a:p>
            <a:pPr marL="12700"/>
            <a:r>
              <a:rPr lang="ru-RU" sz="2400" dirty="0"/>
              <a:t> </a:t>
            </a:r>
            <a:r>
              <a:rPr lang="ru-RU" sz="2200" dirty="0"/>
              <a:t>В рамках курсов по выбору можно изучить дисциплины:</a:t>
            </a:r>
          </a:p>
          <a:p>
            <a:pPr marL="12700"/>
            <a:endParaRPr lang="ru-RU" sz="2200" dirty="0"/>
          </a:p>
          <a:p>
            <a:pPr marL="12700"/>
            <a:r>
              <a:rPr lang="ru-RU" sz="2200" dirty="0"/>
              <a:t>«Государственный аппарат СССР – РФ в условиях модернизаций», «Архивное дело в условиях российских модернизаций», «Документальные публикации по политической истории России – СССР», </a:t>
            </a:r>
          </a:p>
          <a:p>
            <a:pPr marL="12700"/>
            <a:r>
              <a:rPr lang="ru-RU" sz="2200" dirty="0"/>
              <a:t>«Документальные публикации в электронном формате», «Документальное наследие досоветской истории: проблемы, направления и формы научно-образовательного освоения», «Документальное наследие советской истории: проблемы, направления и формы научно-образовательного освоения», «Электронный документ в законодательстве и литературе России и зарубежных стран» и ряд других</a:t>
            </a:r>
            <a:endParaRPr lang="ru-RU" sz="2200" i="1" dirty="0"/>
          </a:p>
        </p:txBody>
      </p:sp>
      <p:sp>
        <p:nvSpPr>
          <p:cNvPr id="17417" name="object 9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 idx="4294967295"/>
          </p:nvPr>
        </p:nvSpPr>
        <p:spPr>
          <a:xfrm>
            <a:off x="2298700" y="1873250"/>
            <a:ext cx="7589837" cy="738664"/>
          </a:xfrm>
        </p:spPr>
        <p:txBody>
          <a:bodyPr/>
          <a:lstStyle/>
          <a:p>
            <a:pPr marL="12700" eaLnBrk="1" hangingPunct="1"/>
            <a:r>
              <a:rPr lang="ru-RU" sz="2400" b="1" dirty="0">
                <a:latin typeface="Arial" charset="0"/>
                <a:cs typeface="Arial" charset="0"/>
              </a:rPr>
              <a:t>Историко-архивный институт</a:t>
            </a:r>
            <a:br>
              <a:rPr lang="ru-RU" sz="2400" b="1" dirty="0">
                <a:latin typeface="Arial" charset="0"/>
                <a:cs typeface="Arial" charset="0"/>
              </a:rPr>
            </a:br>
            <a:r>
              <a:rPr lang="ru-RU" sz="2400" b="1" dirty="0">
                <a:latin typeface="Arial" charset="0"/>
                <a:cs typeface="Arial" charset="0"/>
              </a:rPr>
              <a:t>кафедра архивоведения</a:t>
            </a:r>
            <a:endParaRPr lang="ru-RU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object 9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 idx="4294967295"/>
          </p:nvPr>
        </p:nvSpPr>
        <p:spPr>
          <a:xfrm>
            <a:off x="2222500" y="2025650"/>
            <a:ext cx="7589837" cy="1172528"/>
          </a:xfrm>
        </p:spPr>
        <p:txBody>
          <a:bodyPr/>
          <a:lstStyle/>
          <a:p>
            <a:pPr marL="12700" eaLnBrk="1" hangingPunct="1"/>
            <a:r>
              <a:rPr lang="ru-RU" sz="2400" b="1" dirty="0">
                <a:latin typeface="Arial" charset="0"/>
                <a:cs typeface="Arial" charset="0"/>
              </a:rPr>
              <a:t>Историко-архивный институт</a:t>
            </a:r>
            <a:br>
              <a:rPr lang="ru-RU" sz="2400" b="1" dirty="0">
                <a:latin typeface="Arial" charset="0"/>
                <a:cs typeface="Arial" charset="0"/>
              </a:rPr>
            </a:br>
            <a:r>
              <a:rPr lang="ru-RU" sz="2400" b="1" dirty="0">
                <a:latin typeface="Arial" charset="0"/>
                <a:cs typeface="Arial" charset="0"/>
              </a:rPr>
              <a:t>Кафедра архивоведения</a:t>
            </a:r>
            <a:br>
              <a:rPr lang="ru-RU" sz="2400" b="1" dirty="0">
                <a:latin typeface="Arial" charset="0"/>
                <a:cs typeface="Arial" charset="0"/>
              </a:rPr>
            </a:br>
            <a:br>
              <a:rPr lang="ru-RU" sz="2400" b="1" dirty="0">
                <a:latin typeface="Arial" charset="0"/>
                <a:cs typeface="Arial" charset="0"/>
              </a:rPr>
            </a:b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500" y="3016250"/>
            <a:ext cx="381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Профессорско-преподавательский  состав , обеспечивающий реализацию программы института  насчитывает  более сорока преподавателей, ведущих специалистов РГГУ, ВНИИ документоведения и архивного дела, Института российской истории РАН, Архива РАН, РГБ, федеральных государственных архивов и архивов организаций</a:t>
            </a:r>
          </a:p>
          <a:p>
            <a:r>
              <a:rPr lang="ru-RU" dirty="0"/>
              <a:t> </a:t>
            </a:r>
          </a:p>
          <a:p>
            <a:pPr marL="12700">
              <a:spcBef>
                <a:spcPts val="25"/>
              </a:spcBef>
              <a:tabLst>
                <a:tab pos="750888" algn="l"/>
              </a:tabLst>
            </a:pPr>
            <a:endParaRPr lang="ru-RU" dirty="0">
              <a:cs typeface="Arial" charset="0"/>
            </a:endParaRPr>
          </a:p>
        </p:txBody>
      </p:sp>
      <p:pic>
        <p:nvPicPr>
          <p:cNvPr id="7" name="Picture 5" descr="http://archives.ru/images/photo/kozlov_v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100" y="354965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75500" y="3168650"/>
            <a:ext cx="2971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Руководитель магистерской программы</a:t>
            </a:r>
          </a:p>
          <a:p>
            <a:r>
              <a:rPr lang="ru-RU" dirty="0"/>
              <a:t>доктор исторических наук, </a:t>
            </a:r>
          </a:p>
          <a:p>
            <a:r>
              <a:rPr lang="ru-RU" dirty="0"/>
              <a:t>член-корреспондент РАН, заслуженный профессор РГГУ ,</a:t>
            </a:r>
          </a:p>
          <a:p>
            <a:r>
              <a:rPr lang="ru-RU" dirty="0"/>
              <a:t>Почетный архивист Российской Федерации</a:t>
            </a:r>
          </a:p>
          <a:p>
            <a:endParaRPr lang="ru-RU" dirty="0"/>
          </a:p>
          <a:p>
            <a:r>
              <a:rPr lang="ru-RU" b="1" dirty="0"/>
              <a:t>Владимир Петрович Козлов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8500" y="652145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ru-RU" dirty="0">
                <a:cs typeface="Arial" charset="0"/>
              </a:rPr>
              <a:t>Магистры РГГУ пользуются читальным  залом </a:t>
            </a:r>
          </a:p>
          <a:p>
            <a:pPr marL="12700"/>
            <a:r>
              <a:rPr lang="ru-RU" dirty="0">
                <a:cs typeface="Arial" charset="0"/>
              </a:rPr>
              <a:t>Научной библиотеки РГГУ и медиатеки, всеми информационными ресурсами университета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object 9"/>
          <p:cNvSpPr>
            <a:spLocks noChangeArrowheads="1"/>
          </p:cNvSpPr>
          <p:nvPr/>
        </p:nvSpPr>
        <p:spPr bwMode="auto">
          <a:xfrm>
            <a:off x="774700" y="349250"/>
            <a:ext cx="9144000" cy="1516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 idx="4294967295"/>
          </p:nvPr>
        </p:nvSpPr>
        <p:spPr>
          <a:xfrm>
            <a:off x="2222500" y="2025650"/>
            <a:ext cx="7589837" cy="1172528"/>
          </a:xfrm>
        </p:spPr>
        <p:txBody>
          <a:bodyPr/>
          <a:lstStyle/>
          <a:p>
            <a:pPr marL="12700" eaLnBrk="1" hangingPunct="1"/>
            <a:r>
              <a:rPr lang="ru-RU" sz="2400" b="1" dirty="0">
                <a:latin typeface="Arial" charset="0"/>
                <a:cs typeface="Arial" charset="0"/>
              </a:rPr>
              <a:t>Историко-архивный институт</a:t>
            </a:r>
            <a:br>
              <a:rPr lang="ru-RU" sz="2400" b="1" dirty="0">
                <a:latin typeface="Arial" charset="0"/>
                <a:cs typeface="Arial" charset="0"/>
              </a:rPr>
            </a:br>
            <a:r>
              <a:rPr lang="ru-RU" sz="2400" b="1" dirty="0">
                <a:latin typeface="Arial" charset="0"/>
                <a:cs typeface="Arial" charset="0"/>
              </a:rPr>
              <a:t>Кафедра архивоведения</a:t>
            </a:r>
            <a:br>
              <a:rPr lang="ru-RU" sz="2400" b="1" dirty="0">
                <a:latin typeface="Arial" charset="0"/>
                <a:cs typeface="Arial" charset="0"/>
              </a:rPr>
            </a:br>
            <a:br>
              <a:rPr lang="ru-RU" sz="2400" b="1" dirty="0">
                <a:latin typeface="Arial" charset="0"/>
                <a:cs typeface="Arial" charset="0"/>
              </a:rPr>
            </a:b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100" y="2940050"/>
            <a:ext cx="5029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Условия приема: </a:t>
            </a:r>
          </a:p>
          <a:p>
            <a:r>
              <a:rPr lang="ru-RU" sz="2400" dirty="0"/>
              <a:t>наличие диплома бакалавра или специалиста </a:t>
            </a:r>
          </a:p>
          <a:p>
            <a:endParaRPr lang="ru-RU" sz="2400" dirty="0"/>
          </a:p>
          <a:p>
            <a:r>
              <a:rPr lang="ru-RU" sz="2400" b="1" dirty="0"/>
              <a:t>Формы обучения: </a:t>
            </a:r>
          </a:p>
          <a:p>
            <a:r>
              <a:rPr lang="ru-RU" sz="2400" dirty="0"/>
              <a:t>очная и заочная</a:t>
            </a:r>
          </a:p>
          <a:p>
            <a:endParaRPr lang="ru-RU" sz="2400" dirty="0"/>
          </a:p>
          <a:p>
            <a:r>
              <a:rPr lang="ru-RU" sz="2400" b="1" dirty="0"/>
              <a:t>Итоговая аттестация:</a:t>
            </a:r>
            <a:r>
              <a:rPr lang="ru-RU" sz="2400" dirty="0"/>
              <a:t> </a:t>
            </a:r>
          </a:p>
          <a:p>
            <a:r>
              <a:rPr lang="ru-RU" sz="2400" dirty="0"/>
              <a:t>государственный экзамен и защита выпускной квалификационной работы магистра</a:t>
            </a:r>
          </a:p>
          <a:p>
            <a:r>
              <a:rPr lang="ru-RU" sz="2400" dirty="0"/>
              <a:t> </a:t>
            </a:r>
          </a:p>
          <a:p>
            <a:pPr marL="12700">
              <a:spcBef>
                <a:spcPts val="25"/>
              </a:spcBef>
              <a:tabLst>
                <a:tab pos="750888" algn="l"/>
              </a:tabLst>
            </a:pPr>
            <a:endParaRPr lang="ru-RU" dirty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08700" y="3168650"/>
            <a:ext cx="4038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Срок обучения </a:t>
            </a:r>
          </a:p>
          <a:p>
            <a:r>
              <a:rPr lang="ru-RU" sz="2400" b="1" dirty="0"/>
              <a:t>на очной форме </a:t>
            </a:r>
            <a:r>
              <a:rPr lang="ru-RU" sz="2400" dirty="0"/>
              <a:t>– </a:t>
            </a:r>
          </a:p>
          <a:p>
            <a:r>
              <a:rPr lang="ru-RU" sz="2400" dirty="0"/>
              <a:t>2 года, </a:t>
            </a:r>
          </a:p>
          <a:p>
            <a:r>
              <a:rPr lang="ru-RU" sz="2400" b="1" dirty="0"/>
              <a:t>на заочной форме </a:t>
            </a:r>
            <a:r>
              <a:rPr lang="ru-RU" sz="2400" dirty="0"/>
              <a:t>– </a:t>
            </a:r>
          </a:p>
          <a:p>
            <a:r>
              <a:rPr lang="ru-RU" sz="2400" dirty="0"/>
              <a:t>2 года и 4 месяца.</a:t>
            </a:r>
          </a:p>
          <a:p>
            <a:endParaRPr lang="ru-RU" sz="2400" dirty="0"/>
          </a:p>
          <a:p>
            <a:r>
              <a:rPr lang="ru-RU" sz="2400" dirty="0"/>
              <a:t>Аудиторная нагрузка: </a:t>
            </a:r>
          </a:p>
          <a:p>
            <a:r>
              <a:rPr lang="ru-RU" sz="2400" dirty="0"/>
              <a:t>не более 20 часов в неделю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1049</Words>
  <Application>Microsoft Office PowerPoint</Application>
  <PresentationFormat>Произвольный</PresentationFormat>
  <Paragraphs>162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Office Theme</vt:lpstr>
      <vt:lpstr>Историко-архивный институт</vt:lpstr>
      <vt:lpstr>Историко-архивный институт</vt:lpstr>
      <vt:lpstr>Историко-архивный институт</vt:lpstr>
      <vt:lpstr>Востребованность выпускников нашей магистратуры на рынке труда</vt:lpstr>
      <vt:lpstr>Востребованность выпускников нашей  магистратуры на рынке труда</vt:lpstr>
      <vt:lpstr>Историко-архивный институт кафедра архивоведения </vt:lpstr>
      <vt:lpstr>Историко-архивный институт кафедра архивоведения</vt:lpstr>
      <vt:lpstr>Историко-архивный институт Кафедра архивоведения  </vt:lpstr>
      <vt:lpstr>Историко-архивный институт Кафедра архивоведения  </vt:lpstr>
      <vt:lpstr>Условия поступления в магистратуру</vt:lpstr>
      <vt:lpstr>Условия поступления в магистратуру </vt:lpstr>
      <vt:lpstr>Документы, необходимые для поступления в магистратуру </vt:lpstr>
      <vt:lpstr>Условия поступления в магистратуру </vt:lpstr>
      <vt:lpstr>Система балльной оценки</vt:lpstr>
      <vt:lpstr>  Стоимость обучения в 2019-2020 учебном году</vt:lpstr>
      <vt:lpstr>Наши координаты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- 266_27.1440596369.04331</dc:title>
  <dc:creator>sergey</dc:creator>
  <cp:lastModifiedBy>Анна</cp:lastModifiedBy>
  <cp:revision>75</cp:revision>
  <dcterms:created xsi:type="dcterms:W3CDTF">2016-09-08T11:18:14Z</dcterms:created>
  <dcterms:modified xsi:type="dcterms:W3CDTF">2020-04-29T14:18:37Z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2015-11-12T00:00:00Z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2016-09-08T00:00:00Z</vt:filetime>
  </property>
</Properties>
</file>