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Override+xml" PartName="/ppt/theme/themeOverrid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themeOverride+xml" PartName="/ppt/theme/themeOverrid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themeOverride+xml" PartName="/ppt/theme/themeOverr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704" r:id="rId3"/>
    <p:sldMasterId id="2147483716" r:id="rId4"/>
  </p:sldMasterIdLst>
  <p:sldIdLst>
    <p:sldId id="270" r:id="rId5"/>
    <p:sldId id="260" r:id="rId6"/>
    <p:sldId id="258" r:id="rId7"/>
    <p:sldId id="271" r:id="rId8"/>
    <p:sldId id="266" r:id="rId9"/>
    <p:sldId id="267" r:id="rId10"/>
    <p:sldId id="272" r:id="rId11"/>
    <p:sldId id="261" r:id="rId12"/>
    <p:sldId id="269" r:id="rId13"/>
    <p:sldId id="273" r:id="rId14"/>
    <p:sldId id="268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E016-BB20-47F1-87E5-5E0EA286566C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69F7-E137-4429-A6CA-638D365F2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34B4-EF18-4049-A067-EE88F66E2515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DD4B-6E2C-45B0-BADE-23CAD0277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B90B-A10B-4FEE-B433-8B3FC5CD3FA7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26DA-4522-4C79-A614-9D34F2F63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0C0CC9-EF4B-41FC-B258-DA9D107D4E4D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72E10A-B970-4E6D-AC39-D83B49A28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ACCD9E-43B6-4602-90C5-5467E843D292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810FD5-7D89-4876-80AD-C55B1600B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6F67E5-A674-41E1-9E56-B1AB72721D22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4504EB-817A-4D7E-A124-1691A646D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A8BD9-FA2E-4FB3-94FA-D51E364D1B73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B5080E-43B0-4851-867D-47814C455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9E5573-0156-4CC7-ACE3-A047E5589983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443049-839F-466A-BB3B-EBC6C0D89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43E692-0FA4-4F7A-A05B-4915428C94C9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5DB18-0C7F-4CCF-A909-18AFC9E65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5FE32-D16D-40F1-A3B7-C1F772E1932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F27AB2-BE71-454C-8564-229F8FDD6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1B5676-3E94-406B-A833-B52DA891CC2B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404D8E-76EC-40C2-8BE2-41CC8E86B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50F3-22CC-462F-824F-1A3AAB9675A7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552D-1681-4D69-AF09-43C253362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23B61F-97F9-4685-84A8-8F31417C15E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04E649-0040-4669-9EFA-5400C8F7C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2990F9-6179-4BDC-9590-77C6E14454D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EB0AC5-8220-475C-82E0-198C48D4B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F615A5-7C39-4F7F-B32C-7E77A272706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E6FDDF-A773-4F84-BB3A-6CED9B106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223A50-BCE2-4E00-AF73-479FA4EB370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6512CC-1701-462C-95B9-55659F37B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B2EE0E-6E92-4824-BE89-382E4DD5DF8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69CB88-6595-42E1-935C-1E16C9AF0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35C84F-BD6B-424D-943D-FF5CEB0BFF4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1D348E-48CB-433E-B810-9D602BCE6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35C897-2E0E-4496-8FEB-31C5B06B121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862071-68F0-4E3E-BA80-529BA9DE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CBC907-D9AC-4F52-95C2-51E00284030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549FE2-A792-4514-BD17-6A42A4CDE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24F19E-C3A4-44C5-81A7-00191CB2267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8887D5-1636-402A-8F48-4394E7603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CCBD60-8BD5-4DB5-AD95-24AC4CCC998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98453E-856C-4E47-96C3-AA3B27276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D625-F6AF-4A08-B2F6-E4E16BD7795F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928B-1E73-4978-9FCA-91FBEF765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58FC2C-8096-4CEA-82BB-47AF6BDA31F2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809CBC-0EF9-4C0C-9D20-8F52C9D02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51C57D-4594-4E01-A656-57C15B3EE769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8AD67B-C85F-46D9-A223-636C6787E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CB424-15E1-47C8-95A5-428F4B988C8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D26C5-5D59-470F-8D13-F02B2A8B4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E04DA2-4A60-4FE6-8BD6-9DA0D3B8A60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404254-05ED-46A0-9105-27D77BEEA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1F9A31-F29D-4858-A671-CF6846FE7323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09BEC6-B2DF-4970-AA1C-C93068FFD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8FCA02-1C35-4E33-BE88-82DDFD2E6FA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D5FEB5-3929-4A82-9E93-E967C75B9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878EDE-4B41-4E81-9B37-CBE0C056D9B2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FE4BA3-5EFC-4779-BF33-73615B326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95F0B6-3E41-4EC5-8374-82322F66C59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3B4461-3B96-4843-ADDD-DA9C72946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5DCF1F-5FBE-4714-9EF2-C3A2E81D1C88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B8523E-5FEA-4D26-96C6-C756F9971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F97A54-B761-4686-BB97-8DCEF216E093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6BD639-EBDB-4F8E-8CA9-59BAD1B5F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EAAB-1947-450A-B835-C9363398A84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45F84-34E0-4394-B4EC-7BBF86ACD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48351C-06B4-4FCC-B9C1-B08EBB0599E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745B21-3475-4D3B-8068-F9AF90394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A8D1D2-9E28-4EF5-91E8-BC7AC6F4FE64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235471-48B4-442E-AD97-5B743DA55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A82C65-075F-4A5D-9C53-41BBDA21E55B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2A7590-2D1D-40E9-BF98-6E807F1FB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74DFBB-AB74-4BE3-B903-FF9DB4C80435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7E4C6E-E9B0-44CB-BF32-40CB6B6CF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E9BF19-656A-4159-99D1-890F78A7EC1A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636C6C-E54F-4984-A047-2251C9C59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0795-1094-4280-8AEE-D45C4FD2BE8D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2AA7-D090-4833-932E-7E775A880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0E4F-173C-487B-BEBF-FBDAEA9E0D51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56D4-8DB8-4C8F-BE00-60DF588C7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6361-3DF7-4BA7-AF2C-3F3107D366F6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265E4-F68E-4195-8F7D-BA9D45A3A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61D1-C3DA-4134-BC28-7433FAC471F0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A1C6-D01D-460E-82B0-EAE37215E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E6E6-64D9-462E-B8F2-AFA37C518097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638A-C376-43F3-AF22-07ED28C4D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73DC1E-55DC-43BA-8C5E-C215E3EE6D73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2C7D99-0D40-41AB-83EB-A14DB8000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0" r:id="rId4"/>
    <p:sldLayoutId id="2147483764" r:id="rId5"/>
    <p:sldLayoutId id="2147483759" r:id="rId6"/>
    <p:sldLayoutId id="2147483765" r:id="rId7"/>
    <p:sldLayoutId id="2147483766" r:id="rId8"/>
    <p:sldLayoutId id="2147483767" r:id="rId9"/>
    <p:sldLayoutId id="2147483758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331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7FD13B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275D18D3-A7AF-4C20-80EA-EF1515A63B53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7FD13B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7FD13B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6BF1E46B-991A-49FE-80FA-E12FB3D61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560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7FD13B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5F912D2A-21E0-4A39-A1AA-05D5875005AE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7FD13B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7FD13B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643C1A3A-6E3B-47AA-A7A1-83B0A021D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3789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7FD13B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E5AE9891-4C35-45AF-9E15-B41CD33455E2}" type="datetimeFigureOut">
              <a:rPr lang="ru-RU"/>
              <a:pPr>
                <a:defRPr/>
              </a:pPr>
              <a:t>30.04.2020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7FD13B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7FD13B">
                    <a:shade val="75000"/>
                  </a:srgbClr>
                </a:solidFill>
                <a:latin typeface="Franklin Gothic Book"/>
                <a:cs typeface="+mn-cs"/>
              </a:defRPr>
            </a:lvl1pPr>
          </a:lstStyle>
          <a:p>
            <a:pPr>
              <a:defRPr/>
            </a:pPr>
            <a:fld id="{444EEF32-D8D4-4FB2-98D1-63BE1F144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8" Target="../media/image49.jpeg" Type="http://schemas.openxmlformats.org/officeDocument/2006/relationships/image"/><Relationship Id="rId3" Target="../media/image44.jpeg" Type="http://schemas.openxmlformats.org/officeDocument/2006/relationships/image"/><Relationship Id="rId7" Target="../media/image48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8.xml" Type="http://schemas.openxmlformats.org/officeDocument/2006/relationships/slideLayout"/><Relationship Id="rId6" Target="../media/image47.jpeg" Type="http://schemas.openxmlformats.org/officeDocument/2006/relationships/image"/><Relationship Id="rId5" Target="../media/image46.jpeg" Type="http://schemas.openxmlformats.org/officeDocument/2006/relationships/image"/><Relationship Id="rId4" Target="../media/image45.jpeg" Type="http://schemas.openxmlformats.org/officeDocument/2006/relationships/image"/><Relationship Id="rId9" Target="../media/image5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2" Target="../media/image51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52.jpeg" Type="http://schemas.openxmlformats.org/officeDocument/2006/relationships/image"/><Relationship Id="rId1" Target="../slideLayouts/slideLayout8.xml" Type="http://schemas.openxmlformats.org/officeDocument/2006/relationships/slideLayout"/><Relationship Id="rId4" Target="../media/image54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8" Target="mailto:postsov@mail.ru" TargetMode="External" Type="http://schemas.openxmlformats.org/officeDocument/2006/relationships/hyperlink"/><Relationship Id="rId3" Target="../media/image7.jpeg" Type="http://schemas.openxmlformats.org/officeDocument/2006/relationships/image"/><Relationship Id="rId7" Target="../media/image11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8.xml" Type="http://schemas.openxmlformats.org/officeDocument/2006/relationships/slideLayout"/><Relationship Id="rId6" Target="../media/image10.jpeg" Type="http://schemas.openxmlformats.org/officeDocument/2006/relationships/image"/><Relationship Id="rId5" Target="../media/image9.jpeg" Type="http://schemas.openxmlformats.org/officeDocument/2006/relationships/image"/><Relationship Id="rId4" Target="../media/image8.jpe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8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7" Target="../media/image21.pn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30.xml" Type="http://schemas.openxmlformats.org/officeDocument/2006/relationships/slideLayout"/><Relationship Id="rId6" Target="../media/image20.jpeg" Type="http://schemas.openxmlformats.org/officeDocument/2006/relationships/image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28.jpg" Type="http://schemas.openxmlformats.org/officeDocument/2006/relationships/image"/><Relationship Id="rId3" Target="../media/image23.jpeg" Type="http://schemas.openxmlformats.org/officeDocument/2006/relationships/image"/><Relationship Id="rId7" Target="../media/image27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8.xml" Type="http://schemas.openxmlformats.org/officeDocument/2006/relationships/slideLayout"/><Relationship Id="rId6" Target="../media/image26.jpeg" Type="http://schemas.openxmlformats.org/officeDocument/2006/relationships/image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8.xml" Type="http://schemas.openxmlformats.org/officeDocument/2006/relationships/slideLayout"/><Relationship Id="rId6" Target="../media/image33.jpg" Type="http://schemas.openxmlformats.org/officeDocument/2006/relationships/image"/><Relationship Id="rId5" Target="../media/image32.pn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35.png" Type="http://schemas.openxmlformats.org/officeDocument/2006/relationships/image"/><Relationship Id="rId7" Target="../media/image39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41.xml" Type="http://schemas.openxmlformats.org/officeDocument/2006/relationships/slideLayout"/><Relationship Id="rId6" Target="../media/image38.jpeg" Type="http://schemas.openxmlformats.org/officeDocument/2006/relationships/image"/><Relationship Id="rId5" Target="../media/image37.png" Type="http://schemas.openxmlformats.org/officeDocument/2006/relationships/image"/><Relationship Id="rId4" Target="../media/image36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8.xml" Type="http://schemas.openxmlformats.org/officeDocument/2006/relationships/slideLayout"/><Relationship Id="rId4" Target="../media/image4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65014"/>
            <a:ext cx="7560840" cy="230425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tabLst>
                <a:tab pos="2969895" algn="ctr"/>
                <a:tab pos="5940425" algn="r"/>
              </a:tabLst>
              <a:defRPr/>
            </a:pPr>
            <a: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 РОССИИ</a:t>
            </a:r>
            <a:b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b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«Российский государственный гуманитарный университет»</a:t>
            </a:r>
            <a:b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(ФГБОУ ВО «РГГУ»)</a:t>
            </a:r>
            <a:b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историко-архивный институт</a:t>
            </a:r>
            <a:b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учебно-научный центр «новая </a:t>
            </a:r>
            <a:r>
              <a:rPr lang="ru-RU" sz="1600" dirty="0" err="1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постсоветской </a:t>
            </a:r>
            <a:r>
              <a:rPr lang="ru-RU" sz="1600" dirty="0" err="1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6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4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</a:p>
        </p:txBody>
      </p:sp>
      <p:sp>
        <p:nvSpPr>
          <p:cNvPr id="501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5676" y="3523629"/>
            <a:ext cx="5904656" cy="2880296"/>
          </a:xfrm>
        </p:spPr>
        <p:txBody>
          <a:bodyPr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СОВРЕМЕННОЙ РОССИИ»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ПОДГОТОВКИ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46.03.01 «ИСТОРИЯ»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(УРОВЕНЬ БАКАЛАВРИАТА)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Bahnschrift"/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788" y="4157021"/>
            <a:ext cx="2605088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 rotWithShape="1">
          <a:blip r:embed="rId3"/>
          <a:srcRect r="9652"/>
          <a:stretch/>
        </p:blipFill>
        <p:spPr bwMode="auto">
          <a:xfrm>
            <a:off x="318053" y="4202062"/>
            <a:ext cx="2634692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41958" y="116632"/>
            <a:ext cx="2376264" cy="8275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  <p:pic>
        <p:nvPicPr>
          <p:cNvPr id="1026" name="Picture 2" descr="форум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/>
          <a:stretch/>
        </p:blipFill>
        <p:spPr bwMode="auto">
          <a:xfrm>
            <a:off x="5861388" y="338786"/>
            <a:ext cx="3135409" cy="20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388" y="4718177"/>
            <a:ext cx="3135409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388" y="2492896"/>
            <a:ext cx="3135409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7" y="2424371"/>
            <a:ext cx="3163869" cy="2107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4" y="4581128"/>
            <a:ext cx="3161596" cy="2105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47" y="252231"/>
            <a:ext cx="3168352" cy="2112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22483" t="-819" r="28804" b="819"/>
          <a:stretch/>
        </p:blipFill>
        <p:spPr>
          <a:xfrm>
            <a:off x="3305366" y="3429000"/>
            <a:ext cx="2467860" cy="33774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l="17325" t="3547" r="15036" b="3043"/>
          <a:stretch/>
        </p:blipFill>
        <p:spPr>
          <a:xfrm>
            <a:off x="3305366" y="1046146"/>
            <a:ext cx="247670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5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55180"/>
            <a:ext cx="4464496" cy="6479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+mj-lt"/>
              </a:rPr>
              <a:t>ПРАКТИКА И ИТОГОВАЯ АТТЕСТАЦИЯ</a:t>
            </a:r>
          </a:p>
        </p:txBody>
      </p:sp>
      <p:sp>
        <p:nvSpPr>
          <p:cNvPr id="59394" name="Текст 2"/>
          <p:cNvSpPr>
            <a:spLocks noGrp="1"/>
          </p:cNvSpPr>
          <p:nvPr>
            <p:ph type="body" idx="2"/>
          </p:nvPr>
        </p:nvSpPr>
        <p:spPr>
          <a:xfrm>
            <a:off x="132028" y="2289316"/>
            <a:ext cx="3705423" cy="4392141"/>
          </a:xfrm>
          <a:solidFill>
            <a:schemeClr val="lt1">
              <a:alpha val="55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обучения студентам предстоит пройти учебную и производственную практики, обеспечивающие реализую таких видов деятельности как:</a:t>
            </a:r>
          </a:p>
          <a:p>
            <a:pPr eaLnBrk="1" hangingPunct="1">
              <a:lnSpc>
                <a:spcPct val="90000"/>
              </a:lnSpc>
              <a:buClrTx/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</a:t>
            </a:r>
          </a:p>
          <a:p>
            <a:pPr eaLnBrk="1" hangingPunct="1">
              <a:lnSpc>
                <a:spcPct val="90000"/>
              </a:lnSpc>
              <a:buClrTx/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Экспертно-аналитическая </a:t>
            </a:r>
          </a:p>
          <a:p>
            <a:pPr eaLnBrk="1" hangingPunct="1">
              <a:lnSpc>
                <a:spcPct val="90000"/>
              </a:lnSpc>
              <a:buClrTx/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Педагогическая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Учебная и производственная практики сориентированы на взаимное дополнение  теоретической и практической  составляющих учебного процесса,    углубление знаний студентов по специальным дисциплинам,  выработку учебных, исследовательских и  профессиональных умений, развитие навыков самостоятельной деятельности.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Объект 3"/>
          <p:cNvSpPr>
            <a:spLocks noGrp="1"/>
          </p:cNvSpPr>
          <p:nvPr>
            <p:ph sz="half" idx="1"/>
          </p:nvPr>
        </p:nvSpPr>
        <p:spPr>
          <a:xfrm>
            <a:off x="3923928" y="1065689"/>
            <a:ext cx="5076825" cy="5700382"/>
          </a:xfrm>
          <a:solidFill>
            <a:schemeClr val="lt1">
              <a:alpha val="59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marL="180975" indent="-18097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государственной итоговой аттестации является установление соответствия уровня профессиональной подготовки требованиям государственного стандарта РФ. </a:t>
            </a:r>
          </a:p>
          <a:p>
            <a:pPr marL="180975" indent="-180975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выпускной квалификационной работы направлена на:</a:t>
            </a:r>
          </a:p>
          <a:p>
            <a:pPr marL="180975" indent="-180975" eaLnBrk="1" hangingPunct="1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систематизацию, обобщение, закрепление и расширение теоретических знаний и практических навыков; </a:t>
            </a:r>
          </a:p>
          <a:p>
            <a:pPr marL="180975" indent="-180975" eaLnBrk="1" hangingPunct="1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способности применять полученные знания при решении конкретных научных и практических задач; </a:t>
            </a:r>
          </a:p>
          <a:p>
            <a:pPr marL="180975" indent="-180975" eaLnBrk="1" hangingPunct="1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навыков ведения самостоятельной работы и овладение методикой научного исследования;</a:t>
            </a:r>
          </a:p>
          <a:p>
            <a:pPr marL="180975" indent="-180975" eaLnBrk="1" hangingPunct="1"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опыта представления и публичной защиты результатов своей деятельности. </a:t>
            </a:r>
          </a:p>
          <a:p>
            <a:pPr marL="180975" indent="-180975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выпускных квалификационных работ: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1.Российская театральная жизнь в 1990-е годы.</a:t>
            </a:r>
          </a:p>
          <a:p>
            <a:pPr marL="180975" indent="-18097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2.Миграционная политика российской власти.  2000-2018гг.</a:t>
            </a:r>
          </a:p>
          <a:p>
            <a:pPr marL="180975" indent="-18097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3.Олигархический капитализм в России. Этапы формирования элит  и их  персональный состав.</a:t>
            </a:r>
          </a:p>
          <a:p>
            <a:pPr marL="180975" indent="-18097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4.Внешняя политика России: Россия и ЕС. 1990-2000-е годы.</a:t>
            </a:r>
          </a:p>
          <a:p>
            <a:pPr marL="180975" indent="-180975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5.Многопартийность в РФ: История  создания партии «Единая Россия».</a:t>
            </a: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3" y="238739"/>
            <a:ext cx="3215836" cy="184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684" y="367271"/>
            <a:ext cx="5040560" cy="8668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+mj-lt"/>
              </a:rPr>
              <a:t>ВЫПУСКНИК МОЖЕТ РЕАЛИЗОВАТЬ СЕБЯ:</a:t>
            </a:r>
          </a:p>
        </p:txBody>
      </p:sp>
      <p:sp>
        <p:nvSpPr>
          <p:cNvPr id="60418" name="Текст 3"/>
          <p:cNvSpPr>
            <a:spLocks noGrp="1"/>
          </p:cNvSpPr>
          <p:nvPr>
            <p:ph type="body" idx="2"/>
          </p:nvPr>
        </p:nvSpPr>
        <p:spPr>
          <a:xfrm>
            <a:off x="395288" y="1268413"/>
            <a:ext cx="4032250" cy="4619625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 профессионального и высшего образования;</a:t>
            </a:r>
          </a:p>
          <a:p>
            <a:pPr marL="285750" indent="-285750" eaLnBrk="1" hangingPunct="1"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интеллектуального сопровождения в различных сферах: от бизнес-проектов до  культурологических программ </a:t>
            </a:r>
          </a:p>
          <a:p>
            <a:pPr marL="285750" indent="-285750" eaLnBrk="1" hangingPunct="1"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качестве помощников\референтов политических деятелей, спичрайтеров</a:t>
            </a:r>
          </a:p>
          <a:p>
            <a:pPr marL="285750" indent="-285750" eaLnBrk="1" hangingPunct="1"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научно-исследовательских институтах;</a:t>
            </a:r>
          </a:p>
          <a:p>
            <a:pPr marL="285750" indent="-285750" eaLnBrk="1" hangingPunct="1"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архивах, музеях; </a:t>
            </a:r>
          </a:p>
          <a:p>
            <a:pPr marL="285750" indent="-285750" eaLnBrk="1" hangingPunct="1">
              <a:lnSpc>
                <a:spcPct val="90000"/>
              </a:lnSpc>
              <a:buClrTx/>
              <a:buSzPct val="100000"/>
              <a:buFont typeface="Arial" charset="0"/>
              <a:buChar char="•"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t="5347"/>
          <a:stretch/>
        </p:blipFill>
        <p:spPr>
          <a:xfrm>
            <a:off x="6012160" y="4869160"/>
            <a:ext cx="2972601" cy="1876217"/>
          </a:xfrm>
        </p:spPr>
      </p:pic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0686" y="4896723"/>
            <a:ext cx="2786820" cy="186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599" y="4884797"/>
            <a:ext cx="2809434" cy="187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24028" y="1393232"/>
            <a:ext cx="3888432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экспертно-аналитических центрах; </a:t>
            </a: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государственных, общественных и негосударственных организациях;</a:t>
            </a: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средствах массовой информации;</a:t>
            </a: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органах государственного управления и местного самоуправления; </a:t>
            </a: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туристическо-экскурсионных организациях.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Текст 3"/>
          <p:cNvSpPr>
            <a:spLocks noGrp="1"/>
          </p:cNvSpPr>
          <p:nvPr>
            <p:ph type="body" idx="2"/>
          </p:nvPr>
        </p:nvSpPr>
        <p:spPr>
          <a:xfrm>
            <a:off x="107504" y="332656"/>
            <a:ext cx="4776214" cy="6048672"/>
          </a:xfrm>
          <a:solidFill>
            <a:schemeClr val="bg1">
              <a:alpha val="26000"/>
            </a:schemeClr>
          </a:solidFill>
        </p:spPr>
        <p:txBody>
          <a:bodyPr/>
          <a:lstStyle/>
          <a:p>
            <a:pPr eaLnBrk="1" hangingPunct="1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</a:p>
          <a:p>
            <a:pPr eaLnBrk="1" hangingPunct="1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«История современной России» </a:t>
            </a:r>
          </a:p>
          <a:p>
            <a:pPr eaLnBrk="1" hangingPunct="1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Развивается в РГГУ в рамках инновационной научной школы «современная Россия».</a:t>
            </a:r>
          </a:p>
          <a:p>
            <a:pPr eaLnBrk="1" hangingPunct="1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– </a:t>
            </a:r>
          </a:p>
          <a:p>
            <a:pPr eaLnBrk="1" hangingPunct="1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Безбородов А.Б.</a:t>
            </a:r>
          </a:p>
          <a:p>
            <a:pPr eaLnBrk="1" hangingPunct="1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 исторических наук, профессор, </a:t>
            </a:r>
          </a:p>
          <a:p>
            <a:pPr eaLnBrk="1" hangingPunct="1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ректор РГГУ</a:t>
            </a:r>
          </a:p>
          <a:p>
            <a:pPr eaLnBrk="1" hangingPunct="1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реализуется на базе учебно-научного центра «Новая Россия. История постсоветской России»</a:t>
            </a:r>
          </a:p>
          <a:p>
            <a:pPr eaLnBrk="1" hangingPunct="1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УНЦ «Новая Россия. История постсоветской России» - </a:t>
            </a:r>
          </a:p>
          <a:p>
            <a:pPr eaLnBrk="1" hangingPunct="1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Малышева Е.П.</a:t>
            </a:r>
          </a:p>
          <a:p>
            <a:pPr eaLnBrk="1" hangingPunct="1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Доцент, кандидат исторических наук</a:t>
            </a:r>
          </a:p>
          <a:p>
            <a:pPr eaLnBrk="1" hangingPunct="1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образовательной программы </a:t>
            </a:r>
          </a:p>
          <a:p>
            <a:pPr eaLnBrk="1" hangingPunct="1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«История современной России» -</a:t>
            </a:r>
          </a:p>
          <a:p>
            <a:pPr eaLnBrk="1" hangingPunct="1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Елисеева Н.В.</a:t>
            </a:r>
          </a:p>
          <a:p>
            <a:pPr eaLnBrk="1" hangingPunct="1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Профессор, доцент, кандидат исторических наук</a:t>
            </a:r>
          </a:p>
          <a:p>
            <a:pPr eaLnBrk="1" hangingPunct="1"/>
            <a:endParaRPr 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02393" y="661193"/>
            <a:ext cx="1328737" cy="1704975"/>
          </a:xfrm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 rotWithShape="1">
          <a:blip r:embed="rId3"/>
          <a:srcRect l="12161" r="15766"/>
          <a:stretch/>
        </p:blipFill>
        <p:spPr bwMode="auto">
          <a:xfrm>
            <a:off x="7449287" y="2946601"/>
            <a:ext cx="123224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 rotWithShape="1">
          <a:blip r:embed="rId4"/>
          <a:srcRect l="7648" r="13316"/>
          <a:stretch/>
        </p:blipFill>
        <p:spPr bwMode="auto">
          <a:xfrm>
            <a:off x="7405052" y="706125"/>
            <a:ext cx="144016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 rotWithShape="1">
          <a:blip r:embed="rId5"/>
          <a:srcRect l="7695" t="1373" r="15360" b="-1373"/>
          <a:stretch/>
        </p:blipFill>
        <p:spPr bwMode="auto">
          <a:xfrm>
            <a:off x="5764299" y="2688419"/>
            <a:ext cx="1610065" cy="15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 rotWithShape="1">
          <a:blip r:embed="rId6"/>
          <a:srcRect l="8316" r="4454"/>
          <a:stretch/>
        </p:blipFill>
        <p:spPr bwMode="auto">
          <a:xfrm>
            <a:off x="4483125" y="2908300"/>
            <a:ext cx="1206251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4"/>
          <p:cNvPicPr>
            <a:picLocks noChangeAspect="1" noChangeArrowheads="1"/>
          </p:cNvPicPr>
          <p:nvPr/>
        </p:nvPicPr>
        <p:blipFill rotWithShape="1">
          <a:blip r:embed="rId7"/>
          <a:srcRect t="5301" b="6337"/>
          <a:stretch/>
        </p:blipFill>
        <p:spPr bwMode="auto">
          <a:xfrm>
            <a:off x="5829790" y="222722"/>
            <a:ext cx="147660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Box 4"/>
          <p:cNvSpPr txBox="1">
            <a:spLocks noChangeArrowheads="1"/>
          </p:cNvSpPr>
          <p:nvPr/>
        </p:nvSpPr>
        <p:spPr bwMode="auto">
          <a:xfrm>
            <a:off x="5808505" y="2195745"/>
            <a:ext cx="1531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Безбородов А.Б.</a:t>
            </a:r>
          </a:p>
        </p:txBody>
      </p:sp>
      <p:sp>
        <p:nvSpPr>
          <p:cNvPr id="51209" name="TextBox 11"/>
          <p:cNvSpPr txBox="1">
            <a:spLocks noChangeArrowheads="1"/>
          </p:cNvSpPr>
          <p:nvPr/>
        </p:nvSpPr>
        <p:spPr bwMode="auto">
          <a:xfrm>
            <a:off x="4320281" y="2366168"/>
            <a:ext cx="1531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Малышева Е.П.</a:t>
            </a:r>
          </a:p>
        </p:txBody>
      </p:sp>
      <p:sp>
        <p:nvSpPr>
          <p:cNvPr id="51210" name="TextBox 12"/>
          <p:cNvSpPr txBox="1">
            <a:spLocks noChangeArrowheads="1"/>
          </p:cNvSpPr>
          <p:nvPr/>
        </p:nvSpPr>
        <p:spPr bwMode="auto">
          <a:xfrm>
            <a:off x="7359163" y="2363329"/>
            <a:ext cx="1531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Елисеева Н.В.</a:t>
            </a:r>
          </a:p>
        </p:txBody>
      </p:sp>
      <p:sp>
        <p:nvSpPr>
          <p:cNvPr id="51211" name="TextBox 13"/>
          <p:cNvSpPr txBox="1">
            <a:spLocks noChangeArrowheads="1"/>
          </p:cNvSpPr>
          <p:nvPr/>
        </p:nvSpPr>
        <p:spPr bwMode="auto">
          <a:xfrm>
            <a:off x="5731130" y="4342505"/>
            <a:ext cx="1531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Шубин А.В.</a:t>
            </a:r>
          </a:p>
        </p:txBody>
      </p:sp>
      <p:sp>
        <p:nvSpPr>
          <p:cNvPr id="51212" name="TextBox 14"/>
          <p:cNvSpPr txBox="1">
            <a:spLocks noChangeArrowheads="1"/>
          </p:cNvSpPr>
          <p:nvPr/>
        </p:nvSpPr>
        <p:spPr bwMode="auto">
          <a:xfrm>
            <a:off x="4363921" y="4702902"/>
            <a:ext cx="1531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Шушкова М.Е.</a:t>
            </a:r>
          </a:p>
        </p:txBody>
      </p:sp>
      <p:sp>
        <p:nvSpPr>
          <p:cNvPr id="51213" name="TextBox 15"/>
          <p:cNvSpPr txBox="1">
            <a:spLocks noChangeArrowheads="1"/>
          </p:cNvSpPr>
          <p:nvPr/>
        </p:nvSpPr>
        <p:spPr bwMode="auto">
          <a:xfrm>
            <a:off x="7313274" y="4702902"/>
            <a:ext cx="1531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Данченко Е.М.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53542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Контакты:</a:t>
            </a:r>
          </a:p>
          <a:p>
            <a:pPr algn="r"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Тел. +7(495)625-62-52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8"/>
              </a:rPr>
              <a:t>postsov@mail.ru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унц\лого для мамы 2 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41" y="5043997"/>
            <a:ext cx="1102053" cy="10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8566542" cy="200382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/>
              <a:t>Что вы будете изучать, ПОСТУПИВ К НАМ…</a:t>
            </a:r>
          </a:p>
        </p:txBody>
      </p:sp>
      <p:sp>
        <p:nvSpPr>
          <p:cNvPr id="52226" name="Текст 4"/>
          <p:cNvSpPr>
            <a:spLocks noGrp="1"/>
          </p:cNvSpPr>
          <p:nvPr>
            <p:ph type="body" idx="2"/>
          </p:nvPr>
        </p:nvSpPr>
        <p:spPr>
          <a:xfrm>
            <a:off x="457200" y="6597650"/>
            <a:ext cx="227013" cy="144463"/>
          </a:xfrm>
        </p:spPr>
        <p:txBody>
          <a:bodyPr/>
          <a:lstStyle/>
          <a:p>
            <a:pPr marL="285750" indent="-285750" eaLnBrk="1" hangingPunct="1">
              <a:buFontTx/>
              <a:buChar char="-"/>
            </a:pPr>
            <a:br>
              <a:rPr 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l="8936" t="185" r="-1871" b="566"/>
          <a:stretch/>
        </p:blipFill>
        <p:spPr>
          <a:xfrm>
            <a:off x="62985" y="1728051"/>
            <a:ext cx="3744416" cy="2664296"/>
          </a:xfrm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 rotWithShape="1">
          <a:blip r:embed="rId3"/>
          <a:srcRect b="4290"/>
          <a:stretch/>
        </p:blipFill>
        <p:spPr bwMode="auto">
          <a:xfrm>
            <a:off x="2531840" y="3736234"/>
            <a:ext cx="3671888" cy="263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 rotWithShape="1">
          <a:blip r:embed="rId4"/>
          <a:srcRect r="8852"/>
          <a:stretch/>
        </p:blipFill>
        <p:spPr bwMode="auto">
          <a:xfrm>
            <a:off x="5364088" y="1727603"/>
            <a:ext cx="367240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04898"/>
            <a:ext cx="4211960" cy="111963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/>
              <a:t>Историю </a:t>
            </a:r>
            <a:r>
              <a:rPr lang="ru-RU" sz="3000" dirty="0" err="1"/>
              <a:t>ссср</a:t>
            </a:r>
            <a:r>
              <a:rPr lang="ru-RU" sz="3000" dirty="0"/>
              <a:t> </a:t>
            </a:r>
            <a:br>
              <a:rPr lang="ru-RU" sz="3000" dirty="0"/>
            </a:br>
            <a:r>
              <a:rPr lang="ru-RU" sz="3000" dirty="0"/>
              <a:t>НАКАНУНЕ РАСПАДА…</a:t>
            </a:r>
            <a:br>
              <a:rPr lang="ru-RU" sz="3000" dirty="0"/>
            </a:br>
            <a:endParaRPr lang="ru-RU" sz="3000" dirty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t="5078" b="8207"/>
          <a:stretch/>
        </p:blipFill>
        <p:spPr>
          <a:xfrm>
            <a:off x="3293628" y="2368388"/>
            <a:ext cx="3226643" cy="1944216"/>
          </a:xfrm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85" y="4433009"/>
            <a:ext cx="3210286" cy="18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 rotWithShape="1">
          <a:blip r:embed="rId4"/>
          <a:srcRect l="2673" t="28098" r="39532" b="8043"/>
          <a:stretch/>
        </p:blipFill>
        <p:spPr bwMode="auto">
          <a:xfrm>
            <a:off x="6700424" y="2348880"/>
            <a:ext cx="2356721" cy="190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 rotWithShape="1">
          <a:blip r:embed="rId5"/>
          <a:srcRect l="3885" r="6054"/>
          <a:stretch/>
        </p:blipFill>
        <p:spPr bwMode="auto">
          <a:xfrm>
            <a:off x="6700424" y="730127"/>
            <a:ext cx="2356721" cy="153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2"/>
          <p:cNvPicPr>
            <a:picLocks noChangeAspect="1" noChangeArrowheads="1"/>
          </p:cNvPicPr>
          <p:nvPr/>
        </p:nvPicPr>
        <p:blipFill rotWithShape="1">
          <a:blip r:embed="rId6"/>
          <a:srcRect l="18207"/>
          <a:stretch/>
        </p:blipFill>
        <p:spPr bwMode="auto">
          <a:xfrm>
            <a:off x="6700424" y="4425169"/>
            <a:ext cx="2356721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04" y="4433009"/>
            <a:ext cx="3112003" cy="182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15" y="789199"/>
            <a:ext cx="4752528" cy="12241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/>
              <a:t>историю </a:t>
            </a:r>
            <a:br>
              <a:rPr lang="ru-RU" sz="3000" dirty="0"/>
            </a:br>
            <a:r>
              <a:rPr lang="ru-RU" sz="3000" dirty="0"/>
              <a:t>РЕФОРМ в 1990-е годы…</a:t>
            </a:r>
          </a:p>
        </p:txBody>
      </p:sp>
      <p:pic>
        <p:nvPicPr>
          <p:cNvPr id="54274" name="Picture 4"/>
          <p:cNvPicPr>
            <a:picLocks noChangeAspect="1" noChangeArrowheads="1"/>
          </p:cNvPicPr>
          <p:nvPr/>
        </p:nvPicPr>
        <p:blipFill rotWithShape="1">
          <a:blip r:embed="rId2"/>
          <a:srcRect l="12920" t="867" r="8917" b="18715"/>
          <a:stretch/>
        </p:blipFill>
        <p:spPr bwMode="auto">
          <a:xfrm>
            <a:off x="2891965" y="4925947"/>
            <a:ext cx="2689230" cy="186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1" y="4872967"/>
            <a:ext cx="2663613" cy="192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9063" y="2560214"/>
            <a:ext cx="3198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3"/>
          <p:cNvPicPr>
            <a:picLocks noChangeAspect="1" noChangeArrowheads="1"/>
          </p:cNvPicPr>
          <p:nvPr/>
        </p:nvPicPr>
        <p:blipFill rotWithShape="1">
          <a:blip r:embed="rId5"/>
          <a:srcRect l="8306" r="9056"/>
          <a:stretch/>
        </p:blipFill>
        <p:spPr bwMode="auto">
          <a:xfrm>
            <a:off x="2789575" y="2698330"/>
            <a:ext cx="2894010" cy="183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"/>
          <p:cNvPicPr>
            <a:picLocks noChangeAspect="1" noChangeArrowheads="1"/>
          </p:cNvPicPr>
          <p:nvPr/>
        </p:nvPicPr>
        <p:blipFill rotWithShape="1">
          <a:blip r:embed="rId6"/>
          <a:srcRect l="2084" t="4493" r="8323" b="8838"/>
          <a:stretch/>
        </p:blipFill>
        <p:spPr bwMode="auto">
          <a:xfrm>
            <a:off x="5800296" y="427473"/>
            <a:ext cx="3147579" cy="20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3"/>
          <p:cNvPicPr>
            <a:picLocks noChangeAspect="1" noChangeArrowheads="1"/>
          </p:cNvPicPr>
          <p:nvPr/>
        </p:nvPicPr>
        <p:blipFill rotWithShape="1">
          <a:blip r:embed="rId7"/>
          <a:srcRect t="2733" r="3927"/>
          <a:stretch/>
        </p:blipFill>
        <p:spPr bwMode="auto">
          <a:xfrm>
            <a:off x="5728259" y="4653136"/>
            <a:ext cx="3219617" cy="214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4041"/>
            <a:ext cx="2581275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Текст 2"/>
          <p:cNvSpPr>
            <a:spLocks noGrp="1"/>
          </p:cNvSpPr>
          <p:nvPr>
            <p:ph type="body" idx="2"/>
          </p:nvPr>
        </p:nvSpPr>
        <p:spPr>
          <a:xfrm>
            <a:off x="56367" y="435620"/>
            <a:ext cx="6995120" cy="1091208"/>
          </a:xfrm>
        </p:spPr>
        <p:txBody>
          <a:bodyPr/>
          <a:lstStyle/>
          <a:p>
            <a:pPr eaLnBrk="1" hangingPunct="1">
              <a:buClr>
                <a:srgbClr val="7FD13B"/>
              </a:buClr>
            </a:pPr>
            <a:r>
              <a:rPr lang="ru-RU" sz="3000" b="1" dirty="0">
                <a:latin typeface="+mj-lt"/>
                <a:cs typeface="Times New Roman" pitchFamily="18" charset="0"/>
              </a:rPr>
              <a:t> ИСТОРИЮ УКРЕПЛЕНИЯ РОССЙСКОЙ ГОСУДАРСТВЕННОСТИ В 2000-Е ГОДЫ…</a:t>
            </a:r>
          </a:p>
          <a:p>
            <a:pPr eaLnBrk="1" hangingPunct="1"/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650" y="1714926"/>
            <a:ext cx="422433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/>
          <p:cNvPicPr>
            <a:picLocks noChangeAspect="1" noChangeArrowheads="1"/>
          </p:cNvPicPr>
          <p:nvPr/>
        </p:nvPicPr>
        <p:blipFill rotWithShape="1">
          <a:blip r:embed="rId3"/>
          <a:srcRect r="969" b="21831"/>
          <a:stretch/>
        </p:blipFill>
        <p:spPr bwMode="auto">
          <a:xfrm>
            <a:off x="4644008" y="1752977"/>
            <a:ext cx="4224337" cy="222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48" y="4163625"/>
            <a:ext cx="28971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450" y="4155348"/>
            <a:ext cx="2898715" cy="19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6"/>
          <a:stretch/>
        </p:blipFill>
        <p:spPr>
          <a:xfrm>
            <a:off x="3052533" y="4163624"/>
            <a:ext cx="2879319" cy="19288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75" y="261953"/>
            <a:ext cx="2899300" cy="5376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</a:rPr>
              <a:t>ЦЕЛЬ ПРОГРАММЫ: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-74472" y="891519"/>
            <a:ext cx="4090194" cy="6160811"/>
          </a:xfrm>
          <a:solidFill>
            <a:schemeClr val="bg1">
              <a:alpha val="48000"/>
            </a:schemeClr>
          </a:solidFill>
        </p:spPr>
        <p:txBody>
          <a:bodyPr>
            <a:noAutofit/>
          </a:bodyPr>
          <a:lstStyle/>
          <a:p>
            <a:pPr marL="285750" indent="-285750">
              <a:lnSpc>
                <a:spcPct val="80000"/>
              </a:lnSpc>
              <a:buClrTx/>
              <a:buSzPct val="110000"/>
              <a:buFont typeface="Wingdings" pitchFamily="2" charset="2"/>
              <a:buChar char="q"/>
            </a:pPr>
            <a:r>
              <a:rPr lang="ru-RU" sz="1700" dirty="0">
                <a:cs typeface="Times New Roman" pitchFamily="18" charset="0"/>
              </a:rPr>
              <a:t> Формировать кадры специалистов,  способных быть  конструкторами, аналитиками и просветителями  общественных идеалов, соответствующих задачам  Российского государства и социума на современном этапе. </a:t>
            </a:r>
          </a:p>
          <a:p>
            <a:pPr marL="285750" indent="-285750">
              <a:lnSpc>
                <a:spcPct val="80000"/>
              </a:lnSpc>
              <a:buClrTx/>
              <a:buFont typeface="Wingdings" pitchFamily="2" charset="2"/>
              <a:buChar char="q"/>
            </a:pPr>
            <a:endParaRPr lang="ru-RU" sz="1700" dirty="0"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ru-RU" sz="1700" dirty="0">
                <a:cs typeface="Times New Roman" pitchFamily="18" charset="0"/>
              </a:rPr>
              <a:t>Содействовать  распространению  научного и объективного знания  среди  гуманитариев об основных   исторических  трендах развития российской государственности в современных условиях глобальных процессов и вызов времени. </a:t>
            </a:r>
          </a:p>
          <a:p>
            <a:pPr marL="285750" indent="-285750">
              <a:lnSpc>
                <a:spcPct val="80000"/>
              </a:lnSpc>
              <a:buClrTx/>
              <a:buFont typeface="Wingdings" pitchFamily="2" charset="2"/>
              <a:buChar char="q"/>
            </a:pPr>
            <a:endParaRPr lang="ru-RU" sz="1700" dirty="0"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buClrTx/>
              <a:buFont typeface="Wingdings" pitchFamily="2" charset="2"/>
              <a:buChar char="q"/>
            </a:pPr>
            <a:r>
              <a:rPr lang="ru-RU" sz="1700" dirty="0">
                <a:cs typeface="Times New Roman" pitchFamily="18" charset="0"/>
              </a:rPr>
              <a:t>Способствовать  процессу формирования  нового поколения историков, владеющих всем арсеналом современных информационных технологий, научных концепций, обладающих методологической самостоятельностью и осознанным чувством ответственности перед обществом  в ходе своей профессиональной деятельности</a:t>
            </a:r>
            <a:endParaRPr lang="ru-RU" sz="1700" dirty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027" y="3521047"/>
            <a:ext cx="1968561" cy="25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1079" y="902182"/>
            <a:ext cx="15462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3961" y="190705"/>
            <a:ext cx="1982788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406" y="648512"/>
            <a:ext cx="17716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2401" y="3309542"/>
            <a:ext cx="1842922" cy="270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2"/>
          <p:cNvPicPr>
            <a:picLocks noChangeAspect="1" noChangeArrowheads="1"/>
          </p:cNvPicPr>
          <p:nvPr/>
        </p:nvPicPr>
        <p:blipFill rotWithShape="1">
          <a:blip r:embed="rId7"/>
          <a:srcRect l="10112" t="7317" r="9407" b="6432"/>
          <a:stretch/>
        </p:blipFill>
        <p:spPr bwMode="auto">
          <a:xfrm>
            <a:off x="5890878" y="2830717"/>
            <a:ext cx="180020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6" y="425316"/>
            <a:ext cx="3958740" cy="8262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</a:rPr>
              <a:t>СОДЕРЖАНИЕ ПРОГРАММЫ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395400"/>
            <a:ext cx="3600078" cy="5040659"/>
          </a:xfrm>
          <a:solidFill>
            <a:schemeClr val="lt1">
              <a:alpha val="59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ПЛАН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 на: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 освоение  студентами информации   по широкому кругу вопросов  экономической, политической, социальной и культурной жизни  современной России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формирование устойчивого интереса студентов к проблемам современности в  глобальном контексте ее понимания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обретение студентами  навыков применения  в своих исследовательских практиках исторического подхода к текущей истории России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умение  студентами  использовать в   своей профессиональной деятельности междисциплинарные методы анализа информации, ее  отбора и структурирования.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16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16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1600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139952" y="394556"/>
            <a:ext cx="4848101" cy="6048399"/>
          </a:xfrm>
          <a:solidFill>
            <a:schemeClr val="lt1">
              <a:alpha val="41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defRPr/>
            </a:pPr>
            <a:endParaRPr lang="ru-RU" sz="1600" b="1" i="1" dirty="0">
              <a:solidFill>
                <a:schemeClr val="tx1"/>
              </a:solidFill>
              <a:latin typeface="Arial Black" pitchFamily="34" charset="0"/>
            </a:endParaRPr>
          </a:p>
          <a:p>
            <a:pPr marL="533400" indent="-533400"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ДИСЦИПЛИНЫ УЧЕБНОГО ПЛАНА:</a:t>
            </a:r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Всеобщая история ( основные периоды и государства)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России (все периоды)</a:t>
            </a:r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AutoNum type="arabicPeriod"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Методология истории (в том числе  ее современный этап)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 исторического знания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Методики исторических исследований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дисциплины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Глобальные проблемы ХХ-ХХ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вв.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Реформы   в мире и современной России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Гражданское общество и его институты в современной России и др.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 в современной России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Демографические проблемы в России и мире</a:t>
            </a:r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AutoNum type="arabicPeriod"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 в профессиональной деятельности	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Историческая информатика и др.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Иностранные языки (английский, немецкий,  французский) и второй иностранный язык (по выбору)	</a:t>
            </a:r>
          </a:p>
          <a:p>
            <a:pPr marL="533400" indent="-53340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283968" y="609600"/>
            <a:ext cx="4631432" cy="6059760"/>
          </a:xfrm>
          <a:solidFill>
            <a:schemeClr val="lt1">
              <a:alpha val="60000"/>
            </a:schemeClr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«История современной России»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исторических дисциплин в сочетании с дисциплинами  по информационным технологиям и  языковыми тематическими  семинарами. 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обязательных заданий по дисциплинам, написание докладов, эссе, решение тестов.  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курсовых творческих работ (по выбору студента). 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 rotWithShape="1">
          <a:blip r:embed="rId2"/>
          <a:srcRect t="10009"/>
          <a:stretch/>
        </p:blipFill>
        <p:spPr bwMode="auto">
          <a:xfrm>
            <a:off x="539552" y="576409"/>
            <a:ext cx="2878313" cy="19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4"/>
          <p:cNvPicPr>
            <a:picLocks noChangeAspect="1"/>
          </p:cNvPicPr>
          <p:nvPr/>
        </p:nvPicPr>
        <p:blipFill rotWithShape="1">
          <a:blip r:embed="rId3"/>
          <a:srcRect t="2966" b="7079"/>
          <a:stretch/>
        </p:blipFill>
        <p:spPr bwMode="auto">
          <a:xfrm>
            <a:off x="539552" y="2708920"/>
            <a:ext cx="2878313" cy="194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4" y="4841431"/>
            <a:ext cx="2919126" cy="19422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805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Bahnschrift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1_Трек</vt:lpstr>
      <vt:lpstr>2_Трек</vt:lpstr>
      <vt:lpstr>3_Трек</vt:lpstr>
      <vt:lpstr>МИНОБРНАУКИ  РОССИИ Федеральное государственное бюджетное образовательное учреждение высшего образования «Российский государственный гуманитарный университет» (ФГБОУ ВО «РГГУ»)  историко-архивный институт  учебно-научный центр «новая россия.  История постсоветской россии»  ОБРАЗОВАТЕЛЬНАЯ ПРОГРАММА</vt:lpstr>
      <vt:lpstr>Презентация PowerPoint</vt:lpstr>
      <vt:lpstr>Что вы будете изучать, ПОСТУПИВ К НАМ…</vt:lpstr>
      <vt:lpstr>Историю ссср  НАКАНУНЕ РАСПАДА… </vt:lpstr>
      <vt:lpstr>историю  РЕФОРМ в 1990-е годы…</vt:lpstr>
      <vt:lpstr>Презентация PowerPoint</vt:lpstr>
      <vt:lpstr>ЦЕЛЬ ПРОГРАММЫ:</vt:lpstr>
      <vt:lpstr>СОДЕРЖАНИЕ ПРОГРАММЫ</vt:lpstr>
      <vt:lpstr>Презентация PowerPoint</vt:lpstr>
      <vt:lpstr>Презентация PowerPoint</vt:lpstr>
      <vt:lpstr>ПРАКТИКА И ИТОГОВАЯ АТТЕСТАЦИЯ</vt:lpstr>
      <vt:lpstr>ВЫПУСКНИК МОЖЕТ РЕАЛИЗОВАТЬ СЕБЯ: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МИНОБРНАУКИ РОССИИ Федеральное государственное бюджетное образовательное учреждение высшего  образования «Российский государственный гуманитарный университет»  ОБРАЗОВАТЕЛЬНАЯ ПРОГРАММА</dc:title>
  <dc:creator>user</dc:creator>
  <cp:lastModifiedBy>Анна</cp:lastModifiedBy>
  <cp:revision>80</cp:revision>
  <dcterms:created xsi:type="dcterms:W3CDTF">2020-04-21T17:13:53Z</dcterms:created>
  <dcterms:modified xsi:type="dcterms:W3CDTF">2020-04-30T14:35:22Z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1714487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