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4247" r:id="rId3"/>
  </p:sldMasterIdLst>
  <p:handoutMasterIdLst>
    <p:handoutMasterId r:id="rId15"/>
  </p:handoutMasterIdLst>
  <p:sldIdLst>
    <p:sldId id="257" r:id="rId4"/>
    <p:sldId id="312" r:id="rId5"/>
    <p:sldId id="297" r:id="rId6"/>
    <p:sldId id="301" r:id="rId7"/>
    <p:sldId id="302" r:id="rId8"/>
    <p:sldId id="316" r:id="rId9"/>
    <p:sldId id="317" r:id="rId10"/>
    <p:sldId id="285" r:id="rId11"/>
    <p:sldId id="318" r:id="rId12"/>
    <p:sldId id="319" r:id="rId13"/>
    <p:sldId id="32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4" autoAdjust="0"/>
    <p:restoredTop sz="93878" autoAdjust="0"/>
  </p:normalViewPr>
  <p:slideViewPr>
    <p:cSldViewPr>
      <p:cViewPr varScale="1">
        <p:scale>
          <a:sx n="75" d="100"/>
          <a:sy n="75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8DDA47-F4C5-4FAC-8874-4B04824BCE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936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9339-0AC4-4326-B058-40A5FC63EF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007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BDEA4-FD95-4F0E-BA02-D8ADDD0EBB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849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BDCD1-1BB9-406A-B6DA-AF337712C6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04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D0B9-3B8D-4B61-8E9D-5B3CE0DC8B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5287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6DAD5-2935-43BE-AAF4-9C13267184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0821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32A0-5D1B-4B5C-860C-E19CAF5465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6682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9BC40-1AB5-4A4D-82E9-BF7611D2FC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3822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80EC3-BA19-4E09-98A9-C8A20F9192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1719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10629-7684-4ED0-A027-EF268D8EA3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1046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0CE1E-B807-49EF-925F-AFEFDC4A44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7527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D80C-6C0A-43D1-B0ED-56FCA180ED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776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85D98-F596-488C-B19A-28977FB4AD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047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8F209-ADF2-45DF-AE7A-513105C8A0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8379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B62D-C557-4823-8CD3-FD2C043A30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831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AA82B-7376-47E7-B6B0-5F02569789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1984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B9B2F-933F-4E3C-9A9E-45AA71CF9A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19310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35BE-4125-4182-AC27-76B0BCDFA6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8296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9339-0AC4-4326-B058-40A5FC63EF7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4098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85D98-F596-488C-B19A-28977FB4AD0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66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0229F-64E8-4CAF-89CC-142FD95441A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669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EA14C-3186-41CA-9981-FFC38D9359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057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5267E-0240-4227-B1DB-EF6614F0D43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0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0229F-64E8-4CAF-89CC-142FD95441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6243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F168D-7F84-4CA6-AFE0-37775D2F72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606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97D6-40E1-4E96-A104-B058E31C441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455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7048C-4776-48C6-AE8D-ACF623E70D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81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DA67-DD0B-427D-9930-F4818171169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099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BDEA4-FD95-4F0E-BA02-D8ADDD0EBB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147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BDCD1-1BB9-406A-B6DA-AF337712C6B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891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D0B9-3B8D-4B61-8E9D-5B3CE0DC8B5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470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6DAD5-2935-43BE-AAF4-9C13267184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6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EA14C-3186-41CA-9981-FFC38D9359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307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5267E-0240-4227-B1DB-EF6614F0D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578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F168D-7F84-4CA6-AFE0-37775D2F72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807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97D6-40E1-4E96-A104-B058E31C44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454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7048C-4776-48C6-AE8D-ACF623E70D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49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DA67-DD0B-427D-9930-F481817116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850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2C5BF6-9716-4642-B0BA-293EC3589B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  <p:sldLayoutId id="214748420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8F9C39C-EAA3-41CC-86A9-4DC310ABC3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2C5BF6-9716-4642-B0BA-293EC3589BC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8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  <p:sldLayoutId id="2147484259" r:id="rId12"/>
    <p:sldLayoutId id="21474842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-30237" y="3212976"/>
            <a:ext cx="914400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2445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effectLst/>
                <a:latin typeface="Times New Roman"/>
                <a:ea typeface="Calibri"/>
                <a:cs typeface="Times New Roman"/>
              </a:rPr>
              <a:t>Онтологические свойства перевода и </a:t>
            </a:r>
          </a:p>
          <a:p>
            <a:pPr marL="512445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effectLst/>
                <a:latin typeface="Times New Roman"/>
                <a:ea typeface="Calibri"/>
                <a:cs typeface="Times New Roman"/>
              </a:rPr>
              <a:t>теория вторичных текстов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483" name="Picture 6" descr="Российский государственный гуманитарный университет, РГГ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30175"/>
            <a:ext cx="8207375" cy="293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0238" y="4670526"/>
            <a:ext cx="9144001" cy="215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 eaLnBrk="1" fontAlgn="auto" hangingPunct="1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Баранова Т.В.</a:t>
            </a:r>
          </a:p>
          <a:p>
            <a:pPr lvl="0" algn="r" eaLnBrk="1" fontAlgn="auto" hangingPunct="1">
              <a:spcAft>
                <a:spcPts val="0"/>
              </a:spcAft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языков</a:t>
            </a:r>
          </a:p>
          <a:p>
            <a:pPr lvl="0" algn="r" eaLnBrk="1" fontAlgn="auto" hangingPunct="1">
              <a:spcAft>
                <a:spcPts val="0"/>
              </a:spcAft>
              <a:buNone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международных отношений,</a:t>
            </a:r>
          </a:p>
          <a:p>
            <a:pPr lvl="0" algn="r" eaLnBrk="1" fontAlgn="auto" hangingPunct="1">
              <a:spcAft>
                <a:spcPts val="0"/>
              </a:spcAft>
              <a:buNone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политологии и зарубежного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регионоведения ИАИ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РГГУ</a:t>
            </a:r>
          </a:p>
          <a:p>
            <a:pPr marL="512445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ChangeArrowheads="1"/>
          </p:cNvSpPr>
          <p:nvPr/>
        </p:nvSpPr>
        <p:spPr bwMode="auto">
          <a:xfrm>
            <a:off x="2360612" y="1068388"/>
            <a:ext cx="4138612" cy="79216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По структурному признаку</a:t>
            </a:r>
          </a:p>
        </p:txBody>
      </p:sp>
      <p:sp>
        <p:nvSpPr>
          <p:cNvPr id="16393" name="Rectangle 34"/>
          <p:cNvSpPr>
            <a:spLocks noChangeArrowheads="1"/>
          </p:cNvSpPr>
          <p:nvPr/>
        </p:nvSpPr>
        <p:spPr bwMode="auto">
          <a:xfrm>
            <a:off x="490538" y="133350"/>
            <a:ext cx="8137525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Arial" charset="0"/>
              </a:rPr>
              <a:t>Классификация вторичных текстов </a:t>
            </a:r>
            <a:r>
              <a:rPr lang="ru-RU" altLang="ru-RU" sz="2000" b="1" dirty="0" err="1" smtClean="0">
                <a:solidFill>
                  <a:srgbClr val="000000"/>
                </a:solidFill>
                <a:latin typeface="Arial" charset="0"/>
              </a:rPr>
              <a:t>Ионовой</a:t>
            </a:r>
            <a:r>
              <a:rPr lang="ru-RU" altLang="ru-RU" sz="2000" b="1" dirty="0" smtClean="0">
                <a:solidFill>
                  <a:srgbClr val="000000"/>
                </a:solidFill>
                <a:latin typeface="Arial" charset="0"/>
              </a:rPr>
              <a:t> С.В. </a:t>
            </a:r>
          </a:p>
        </p:txBody>
      </p:sp>
      <p:pic>
        <p:nvPicPr>
          <p:cNvPr id="26635" name="Picture 35" descr="BD213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669925"/>
            <a:ext cx="8424863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6" name="AutoShape 36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10</a:t>
            </a: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382586" y="2924944"/>
            <a:ext cx="8245475" cy="2664296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/>
              <a:t>Свернутые вторичные </a:t>
            </a:r>
            <a:r>
              <a:rPr lang="ru-RU" sz="1800" b="1" dirty="0" smtClean="0"/>
              <a:t>тексты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отсутствие </a:t>
            </a:r>
            <a:r>
              <a:rPr lang="ru-RU" sz="1800" dirty="0"/>
              <a:t>эксплицитной логической и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структурной </a:t>
            </a:r>
            <a:r>
              <a:rPr lang="ru-RU" sz="1800" dirty="0"/>
              <a:t>связи между элементами</a:t>
            </a:r>
            <a:r>
              <a:rPr lang="ru-RU" sz="1800" b="1" dirty="0" smtClean="0"/>
              <a:t> 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/>
              <a:t>тексты-примитивы или тексты-компакты: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наборы </a:t>
            </a:r>
            <a:r>
              <a:rPr lang="ru-RU" sz="1800" dirty="0"/>
              <a:t>ключевых слов, планы, заголовки, названия рубрик и т.п.</a:t>
            </a:r>
            <a:endParaRPr lang="ru-RU" sz="18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</p:txBody>
      </p:sp>
      <p:sp>
        <p:nvSpPr>
          <p:cNvPr id="26641" name="AutoShape 9"/>
          <p:cNvSpPr>
            <a:spLocks noChangeArrowheads="1"/>
          </p:cNvSpPr>
          <p:nvPr/>
        </p:nvSpPr>
        <p:spPr bwMode="auto">
          <a:xfrm rot="5400000">
            <a:off x="4171155" y="2295528"/>
            <a:ext cx="288925" cy="215900"/>
          </a:xfrm>
          <a:prstGeom prst="notchedRightArrow">
            <a:avLst>
              <a:gd name="adj1" fmla="val 50000"/>
              <a:gd name="adj2" fmla="val 66943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ChangeArrowheads="1"/>
          </p:cNvSpPr>
          <p:nvPr/>
        </p:nvSpPr>
        <p:spPr bwMode="auto">
          <a:xfrm>
            <a:off x="373413" y="1102064"/>
            <a:ext cx="3874292" cy="79216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По семантическому признаку</a:t>
            </a:r>
          </a:p>
        </p:txBody>
      </p:sp>
      <p:sp>
        <p:nvSpPr>
          <p:cNvPr id="16393" name="Rectangle 34"/>
          <p:cNvSpPr>
            <a:spLocks noChangeArrowheads="1"/>
          </p:cNvSpPr>
          <p:nvPr/>
        </p:nvSpPr>
        <p:spPr bwMode="auto">
          <a:xfrm>
            <a:off x="490538" y="133350"/>
            <a:ext cx="8137525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Arial" charset="0"/>
              </a:rPr>
              <a:t>Классификация вторичных текстов </a:t>
            </a:r>
            <a:r>
              <a:rPr lang="ru-RU" altLang="ru-RU" sz="2000" b="1" dirty="0" err="1" smtClean="0">
                <a:solidFill>
                  <a:srgbClr val="000000"/>
                </a:solidFill>
                <a:latin typeface="Arial" charset="0"/>
              </a:rPr>
              <a:t>Ионовой</a:t>
            </a:r>
            <a:r>
              <a:rPr lang="ru-RU" altLang="ru-RU" sz="2000" b="1" dirty="0" smtClean="0">
                <a:solidFill>
                  <a:srgbClr val="000000"/>
                </a:solidFill>
                <a:latin typeface="Arial" charset="0"/>
              </a:rPr>
              <a:t> С.В. </a:t>
            </a:r>
          </a:p>
        </p:txBody>
      </p:sp>
      <p:pic>
        <p:nvPicPr>
          <p:cNvPr id="26635" name="Picture 35" descr="BD213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669925"/>
            <a:ext cx="8424863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6" name="AutoShape 36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11</a:t>
            </a: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301625" y="2608598"/>
            <a:ext cx="3996530" cy="3240361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направлены </a:t>
            </a:r>
            <a:r>
              <a:rPr lang="ru-RU" sz="1800" dirty="0"/>
              <a:t>на уподобление или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расподобление </a:t>
            </a:r>
            <a:r>
              <a:rPr lang="ru-RU" sz="1800" dirty="0"/>
              <a:t>тексту-основе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по </a:t>
            </a:r>
            <a:r>
              <a:rPr lang="ru-RU" sz="1800" dirty="0"/>
              <a:t>содержанию или </a:t>
            </a:r>
            <a:r>
              <a:rPr lang="ru-RU" sz="1800" dirty="0" smtClean="0"/>
              <a:t>форме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(</a:t>
            </a:r>
            <a:r>
              <a:rPr lang="ru-RU" sz="1800" dirty="0"/>
              <a:t>насколько вторичный текст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оказывается </a:t>
            </a:r>
            <a:r>
              <a:rPr lang="ru-RU" sz="1800" dirty="0"/>
              <a:t>близок к </a:t>
            </a:r>
            <a:r>
              <a:rPr lang="ru-RU" sz="1800" dirty="0" smtClean="0"/>
              <a:t>первичному)</a:t>
            </a:r>
            <a:endParaRPr lang="ru-RU" altLang="ru-RU" sz="1800" b="1" dirty="0">
              <a:solidFill>
                <a:srgbClr val="000000"/>
              </a:solidFill>
            </a:endParaRPr>
          </a:p>
        </p:txBody>
      </p:sp>
      <p:sp>
        <p:nvSpPr>
          <p:cNvPr id="26640" name="Rectangle 18"/>
          <p:cNvSpPr>
            <a:spLocks noChangeArrowheads="1"/>
          </p:cNvSpPr>
          <p:nvPr/>
        </p:nvSpPr>
        <p:spPr bwMode="auto">
          <a:xfrm>
            <a:off x="4559300" y="2591562"/>
            <a:ext cx="4189217" cy="3240361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/>
              <a:t>семантическая и структурная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составляющие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выливаются </a:t>
            </a:r>
            <a:r>
              <a:rPr lang="ru-RU" sz="1800" dirty="0"/>
              <a:t>в определенную </a:t>
            </a:r>
            <a:r>
              <a:rPr lang="ru-RU" sz="1800" dirty="0" smtClean="0"/>
              <a:t>функцию</a:t>
            </a:r>
            <a:r>
              <a:rPr lang="ru-RU" sz="1800" dirty="0"/>
              <a:t>,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выполняемую </a:t>
            </a:r>
            <a:r>
              <a:rPr lang="ru-RU" sz="1800" dirty="0"/>
              <a:t>первичным </a:t>
            </a:r>
            <a:r>
              <a:rPr lang="ru-RU" sz="1800" dirty="0" smtClean="0"/>
              <a:t>текстом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- собирается </a:t>
            </a:r>
            <a:r>
              <a:rPr lang="ru-RU" sz="1800" dirty="0"/>
              <a:t>ли переводчик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эту </a:t>
            </a:r>
            <a:r>
              <a:rPr lang="ru-RU" sz="1800" dirty="0"/>
              <a:t>функцию </a:t>
            </a:r>
            <a:r>
              <a:rPr lang="ru-RU" sz="1800" dirty="0" smtClean="0"/>
              <a:t>сохранить: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/>
              <a:t>репродуктивные, интерпретирующие,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адаптирующие </a:t>
            </a:r>
            <a:r>
              <a:rPr lang="ru-RU" sz="1800" dirty="0"/>
              <a:t>вторичные тексты и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тексты-имитации</a:t>
            </a:r>
            <a:endParaRPr lang="ru-RU" altLang="ru-RU" sz="1800" b="1" dirty="0">
              <a:solidFill>
                <a:srgbClr val="000000"/>
              </a:solidFill>
            </a:endParaRPr>
          </a:p>
        </p:txBody>
      </p:sp>
      <p:sp>
        <p:nvSpPr>
          <p:cNvPr id="26641" name="AutoShape 9"/>
          <p:cNvSpPr>
            <a:spLocks noChangeArrowheads="1"/>
          </p:cNvSpPr>
          <p:nvPr/>
        </p:nvSpPr>
        <p:spPr bwMode="auto">
          <a:xfrm rot="5400000">
            <a:off x="2058124" y="2024906"/>
            <a:ext cx="288925" cy="215900"/>
          </a:xfrm>
          <a:prstGeom prst="notchedRightArrow">
            <a:avLst>
              <a:gd name="adj1" fmla="val 50000"/>
              <a:gd name="adj2" fmla="val 66943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559300" y="1110421"/>
            <a:ext cx="4054889" cy="79216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По функциональному признаку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6" y="1988393"/>
            <a:ext cx="23812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8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31205" y="650387"/>
            <a:ext cx="842645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dirty="0" smtClean="0"/>
              <a:t>Требования к переводу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dirty="0" smtClean="0"/>
              <a:t>в дихотомии «процесс / результат» </a:t>
            </a:r>
            <a:endParaRPr lang="ru-RU" altLang="ru-RU" sz="2400" dirty="0" smtClean="0">
              <a:solidFill>
                <a:srgbClr val="000000"/>
              </a:solidFill>
            </a:endParaRPr>
          </a:p>
        </p:txBody>
      </p:sp>
      <p:sp>
        <p:nvSpPr>
          <p:cNvPr id="21511" name="Text Box 18"/>
          <p:cNvSpPr txBox="1">
            <a:spLocks noChangeArrowheads="1"/>
          </p:cNvSpPr>
          <p:nvPr/>
        </p:nvSpPr>
        <p:spPr bwMode="auto">
          <a:xfrm>
            <a:off x="1030301" y="1951038"/>
            <a:ext cx="7777162" cy="369331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endParaRPr lang="ru-RU" sz="1800" b="1" i="1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8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800" b="1" i="1" dirty="0" smtClean="0">
                <a:latin typeface="+mn-lt"/>
                <a:cs typeface="Times New Roman" panose="02020603050405020304" pitchFamily="18" charset="0"/>
              </a:rPr>
              <a:t>адекватность – соответствие перевода поставленной цели;</a:t>
            </a:r>
          </a:p>
          <a:p>
            <a:pPr algn="just">
              <a:buFontTx/>
              <a:buNone/>
              <a:defRPr/>
            </a:pPr>
            <a:endParaRPr lang="ru-RU" sz="1800" b="1" i="1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800" b="1" i="1" dirty="0" smtClean="0">
                <a:latin typeface="+mn-lt"/>
                <a:cs typeface="Times New Roman" panose="02020603050405020304" pitchFamily="18" charset="0"/>
              </a:rPr>
              <a:t> эквивалентность;</a:t>
            </a:r>
          </a:p>
          <a:p>
            <a:pPr algn="just">
              <a:buFontTx/>
              <a:buNone/>
              <a:defRPr/>
            </a:pPr>
            <a:endParaRPr lang="ru-RU" sz="1800" b="1" i="1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800" b="1" i="1" dirty="0" smtClean="0">
                <a:cs typeface="Times New Roman" panose="02020603050405020304" pitchFamily="18" charset="0"/>
              </a:rPr>
              <a:t> точность;</a:t>
            </a:r>
          </a:p>
          <a:p>
            <a:pPr algn="just">
              <a:buFontTx/>
              <a:buNone/>
              <a:defRPr/>
            </a:pPr>
            <a:endParaRPr lang="ru-RU" sz="1800" b="1" i="1" dirty="0" smtClean="0"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1800" b="1" i="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принцип «невидимости» переводчика              индивидуальный </a:t>
            </a:r>
          </a:p>
          <a:p>
            <a:pPr algn="just">
              <a:buNone/>
              <a:defRPr/>
            </a:pPr>
            <a:r>
              <a:rPr lang="ru-RU" altLang="ru-RU" sz="1800" b="1" i="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переводческий почерк            личность переводчика</a:t>
            </a:r>
          </a:p>
          <a:p>
            <a:pPr algn="just">
              <a:buFontTx/>
              <a:buNone/>
              <a:defRPr/>
            </a:pPr>
            <a:endParaRPr lang="ru-RU" altLang="ru-RU" sz="1800" b="1" i="1" dirty="0" smtClean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buNone/>
              <a:defRPr/>
            </a:pPr>
            <a:endParaRPr lang="en-US" altLang="ru-RU" sz="1800" b="1" i="1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512" name="AutoShape 19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2</a:t>
            </a:r>
            <a:endParaRPr lang="ru-RU" altLang="ru-RU" sz="2200" dirty="0">
              <a:solidFill>
                <a:srgbClr val="000000"/>
              </a:solidFill>
            </a:endParaRPr>
          </a:p>
        </p:txBody>
      </p:sp>
      <p:pic>
        <p:nvPicPr>
          <p:cNvPr id="21513" name="Picture 23" descr="BD21315_"/>
          <p:cNvPicPr>
            <a:picLocks noChangeAspect="1" noChangeArrowheads="1"/>
          </p:cNvPicPr>
          <p:nvPr/>
        </p:nvPicPr>
        <p:blipFill>
          <a:blip r:embed="rId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20" y="84137"/>
            <a:ext cx="6811962" cy="320675"/>
          </a:xfrm>
          <a:prstGeom prst="rect">
            <a:avLst/>
          </a:prstGeom>
          <a:solidFill>
            <a:srgbClr val="FF00FF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1514" name="AutoShape 11"/>
          <p:cNvSpPr>
            <a:spLocks noChangeArrowheads="1"/>
          </p:cNvSpPr>
          <p:nvPr/>
        </p:nvSpPr>
        <p:spPr bwMode="auto">
          <a:xfrm>
            <a:off x="327025" y="2348880"/>
            <a:ext cx="576263" cy="2159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55600" y="3044826"/>
            <a:ext cx="576263" cy="2159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8" name="Picture 4" descr="BD2131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" y="6706662"/>
            <a:ext cx="8424863" cy="7937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AutoShape 11"/>
          <p:cNvSpPr>
            <a:spLocks noChangeArrowheads="1"/>
          </p:cNvSpPr>
          <p:nvPr/>
        </p:nvSpPr>
        <p:spPr bwMode="auto">
          <a:xfrm>
            <a:off x="327024" y="3689747"/>
            <a:ext cx="576263" cy="2159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1518" name="AutoShape 11"/>
          <p:cNvSpPr>
            <a:spLocks noChangeArrowheads="1"/>
          </p:cNvSpPr>
          <p:nvPr/>
        </p:nvSpPr>
        <p:spPr bwMode="auto">
          <a:xfrm>
            <a:off x="327026" y="4436849"/>
            <a:ext cx="576262" cy="2159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940152" y="4352346"/>
            <a:ext cx="432048" cy="169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351" y="4652963"/>
            <a:ext cx="476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ChangeArrowheads="1"/>
          </p:cNvSpPr>
          <p:nvPr/>
        </p:nvSpPr>
        <p:spPr bwMode="auto">
          <a:xfrm>
            <a:off x="1403350" y="1052513"/>
            <a:ext cx="6553200" cy="55340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2531" name="Rectangle 11"/>
          <p:cNvSpPr>
            <a:spLocks noChangeArrowheads="1"/>
          </p:cNvSpPr>
          <p:nvPr/>
        </p:nvSpPr>
        <p:spPr bwMode="auto">
          <a:xfrm>
            <a:off x="1907381" y="2852936"/>
            <a:ext cx="5545138" cy="11175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пересказы, рефераты, сопутствующие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первичному тексту (комментарии, предисловия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и т.д.), пародии, стилизации, адаптации</a:t>
            </a:r>
            <a:endParaRPr lang="ru-RU" altLang="ru-RU" sz="1800" b="1" dirty="0">
              <a:solidFill>
                <a:srgbClr val="000000"/>
              </a:solidFill>
            </a:endParaRPr>
          </a:p>
        </p:txBody>
      </p:sp>
      <p:sp>
        <p:nvSpPr>
          <p:cNvPr id="22532" name="Rectangle 12"/>
          <p:cNvSpPr>
            <a:spLocks noChangeArrowheads="1"/>
          </p:cNvSpPr>
          <p:nvPr/>
        </p:nvSpPr>
        <p:spPr bwMode="auto">
          <a:xfrm>
            <a:off x="1859062" y="4293096"/>
            <a:ext cx="5545138" cy="1944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1800" b="1" dirty="0" smtClean="0">
                <a:solidFill>
                  <a:srgbClr val="000099"/>
                </a:solidFill>
              </a:rPr>
              <a:t>Создается после первичного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ru-RU" altLang="ru-RU" sz="1800" b="1" dirty="0" smtClean="0">
              <a:solidFill>
                <a:srgbClr val="000099"/>
              </a:solidFill>
            </a:endParaRPr>
          </a:p>
          <a:p>
            <a:pPr marL="285750" indent="-285750" algn="ctr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1800" b="1" dirty="0" smtClean="0">
                <a:solidFill>
                  <a:srgbClr val="000099"/>
                </a:solidFill>
              </a:rPr>
              <a:t>На его основе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ru-RU" altLang="ru-RU" sz="1800" b="1" dirty="0" smtClean="0">
              <a:solidFill>
                <a:srgbClr val="000099"/>
              </a:solidFill>
            </a:endParaRPr>
          </a:p>
          <a:p>
            <a:pPr marL="285750" indent="-285750" algn="ctr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1800" b="1" dirty="0" smtClean="0">
                <a:solidFill>
                  <a:srgbClr val="000099"/>
                </a:solidFill>
              </a:rPr>
              <a:t>Не может функционировать самостоятельно,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rgbClr val="000099"/>
                </a:solidFill>
              </a:rPr>
              <a:t>в отрыве от первичного текста</a:t>
            </a:r>
            <a:endParaRPr lang="ru-RU" altLang="ru-RU" sz="1800" b="1" dirty="0">
              <a:solidFill>
                <a:srgbClr val="000099"/>
              </a:solidFill>
            </a:endParaRPr>
          </a:p>
        </p:txBody>
      </p:sp>
      <p:sp>
        <p:nvSpPr>
          <p:cNvPr id="26638" name="Rectangle 34"/>
          <p:cNvSpPr>
            <a:spLocks noChangeArrowheads="1"/>
          </p:cNvSpPr>
          <p:nvPr/>
        </p:nvSpPr>
        <p:spPr bwMode="auto">
          <a:xfrm>
            <a:off x="539750" y="176897"/>
            <a:ext cx="8137525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2">
                <a:lumMod val="60000"/>
                <a:lumOff val="4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b="1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Понятие вторичного текста и его ключевые особенности: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b="1" dirty="0" smtClean="0">
              <a:solidFill>
                <a:srgbClr val="000000"/>
              </a:solidFill>
            </a:endParaRPr>
          </a:p>
        </p:txBody>
      </p:sp>
      <p:pic>
        <p:nvPicPr>
          <p:cNvPr id="22538" name="Picture 35" descr="BD213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597650"/>
            <a:ext cx="8424863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9" name="AutoShape 36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3</a:t>
            </a: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1859062" y="1556792"/>
            <a:ext cx="5545138" cy="884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err="1" smtClean="0">
                <a:solidFill>
                  <a:srgbClr val="000000"/>
                </a:solidFill>
              </a:rPr>
              <a:t>междисциплинарность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: литературоведение,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лингвистика, теория текста, </a:t>
            </a:r>
            <a:r>
              <a:rPr lang="ru-RU" altLang="ru-RU" sz="1800" b="1" dirty="0" err="1" smtClean="0">
                <a:solidFill>
                  <a:srgbClr val="000000"/>
                </a:solidFill>
              </a:rPr>
              <a:t>дериватология</a:t>
            </a:r>
            <a:endParaRPr lang="ru-RU" altLang="ru-RU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95741" y="767022"/>
            <a:ext cx="842645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0000"/>
                </a:solidFill>
              </a:rPr>
              <a:t>Связь первичного и вторичного текстов</a:t>
            </a:r>
            <a:endParaRPr lang="ru-RU" altLang="ru-RU" sz="2400" b="1" dirty="0">
              <a:solidFill>
                <a:srgbClr val="000000"/>
              </a:solidFill>
            </a:endParaRPr>
          </a:p>
        </p:txBody>
      </p:sp>
      <p:sp>
        <p:nvSpPr>
          <p:cNvPr id="23557" name="AutoShape 19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4</a:t>
            </a:r>
            <a:endParaRPr lang="ru-RU" altLang="ru-RU" sz="2200" dirty="0">
              <a:solidFill>
                <a:srgbClr val="000000"/>
              </a:solidFill>
            </a:endParaRPr>
          </a:p>
        </p:txBody>
      </p:sp>
      <p:pic>
        <p:nvPicPr>
          <p:cNvPr id="21513" name="Picture 23" descr="BD21315_"/>
          <p:cNvPicPr>
            <a:picLocks noChangeAspect="1" noChangeArrowheads="1"/>
          </p:cNvPicPr>
          <p:nvPr/>
        </p:nvPicPr>
        <p:blipFill>
          <a:blip r:embed="rId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20" y="179388"/>
            <a:ext cx="6811962" cy="320675"/>
          </a:xfrm>
          <a:prstGeom prst="rect">
            <a:avLst/>
          </a:prstGeom>
          <a:solidFill>
            <a:srgbClr val="FF00FF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3559" name="AutoShape 11"/>
          <p:cNvSpPr>
            <a:spLocks noChangeArrowheads="1"/>
          </p:cNvSpPr>
          <p:nvPr/>
        </p:nvSpPr>
        <p:spPr bwMode="auto">
          <a:xfrm>
            <a:off x="337344" y="1988840"/>
            <a:ext cx="576263" cy="2159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3560" name="AutoShape 11"/>
          <p:cNvSpPr>
            <a:spLocks noChangeArrowheads="1"/>
          </p:cNvSpPr>
          <p:nvPr/>
        </p:nvSpPr>
        <p:spPr bwMode="auto">
          <a:xfrm>
            <a:off x="327025" y="2524126"/>
            <a:ext cx="576263" cy="2159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8" name="Picture 4" descr="BD2131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" y="6706662"/>
            <a:ext cx="8424863" cy="7937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2" name="AutoShape 11"/>
          <p:cNvSpPr>
            <a:spLocks noChangeArrowheads="1"/>
          </p:cNvSpPr>
          <p:nvPr/>
        </p:nvSpPr>
        <p:spPr bwMode="auto">
          <a:xfrm>
            <a:off x="315912" y="3212976"/>
            <a:ext cx="576263" cy="2159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293688" y="4143376"/>
            <a:ext cx="576262" cy="2159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964608" y="1826667"/>
            <a:ext cx="7777162" cy="4468916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1800" b="1" i="1" dirty="0" smtClean="0">
                <a:latin typeface="+mn-lt"/>
                <a:cs typeface="Times New Roman" panose="02020603050405020304" pitchFamily="18" charset="0"/>
              </a:rPr>
              <a:t> генетически – первичное «рождает» вторичное</a:t>
            </a:r>
          </a:p>
          <a:p>
            <a:pPr algn="just">
              <a:buFontTx/>
              <a:buNone/>
              <a:defRPr/>
            </a:pPr>
            <a:endParaRPr lang="ru-RU" sz="1800" b="1" i="1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800" b="1" i="1" dirty="0" smtClean="0">
                <a:latin typeface="+mn-lt"/>
                <a:cs typeface="Times New Roman" panose="02020603050405020304" pitchFamily="18" charset="0"/>
              </a:rPr>
              <a:t> хронологически – первичное предшествует вторичному</a:t>
            </a:r>
            <a:endParaRPr lang="ru-RU" altLang="ru-RU" sz="1800" b="1" i="1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endParaRPr lang="ru-RU" altLang="ru-RU" sz="1800" b="1" i="1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1800" b="1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онтологически – </a:t>
            </a:r>
            <a:r>
              <a:rPr lang="ru-RU" altLang="ru-RU" sz="1800" b="1" i="1" dirty="0" err="1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бытийность</a:t>
            </a:r>
            <a:r>
              <a:rPr lang="ru-RU" altLang="ru-RU" sz="1800" b="1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первичного и вторичного взаимообусловлены</a:t>
            </a:r>
            <a:endParaRPr lang="ru-RU" altLang="ru-RU" sz="1800" b="1" i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endParaRPr lang="ru-RU" sz="1800" b="1" i="1" dirty="0" smtClean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1800" b="1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формирование замысла</a:t>
            </a:r>
          </a:p>
          <a:p>
            <a:pPr>
              <a:buNone/>
              <a:defRPr/>
            </a:pPr>
            <a:endParaRPr lang="ru-RU" sz="1800" b="1" i="1" dirty="0" smtClean="0"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1800" b="1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различие </a:t>
            </a:r>
            <a:r>
              <a:rPr lang="ru-RU" altLang="ru-RU" sz="1800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задач</a:t>
            </a:r>
            <a:r>
              <a:rPr lang="ru-RU" altLang="ru-RU" sz="1800" b="1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автора вторичного текста: от репродукции, воссоздания оригинала (его содержания и формы, как вместе, так и по отдельности) до передачи отдельных его аспектов или адаптации под конкретные цели</a:t>
            </a:r>
            <a:endParaRPr lang="ru-RU" altLang="ru-RU" sz="1800" b="1" i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buNone/>
              <a:defRPr/>
            </a:pPr>
            <a:endParaRPr lang="en-US" altLang="ru-RU" sz="1800" b="1" i="1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3567" name="AutoShape 11"/>
          <p:cNvSpPr>
            <a:spLocks noChangeArrowheads="1"/>
          </p:cNvSpPr>
          <p:nvPr/>
        </p:nvSpPr>
        <p:spPr bwMode="auto">
          <a:xfrm>
            <a:off x="307181" y="4829176"/>
            <a:ext cx="576262" cy="215900"/>
          </a:xfrm>
          <a:prstGeom prst="notchedRightArrow">
            <a:avLst>
              <a:gd name="adj1" fmla="val 50000"/>
              <a:gd name="adj2" fmla="val 66728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ChangeArrowheads="1"/>
          </p:cNvSpPr>
          <p:nvPr/>
        </p:nvSpPr>
        <p:spPr bwMode="auto">
          <a:xfrm>
            <a:off x="69850" y="1422400"/>
            <a:ext cx="9026525" cy="525621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24579" name="Picture 6" descr="BD213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4463"/>
            <a:ext cx="8158162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220663" y="222250"/>
            <a:ext cx="86423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00CC"/>
                </a:solidFill>
              </a:rPr>
              <a:t>Теоретические концепции порождения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00CC"/>
                </a:solidFill>
              </a:rPr>
              <a:t>вторичного текста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00CC"/>
                </a:solidFill>
              </a:rPr>
              <a:t>Объективная составляющая</a:t>
            </a:r>
            <a:endParaRPr lang="ru-RU" altLang="ru-RU" sz="2400" dirty="0"/>
          </a:p>
        </p:txBody>
      </p:sp>
      <p:sp>
        <p:nvSpPr>
          <p:cNvPr id="24581" name="Rectangle 12"/>
          <p:cNvSpPr>
            <a:spLocks noChangeArrowheads="1"/>
          </p:cNvSpPr>
          <p:nvPr/>
        </p:nvSpPr>
        <p:spPr bwMode="auto">
          <a:xfrm>
            <a:off x="1668463" y="1570831"/>
            <a:ext cx="7378700" cy="495935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chemeClr val="bg1"/>
                </a:solidFill>
              </a:rPr>
              <a:t>Замысел текста,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chemeClr val="bg1"/>
                </a:solidFill>
              </a:rPr>
              <a:t>Предмет описания,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chemeClr val="bg1"/>
                </a:solidFill>
              </a:rPr>
              <a:t>Тема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7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chemeClr val="bg1"/>
                </a:solidFill>
              </a:rPr>
              <a:t>Свойство сворачиваемости – </a:t>
            </a:r>
            <a:r>
              <a:rPr lang="ru-RU" altLang="ru-RU" sz="1700" b="1" dirty="0" err="1" smtClean="0">
                <a:solidFill>
                  <a:schemeClr val="bg1"/>
                </a:solidFill>
              </a:rPr>
              <a:t>разворачиваемости</a:t>
            </a:r>
            <a:r>
              <a:rPr lang="ru-RU" altLang="ru-RU" sz="1700" b="1" dirty="0" smtClean="0">
                <a:solidFill>
                  <a:schemeClr val="bg1"/>
                </a:solidFill>
              </a:rPr>
              <a:t> текстов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smtClean="0">
                <a:solidFill>
                  <a:schemeClr val="bg1"/>
                </a:solidFill>
              </a:rPr>
              <a:t>(Новиков А.И.)</a:t>
            </a:r>
            <a:endParaRPr lang="ru-RU" altLang="ru-RU" sz="17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7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err="1" smtClean="0">
                <a:solidFill>
                  <a:schemeClr val="bg1"/>
                </a:solidFill>
              </a:rPr>
              <a:t>Денотатная</a:t>
            </a:r>
            <a:r>
              <a:rPr lang="ru-RU" altLang="ru-RU" sz="1700" b="1" dirty="0" smtClean="0">
                <a:solidFill>
                  <a:schemeClr val="bg1"/>
                </a:solidFill>
              </a:rPr>
              <a:t> структура –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объективная</a:t>
            </a:r>
            <a:r>
              <a:rPr lang="ru-RU" altLang="ru-RU" sz="1700" b="1" dirty="0" smtClean="0">
                <a:solidFill>
                  <a:schemeClr val="bg1"/>
                </a:solidFill>
              </a:rPr>
              <a:t> составляющая текста,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chemeClr val="bg1"/>
                </a:solidFill>
              </a:rPr>
              <a:t>то есть  его предметно-тематическое содержание.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7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err="1">
                <a:solidFill>
                  <a:srgbClr val="FFFFFF"/>
                </a:solidFill>
              </a:rPr>
              <a:t>Денотатная</a:t>
            </a:r>
            <a:r>
              <a:rPr lang="ru-RU" altLang="ru-RU" sz="1700" b="1" dirty="0">
                <a:solidFill>
                  <a:srgbClr val="FFFFFF"/>
                </a:solidFill>
              </a:rPr>
              <a:t> </a:t>
            </a:r>
            <a:r>
              <a:rPr lang="ru-RU" altLang="ru-RU" sz="1700" b="1" dirty="0" smtClean="0">
                <a:solidFill>
                  <a:srgbClr val="FFFFFF"/>
                </a:solidFill>
              </a:rPr>
              <a:t>структура – это свернутый текст, его инвариант,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на основе которого затем, развернув </a:t>
            </a:r>
            <a:r>
              <a:rPr lang="ru-RU" altLang="ru-RU" sz="1700" b="1" dirty="0" err="1" smtClean="0">
                <a:solidFill>
                  <a:srgbClr val="FFFFFF"/>
                </a:solidFill>
              </a:rPr>
              <a:t>денотатную</a:t>
            </a:r>
            <a:r>
              <a:rPr lang="ru-RU" altLang="ru-RU" sz="1700" b="1" dirty="0" smtClean="0">
                <a:solidFill>
                  <a:srgbClr val="FFFFFF"/>
                </a:solidFill>
              </a:rPr>
              <a:t> структуру,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Можно создать вторичные тексты.</a:t>
            </a:r>
            <a:endParaRPr lang="ru-RU" altLang="ru-RU" sz="17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7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700" b="1" dirty="0">
              <a:solidFill>
                <a:schemeClr val="bg1"/>
              </a:solidFill>
            </a:endParaRPr>
          </a:p>
        </p:txBody>
      </p:sp>
      <p:sp>
        <p:nvSpPr>
          <p:cNvPr id="24582" name="AutoShape 22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/>
              <a:t>5</a:t>
            </a:r>
            <a:endParaRPr lang="ru-RU" altLang="ru-RU" sz="2200" dirty="0"/>
          </a:p>
        </p:txBody>
      </p:sp>
      <p:sp>
        <p:nvSpPr>
          <p:cNvPr id="24583" name="AutoShape 17"/>
          <p:cNvSpPr>
            <a:spLocks noChangeArrowheads="1"/>
          </p:cNvSpPr>
          <p:nvPr/>
        </p:nvSpPr>
        <p:spPr bwMode="auto">
          <a:xfrm>
            <a:off x="133350" y="2420938"/>
            <a:ext cx="1584325" cy="10080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ChangeArrowheads="1"/>
          </p:cNvSpPr>
          <p:nvPr/>
        </p:nvSpPr>
        <p:spPr bwMode="auto">
          <a:xfrm>
            <a:off x="69850" y="1422400"/>
            <a:ext cx="9026525" cy="525621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24579" name="Picture 6" descr="BD213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4463"/>
            <a:ext cx="8158162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220663" y="222250"/>
            <a:ext cx="86423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00CC"/>
                </a:solidFill>
              </a:rPr>
              <a:t>Теоретические концепции порождения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00CC"/>
                </a:solidFill>
              </a:rPr>
              <a:t>вторичного текста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00CC"/>
                </a:solidFill>
              </a:rPr>
              <a:t>Субъективная составляющая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24581" name="Rectangle 12"/>
          <p:cNvSpPr>
            <a:spLocks noChangeArrowheads="1"/>
          </p:cNvSpPr>
          <p:nvPr/>
        </p:nvSpPr>
        <p:spPr bwMode="auto">
          <a:xfrm>
            <a:off x="1668463" y="1570831"/>
            <a:ext cx="7378700" cy="495935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Смысл, то есть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субъективные</a:t>
            </a:r>
            <a:r>
              <a:rPr lang="ru-RU" altLang="ru-RU" sz="1700" b="1" dirty="0" smtClean="0">
                <a:solidFill>
                  <a:srgbClr val="FFFFFF"/>
                </a:solidFill>
              </a:rPr>
              <a:t> значения: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700" b="1" dirty="0">
              <a:solidFill>
                <a:srgbClr val="FFFFFF"/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1700" b="1" dirty="0" smtClean="0">
                <a:solidFill>
                  <a:srgbClr val="FFFFFF"/>
                </a:solidFill>
              </a:rPr>
              <a:t>Закладываются самим автором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altLang="ru-RU" sz="1700" b="1" dirty="0">
              <a:solidFill>
                <a:srgbClr val="FFFFFF"/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1700" b="1" dirty="0" smtClean="0">
                <a:solidFill>
                  <a:srgbClr val="FFFFFF"/>
                </a:solidFill>
              </a:rPr>
              <a:t>Создаются за счет </a:t>
            </a:r>
            <a:r>
              <a:rPr lang="ru-RU" altLang="ru-RU" sz="1700" b="1" dirty="0" err="1" smtClean="0">
                <a:solidFill>
                  <a:srgbClr val="FFFFFF"/>
                </a:solidFill>
              </a:rPr>
              <a:t>асимметрииязыкового</a:t>
            </a:r>
            <a:r>
              <a:rPr lang="ru-RU" altLang="ru-RU" sz="1700" b="1" dirty="0" smtClean="0">
                <a:solidFill>
                  <a:srgbClr val="FFFFFF"/>
                </a:solidFill>
              </a:rPr>
              <a:t> знака и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     речевой множественности, предполагающих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     вариативность интерпретаций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ru-RU" altLang="ru-RU" sz="1700" b="1" dirty="0" smtClean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Текст создается на основе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темы, замысла и их взаимодействия в сознании автора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ru-RU" altLang="ru-RU" sz="1700" b="1" dirty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Понять содержание текста – произвести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свертывание текста до его </a:t>
            </a:r>
            <a:r>
              <a:rPr lang="ru-RU" altLang="ru-RU" sz="1700" b="1" dirty="0" err="1" smtClean="0">
                <a:solidFill>
                  <a:srgbClr val="FFFFFF"/>
                </a:solidFill>
              </a:rPr>
              <a:t>денотатной</a:t>
            </a:r>
            <a:r>
              <a:rPr lang="ru-RU" altLang="ru-RU" sz="1700" b="1" dirty="0" smtClean="0">
                <a:solidFill>
                  <a:srgbClr val="FFFFFF"/>
                </a:solidFill>
              </a:rPr>
              <a:t> структуры.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ru-RU" altLang="ru-RU" sz="1700" b="1" dirty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Вторичный текст – результат взаимодействие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темы первичного ( как ее понял автор вторичного текста) 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 smtClean="0">
                <a:solidFill>
                  <a:srgbClr val="FFFFFF"/>
                </a:solidFill>
              </a:rPr>
              <a:t>замысла автора вторичного текста</a:t>
            </a:r>
            <a:endParaRPr lang="ru-RU" altLang="ru-RU" sz="1700" b="1" dirty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700" b="1" dirty="0">
              <a:solidFill>
                <a:srgbClr val="FFFFFF"/>
              </a:solidFill>
            </a:endParaRPr>
          </a:p>
        </p:txBody>
      </p:sp>
      <p:sp>
        <p:nvSpPr>
          <p:cNvPr id="24582" name="AutoShape 22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6</a:t>
            </a: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24583" name="AutoShape 17"/>
          <p:cNvSpPr>
            <a:spLocks noChangeArrowheads="1"/>
          </p:cNvSpPr>
          <p:nvPr/>
        </p:nvSpPr>
        <p:spPr bwMode="auto">
          <a:xfrm>
            <a:off x="133350" y="2420938"/>
            <a:ext cx="1584325" cy="10080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1"/>
          <p:cNvSpPr>
            <a:spLocks noChangeArrowheads="1"/>
          </p:cNvSpPr>
          <p:nvPr/>
        </p:nvSpPr>
        <p:spPr bwMode="auto">
          <a:xfrm>
            <a:off x="99939" y="1494835"/>
            <a:ext cx="8875712" cy="5148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25603" name="Picture 6" descr="BD213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8750"/>
            <a:ext cx="8158162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11"/>
          <p:cNvSpPr>
            <a:spLocks noChangeArrowheads="1"/>
          </p:cNvSpPr>
          <p:nvPr/>
        </p:nvSpPr>
        <p:spPr bwMode="auto">
          <a:xfrm>
            <a:off x="196850" y="2279650"/>
            <a:ext cx="1584325" cy="10080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5605" name="AutoShape 22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7</a:t>
            </a: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25606" name="Прямоугольник 1"/>
          <p:cNvSpPr>
            <a:spLocks noChangeArrowheads="1"/>
          </p:cNvSpPr>
          <p:nvPr/>
        </p:nvSpPr>
        <p:spPr bwMode="auto">
          <a:xfrm>
            <a:off x="527050" y="247650"/>
            <a:ext cx="79200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Модель перевода как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вторичного текста Нестеровой Н.М.</a:t>
            </a:r>
            <a:endParaRPr lang="ru-RU" altLang="ru-RU" sz="2800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2499493"/>
            <a:ext cx="1144488" cy="998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Текст 1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27128" y="2569702"/>
            <a:ext cx="1609327" cy="954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Сознание переводчика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2546300"/>
            <a:ext cx="1584176" cy="1001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Смысловой</a:t>
            </a:r>
          </a:p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комплекс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92080" y="4112021"/>
            <a:ext cx="1224136" cy="973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Текст 2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4117962"/>
            <a:ext cx="1296144" cy="967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Замысел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3119016" y="2804740"/>
            <a:ext cx="100811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5753832" y="2830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315232"/>
            <a:ext cx="10175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901" y="4318203"/>
            <a:ext cx="10175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9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1"/>
          <p:cNvSpPr>
            <a:spLocks noChangeArrowheads="1"/>
          </p:cNvSpPr>
          <p:nvPr/>
        </p:nvSpPr>
        <p:spPr bwMode="auto">
          <a:xfrm>
            <a:off x="109538" y="1052736"/>
            <a:ext cx="8875712" cy="5624289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25603" name="Picture 6" descr="BD213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8750"/>
            <a:ext cx="8158162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11"/>
          <p:cNvSpPr>
            <a:spLocks noChangeArrowheads="1"/>
          </p:cNvSpPr>
          <p:nvPr/>
        </p:nvSpPr>
        <p:spPr bwMode="auto">
          <a:xfrm>
            <a:off x="196850" y="2279650"/>
            <a:ext cx="1584325" cy="10080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Основа</a:t>
            </a:r>
          </a:p>
        </p:txBody>
      </p:sp>
      <p:sp>
        <p:nvSpPr>
          <p:cNvPr id="25605" name="AutoShape 22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/>
              <a:t>8</a:t>
            </a:r>
            <a:endParaRPr lang="ru-RU" altLang="ru-RU" sz="2200" dirty="0"/>
          </a:p>
        </p:txBody>
      </p:sp>
      <p:sp>
        <p:nvSpPr>
          <p:cNvPr id="25606" name="Прямоугольник 1"/>
          <p:cNvSpPr>
            <a:spLocks noChangeArrowheads="1"/>
          </p:cNvSpPr>
          <p:nvPr/>
        </p:nvSpPr>
        <p:spPr bwMode="auto">
          <a:xfrm>
            <a:off x="527050" y="247650"/>
            <a:ext cx="7920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 smtClean="0"/>
              <a:t>Выявление целей автора вторичного текста</a:t>
            </a:r>
            <a:endParaRPr lang="ru-RU" altLang="ru-RU" sz="2800" dirty="0"/>
          </a:p>
        </p:txBody>
      </p:sp>
      <p:sp>
        <p:nvSpPr>
          <p:cNvPr id="25607" name="AutoShape 10"/>
          <p:cNvSpPr>
            <a:spLocks noChangeArrowheads="1"/>
          </p:cNvSpPr>
          <p:nvPr/>
        </p:nvSpPr>
        <p:spPr bwMode="auto">
          <a:xfrm>
            <a:off x="1793875" y="1268760"/>
            <a:ext cx="6954838" cy="2596120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Развертывание </a:t>
            </a:r>
            <a:r>
              <a:rPr lang="ru-RU" sz="1800" dirty="0" err="1"/>
              <a:t>денотатной</a:t>
            </a:r>
            <a:r>
              <a:rPr lang="ru-RU" sz="1800" dirty="0"/>
              <a:t> структуры,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т.е</a:t>
            </a:r>
            <a:r>
              <a:rPr lang="ru-RU" sz="1800" dirty="0"/>
              <a:t>. </a:t>
            </a:r>
            <a:r>
              <a:rPr lang="ru-RU" sz="1800" dirty="0" smtClean="0"/>
              <a:t>воспроизведение содержания.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Выделение следующих целей </a:t>
            </a:r>
            <a:r>
              <a:rPr lang="ru-RU" sz="1800" dirty="0"/>
              <a:t>перевода: </a:t>
            </a:r>
            <a:endParaRPr lang="ru-RU" sz="1800" dirty="0" smtClean="0"/>
          </a:p>
          <a:p>
            <a:pPr marL="457200" indent="-457200" algn="ctr" eaLnBrk="1" hangingPunct="1">
              <a:spcBef>
                <a:spcPct val="0"/>
              </a:spcBef>
              <a:buFontTx/>
              <a:buAutoNum type="arabicParenR"/>
            </a:pPr>
            <a:r>
              <a:rPr lang="ru-RU" sz="1800" dirty="0" smtClean="0"/>
              <a:t>полное </a:t>
            </a:r>
            <a:r>
              <a:rPr lang="ru-RU" sz="1800" dirty="0"/>
              <a:t>или краткое воспроизведение содержания;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sz="1800" dirty="0" smtClean="0"/>
              <a:t>2</a:t>
            </a:r>
            <a:r>
              <a:rPr lang="ru-RU" sz="1800" dirty="0"/>
              <a:t>) изменение </a:t>
            </a:r>
            <a:r>
              <a:rPr lang="ru-RU" sz="1800" dirty="0" smtClean="0"/>
              <a:t>содержания </a:t>
            </a:r>
            <a:r>
              <a:rPr lang="ru-RU" sz="1800" dirty="0"/>
              <a:t>или воспроизведение лишь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sz="1800" dirty="0" smtClean="0"/>
              <a:t>некоторых его аспектов </a:t>
            </a:r>
            <a:r>
              <a:rPr lang="ru-RU" sz="1800" dirty="0"/>
              <a:t>– </a:t>
            </a:r>
            <a:r>
              <a:rPr lang="ru-RU" sz="1800" dirty="0" smtClean="0"/>
              <a:t>адаптация</a:t>
            </a:r>
            <a:r>
              <a:rPr lang="ru-RU" sz="1800" dirty="0"/>
              <a:t>. </a:t>
            </a:r>
          </a:p>
        </p:txBody>
      </p:sp>
      <p:sp>
        <p:nvSpPr>
          <p:cNvPr id="25608" name="AutoShape 10"/>
          <p:cNvSpPr>
            <a:spLocks noChangeArrowheads="1"/>
          </p:cNvSpPr>
          <p:nvPr/>
        </p:nvSpPr>
        <p:spPr bwMode="auto">
          <a:xfrm>
            <a:off x="899592" y="4149080"/>
            <a:ext cx="7857059" cy="2405708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1800" dirty="0" smtClean="0"/>
              <a:t>Форма - два </a:t>
            </a:r>
            <a:r>
              <a:rPr lang="ru-RU" sz="1800" dirty="0"/>
              <a:t>варианта: </a:t>
            </a:r>
          </a:p>
          <a:p>
            <a:pPr marL="457200" indent="-457200" algn="ctr" eaLnBrk="1" hangingPunct="1">
              <a:spcBef>
                <a:spcPct val="0"/>
              </a:spcBef>
              <a:buFontTx/>
              <a:buAutoNum type="arabicParenR"/>
            </a:pPr>
            <a:r>
              <a:rPr lang="ru-RU" sz="1800" dirty="0" smtClean="0"/>
              <a:t>либо </a:t>
            </a:r>
            <a:r>
              <a:rPr lang="ru-RU" sz="1800" dirty="0"/>
              <a:t>изменяется, </a:t>
            </a:r>
            <a:endParaRPr lang="ru-RU" sz="1800" dirty="0" smtClean="0"/>
          </a:p>
          <a:p>
            <a:pPr marL="457200" indent="-457200" algn="ctr" eaLnBrk="1" hangingPunct="1">
              <a:spcBef>
                <a:spcPct val="0"/>
              </a:spcBef>
              <a:buFontTx/>
              <a:buAutoNum type="arabicParenR"/>
            </a:pPr>
            <a:r>
              <a:rPr lang="ru-RU" sz="1800" dirty="0" smtClean="0"/>
              <a:t>либо </a:t>
            </a:r>
            <a:r>
              <a:rPr lang="ru-RU" sz="1800" dirty="0"/>
              <a:t>передается.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sz="1800" dirty="0"/>
              <a:t>передать форму переводчик может как имплицитно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sz="1800" dirty="0"/>
              <a:t>(постараться подобрать </a:t>
            </a:r>
            <a:r>
              <a:rPr lang="ru-RU" sz="1800" dirty="0" smtClean="0"/>
              <a:t>макси</a:t>
            </a:r>
            <a:r>
              <a:rPr lang="ru-RU" sz="1800" dirty="0"/>
              <a:t>мально адекватную оригинальной),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sz="1800" dirty="0" smtClean="0"/>
              <a:t>так </a:t>
            </a:r>
            <a:r>
              <a:rPr lang="ru-RU" sz="1800" dirty="0"/>
              <a:t>и </a:t>
            </a:r>
            <a:r>
              <a:rPr lang="ru-RU" sz="1800" dirty="0" smtClean="0"/>
              <a:t>эксплицитно </a:t>
            </a:r>
            <a:r>
              <a:rPr lang="ru-RU" sz="1800" dirty="0"/>
              <a:t>(как это </a:t>
            </a:r>
            <a:r>
              <a:rPr lang="ru-RU" sz="1800" dirty="0" smtClean="0"/>
              <a:t>сделал В</a:t>
            </a:r>
            <a:r>
              <a:rPr lang="ru-RU" sz="1800" dirty="0"/>
              <a:t>. В. Набоков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sz="1800" dirty="0" smtClean="0"/>
              <a:t>в комментариях </a:t>
            </a:r>
            <a:r>
              <a:rPr lang="ru-RU" sz="1800" dirty="0"/>
              <a:t>к своему переводу «Евгения Онегина»</a:t>
            </a:r>
            <a:endParaRPr lang="ru-RU" altLang="ru-RU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ChangeArrowheads="1"/>
          </p:cNvSpPr>
          <p:nvPr/>
        </p:nvSpPr>
        <p:spPr bwMode="auto">
          <a:xfrm>
            <a:off x="2360612" y="1068388"/>
            <a:ext cx="4138612" cy="79216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По структурному признаку</a:t>
            </a:r>
          </a:p>
        </p:txBody>
      </p:sp>
      <p:sp>
        <p:nvSpPr>
          <p:cNvPr id="16393" name="Rectangle 34"/>
          <p:cNvSpPr>
            <a:spLocks noChangeArrowheads="1"/>
          </p:cNvSpPr>
          <p:nvPr/>
        </p:nvSpPr>
        <p:spPr bwMode="auto">
          <a:xfrm>
            <a:off x="490538" y="133350"/>
            <a:ext cx="8137525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Arial" charset="0"/>
              </a:rPr>
              <a:t>Классификация вторичных текстов </a:t>
            </a:r>
            <a:r>
              <a:rPr lang="ru-RU" altLang="ru-RU" sz="2000" b="1" dirty="0" err="1" smtClean="0">
                <a:solidFill>
                  <a:srgbClr val="000000"/>
                </a:solidFill>
                <a:latin typeface="Arial" charset="0"/>
              </a:rPr>
              <a:t>Ионовой</a:t>
            </a:r>
            <a:r>
              <a:rPr lang="ru-RU" altLang="ru-RU" sz="2000" b="1" dirty="0" smtClean="0">
                <a:solidFill>
                  <a:srgbClr val="000000"/>
                </a:solidFill>
                <a:latin typeface="Arial" charset="0"/>
              </a:rPr>
              <a:t> С.В. </a:t>
            </a:r>
          </a:p>
        </p:txBody>
      </p:sp>
      <p:pic>
        <p:nvPicPr>
          <p:cNvPr id="26635" name="Picture 35" descr="BD213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669925"/>
            <a:ext cx="8424863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6" name="AutoShape 36"/>
          <p:cNvSpPr>
            <a:spLocks noChangeArrowheads="1"/>
          </p:cNvSpPr>
          <p:nvPr/>
        </p:nvSpPr>
        <p:spPr bwMode="auto">
          <a:xfrm>
            <a:off x="8628063" y="68263"/>
            <a:ext cx="468312" cy="4318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</a:rPr>
              <a:t>9</a:t>
            </a: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382587" y="2395538"/>
            <a:ext cx="8245475" cy="1689572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Развернутые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>
                <a:solidFill>
                  <a:srgbClr val="000000"/>
                </a:solidFill>
              </a:rPr>
              <a:t>ориентированы на точное соответствие исходному тексту </a:t>
            </a:r>
            <a:endParaRPr lang="ru-RU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solidFill>
                  <a:srgbClr val="000000"/>
                </a:solidFill>
              </a:rPr>
              <a:t>по </a:t>
            </a:r>
            <a:r>
              <a:rPr lang="ru-RU" sz="1800" dirty="0">
                <a:solidFill>
                  <a:srgbClr val="000000"/>
                </a:solidFill>
              </a:rPr>
              <a:t>содержанию и отчасти по </a:t>
            </a:r>
            <a:r>
              <a:rPr lang="ru-RU" sz="1800" dirty="0" smtClean="0">
                <a:solidFill>
                  <a:srgbClr val="000000"/>
                </a:solidFill>
              </a:rPr>
              <a:t>форме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solidFill>
                  <a:srgbClr val="000000"/>
                </a:solidFill>
              </a:rPr>
              <a:t>реферат</a:t>
            </a:r>
            <a:r>
              <a:rPr lang="ru-RU" sz="1800" dirty="0">
                <a:solidFill>
                  <a:srgbClr val="000000"/>
                </a:solidFill>
              </a:rPr>
              <a:t>, конспект, подробный </a:t>
            </a:r>
            <a:r>
              <a:rPr lang="ru-RU" sz="1800" dirty="0" smtClean="0">
                <a:solidFill>
                  <a:srgbClr val="000000"/>
                </a:solidFill>
              </a:rPr>
              <a:t>пересказ,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solidFill>
                  <a:srgbClr val="000000"/>
                </a:solidFill>
              </a:rPr>
              <a:t>полный письменный перевод</a:t>
            </a:r>
            <a:endParaRPr lang="ru-RU" altLang="ru-RU" sz="1800" b="1" dirty="0">
              <a:solidFill>
                <a:srgbClr val="000000"/>
              </a:solidFill>
            </a:endParaRPr>
          </a:p>
        </p:txBody>
      </p:sp>
      <p:sp>
        <p:nvSpPr>
          <p:cNvPr id="26640" name="Rectangle 18"/>
          <p:cNvSpPr>
            <a:spLocks noChangeArrowheads="1"/>
          </p:cNvSpPr>
          <p:nvPr/>
        </p:nvSpPr>
        <p:spPr bwMode="auto">
          <a:xfrm>
            <a:off x="511176" y="4531518"/>
            <a:ext cx="8137524" cy="1778695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/>
              <a:t>Полуразвернутые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/>
              <a:t>сохраняется лишь инвариантное содержание исходного текста, </a:t>
            </a:r>
            <a:endParaRPr 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при </a:t>
            </a:r>
            <a:r>
              <a:rPr lang="ru-RU" sz="1800" dirty="0"/>
              <a:t>этом его структура и форма претерпевают </a:t>
            </a:r>
            <a:r>
              <a:rPr lang="ru-RU" sz="1800" dirty="0" smtClean="0"/>
              <a:t>значительные изменения 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/>
              <a:t>краткий пересказ, резюме, </a:t>
            </a:r>
            <a:r>
              <a:rPr lang="ru-RU" sz="1800" dirty="0" smtClean="0"/>
              <a:t>аннотация, конспект-план</a:t>
            </a:r>
            <a:r>
              <a:rPr lang="ru-RU" sz="1800" dirty="0"/>
              <a:t>, </a:t>
            </a:r>
            <a:r>
              <a:rPr lang="ru-RU" sz="1800" dirty="0" smtClean="0"/>
              <a:t>конспект-схема,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 smtClean="0"/>
              <a:t>реферат-резюме, реферативный перевод</a:t>
            </a:r>
            <a:endParaRPr lang="ru-RU" altLang="ru-RU" sz="1800" b="1" dirty="0">
              <a:solidFill>
                <a:srgbClr val="000000"/>
              </a:solidFill>
            </a:endParaRPr>
          </a:p>
        </p:txBody>
      </p:sp>
      <p:sp>
        <p:nvSpPr>
          <p:cNvPr id="26641" name="AutoShape 9"/>
          <p:cNvSpPr>
            <a:spLocks noChangeArrowheads="1"/>
          </p:cNvSpPr>
          <p:nvPr/>
        </p:nvSpPr>
        <p:spPr bwMode="auto">
          <a:xfrm rot="5400000">
            <a:off x="4171155" y="2022476"/>
            <a:ext cx="288925" cy="215900"/>
          </a:xfrm>
          <a:prstGeom prst="notchedRightArrow">
            <a:avLst>
              <a:gd name="adj1" fmla="val 50000"/>
              <a:gd name="adj2" fmla="val 66943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6643" name="AutoShape 9"/>
          <p:cNvSpPr>
            <a:spLocks noChangeArrowheads="1"/>
          </p:cNvSpPr>
          <p:nvPr/>
        </p:nvSpPr>
        <p:spPr bwMode="auto">
          <a:xfrm rot="5400000">
            <a:off x="4262437" y="4120829"/>
            <a:ext cx="287337" cy="215900"/>
          </a:xfrm>
          <a:prstGeom prst="notchedRightArrow">
            <a:avLst>
              <a:gd name="adj1" fmla="val 50000"/>
              <a:gd name="adj2" fmla="val 66575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 rot="5400000">
            <a:off x="4435475" y="6346726"/>
            <a:ext cx="288925" cy="215900"/>
          </a:xfrm>
          <a:prstGeom prst="notchedRightArrow">
            <a:avLst>
              <a:gd name="adj1" fmla="val 50000"/>
              <a:gd name="adj2" fmla="val 66943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11780</TotalTime>
  <Words>589</Words>
  <Application>Microsoft Office PowerPoint</Application>
  <PresentationFormat>Экран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Оформление по умолчанию</vt:lpstr>
      <vt:lpstr>1_Оформление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304</cp:revision>
  <dcterms:created xsi:type="dcterms:W3CDTF">2009-04-18T17:26:05Z</dcterms:created>
  <dcterms:modified xsi:type="dcterms:W3CDTF">2021-11-08T08:56:02Z</dcterms:modified>
</cp:coreProperties>
</file>