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A5E7-F9DB-4FA3-887F-4D24277727B2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1A0FD78-0A73-453A-A3EB-020B238E6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A5E7-F9DB-4FA3-887F-4D24277727B2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FD78-0A73-453A-A3EB-020B238E6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A5E7-F9DB-4FA3-887F-4D24277727B2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FD78-0A73-453A-A3EB-020B238E6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A5E7-F9DB-4FA3-887F-4D24277727B2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1A0FD78-0A73-453A-A3EB-020B238E6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A5E7-F9DB-4FA3-887F-4D24277727B2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FD78-0A73-453A-A3EB-020B238E6F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A5E7-F9DB-4FA3-887F-4D24277727B2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FD78-0A73-453A-A3EB-020B238E6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A5E7-F9DB-4FA3-887F-4D24277727B2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1A0FD78-0A73-453A-A3EB-020B238E6FE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A5E7-F9DB-4FA3-887F-4D24277727B2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FD78-0A73-453A-A3EB-020B238E6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A5E7-F9DB-4FA3-887F-4D24277727B2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FD78-0A73-453A-A3EB-020B238E6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A5E7-F9DB-4FA3-887F-4D24277727B2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FD78-0A73-453A-A3EB-020B238E6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A5E7-F9DB-4FA3-887F-4D24277727B2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FD78-0A73-453A-A3EB-020B238E6FE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C85A5E7-F9DB-4FA3-887F-4D24277727B2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1A0FD78-0A73-453A-A3EB-020B238E6F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43664" cy="4032448"/>
          </a:xfrm>
        </p:spPr>
        <p:txBody>
          <a:bodyPr>
            <a:normAutofit/>
          </a:bodyPr>
          <a:lstStyle/>
          <a:p>
            <a:pPr algn="ctr"/>
            <a:r>
              <a:rPr lang="ru-RU" u="sng" dirty="0">
                <a:effectLst/>
                <a:latin typeface="Times New Roman"/>
                <a:ea typeface="Times New Roman"/>
              </a:rPr>
              <a:t>Учебники и учебные пособия для студентов-дизайнеров: сравнительный анализ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8227640" cy="1415008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учугова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Н.Ю.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ин.яз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ФМОПиЗР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ИАИ РГГУ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Москва, 2021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3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740080" cy="1099592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деятельностный</a:t>
            </a:r>
            <a:r>
              <a:rPr lang="ru-RU" dirty="0">
                <a:effectLst/>
              </a:rPr>
              <a:t>, проблемный характер обучения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702679"/>
              </p:ext>
            </p:extLst>
          </p:nvPr>
        </p:nvGraphicFramePr>
        <p:xfrm>
          <a:off x="304800" y="1554163"/>
          <a:ext cx="86868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Шевцова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Магарина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Стогниева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Разделы </a:t>
                      </a:r>
                      <a:r>
                        <a:rPr lang="en-US" dirty="0" smtClean="0"/>
                        <a:t>“Brainstorming”</a:t>
                      </a:r>
                      <a:r>
                        <a:rPr lang="ru-RU" dirty="0" smtClean="0"/>
                        <a:t>(напр.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«что такое «креативный хаос» в дизайне»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Подборка текстов проблемного характера (напр., «</a:t>
                      </a:r>
                      <a:r>
                        <a:rPr lang="ru-RU" baseline="0" dirty="0" smtClean="0"/>
                        <a:t>семантика, синтаксис и прагматика в дизайн-проектах»</a:t>
                      </a:r>
                      <a:r>
                        <a:rPr lang="ru-RU" dirty="0" smtClean="0"/>
                        <a:t>)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TED</a:t>
                      </a:r>
                      <a:r>
                        <a:rPr lang="en-US" baseline="0" dirty="0" smtClean="0"/>
                        <a:t> talks</a:t>
                      </a:r>
                      <a:r>
                        <a:rPr lang="ru-RU" baseline="0" dirty="0" smtClean="0"/>
                        <a:t> отобраны с учётом соответствия профессиональным интересам, имеют проблемный характер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740080" cy="1099592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взаимосвязанное обучение всем видам речевой деятельности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148824"/>
              </p:ext>
            </p:extLst>
          </p:nvPr>
        </p:nvGraphicFramePr>
        <p:xfrm>
          <a:off x="304800" y="1554163"/>
          <a:ext cx="86868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Шевцова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Магарина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Стогниева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Чтение-говорение-письмо.</a:t>
                      </a:r>
                    </a:p>
                    <a:p>
                      <a:r>
                        <a:rPr lang="ru-RU" dirty="0" smtClean="0"/>
                        <a:t>Отсутствует </a:t>
                      </a:r>
                      <a:r>
                        <a:rPr lang="ru-RU" dirty="0" err="1" smtClean="0"/>
                        <a:t>аудирование</a:t>
                      </a:r>
                      <a:r>
                        <a:rPr lang="ru-RU" dirty="0" smtClean="0"/>
                        <a:t>.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Чтение-письмо. </a:t>
                      </a:r>
                    </a:p>
                    <a:p>
                      <a:r>
                        <a:rPr lang="ru-RU" dirty="0" smtClean="0"/>
                        <a:t>Отсутствуют говорение и </a:t>
                      </a:r>
                      <a:r>
                        <a:rPr lang="ru-RU" dirty="0" err="1" smtClean="0"/>
                        <a:t>аудирование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err="1" smtClean="0"/>
                        <a:t>Аудирование</a:t>
                      </a:r>
                      <a:r>
                        <a:rPr lang="ru-RU" dirty="0" smtClean="0"/>
                        <a:t>-чтение-говорение.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Отсутствует письмо.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287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84096" cy="2088232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повышение результативности обучения, создание мотивов учения через всю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организацию учебного процесса</a:t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270651"/>
              </p:ext>
            </p:extLst>
          </p:nvPr>
        </p:nvGraphicFramePr>
        <p:xfrm>
          <a:off x="468313" y="2060575"/>
          <a:ext cx="8523288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096"/>
                <a:gridCol w="2841096"/>
                <a:gridCol w="28410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Шевцова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Магарина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Стогниева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Разнообразие представленных тем. Наличие большого раздела для дополнительного чтения.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каждом уроке представлена личность выдающегося дизайнера. Разнообразие их дизайн-проектов мотивирует к профессиональному росту.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Темы</a:t>
                      </a:r>
                      <a:r>
                        <a:rPr lang="ru-RU" baseline="0" dirty="0" smtClean="0"/>
                        <a:t> проблемного характера, использование видеоряда, наличие упражнений, которые можно делать онлайн, -  значительно повышают мотивацию.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149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57200"/>
            <a:ext cx="8668072" cy="1027584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опора на прошлый опыт и родной язык обучающегося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400097"/>
              </p:ext>
            </p:extLst>
          </p:nvPr>
        </p:nvGraphicFramePr>
        <p:xfrm>
          <a:off x="304800" y="1554163"/>
          <a:ext cx="86868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Шевцова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Магарина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Стогниева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Наличие активного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вокабуляра</a:t>
                      </a:r>
                      <a:r>
                        <a:rPr lang="ru-RU" baseline="0" dirty="0" smtClean="0"/>
                        <a:t> с переводом; завершающее каждый урок упражнение на перевод с русского на английский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Присутствие в каждом уроке упражнений на перевод</a:t>
                      </a:r>
                      <a:r>
                        <a:rPr lang="ru-RU" baseline="0" dirty="0" smtClean="0"/>
                        <a:t> с английского на русский и с русского на английский. Наличие большого поурочного глоссария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Полное отсутствие переводных</a:t>
                      </a:r>
                      <a:r>
                        <a:rPr lang="ru-RU" baseline="0" dirty="0" smtClean="0"/>
                        <a:t> упражнений.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481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сочетание различных форм работы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125588"/>
              </p:ext>
            </p:extLst>
          </p:nvPr>
        </p:nvGraphicFramePr>
        <p:xfrm>
          <a:off x="304800" y="1554163"/>
          <a:ext cx="86868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Шевцова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Магарина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Стогниева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самостоятельно, в парах, всей группой (отмечено в заданиях)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 чёткого разделения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 чёткого разделения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528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740080" cy="1027584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создание условий для самостоятельной работы, для автономии обучающихся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63767"/>
              </p:ext>
            </p:extLst>
          </p:nvPr>
        </p:nvGraphicFramePr>
        <p:xfrm>
          <a:off x="304800" y="1554163"/>
          <a:ext cx="86868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Шевцова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Магарина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Стогниева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«Самостоятельная работа студентов заключается в повторении некоторых разделов грамматики…», также есть</a:t>
                      </a:r>
                      <a:r>
                        <a:rPr lang="ru-RU" baseline="0" dirty="0" smtClean="0"/>
                        <a:t> «информативный раздел для дополнительного чтения»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Возможность самостоятельно выполнять упражнения и сверять с ключами.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 </a:t>
                      </a:r>
                      <a:r>
                        <a:rPr lang="ru-RU" dirty="0" err="1" smtClean="0"/>
                        <a:t>видеоресурсов</a:t>
                      </a:r>
                      <a:r>
                        <a:rPr lang="ru-RU" dirty="0" smtClean="0"/>
                        <a:t> позволяет каждому студенту работать в привычном ему темпе.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264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96064" cy="180020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удобство в использовании (развернутое оглавление, методические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комментарии, четкое структурное деление и т. д.)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916640"/>
              </p:ext>
            </p:extLst>
          </p:nvPr>
        </p:nvGraphicFramePr>
        <p:xfrm>
          <a:off x="179388" y="2205038"/>
          <a:ext cx="8812212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7404"/>
                <a:gridCol w="2937404"/>
                <a:gridCol w="29374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Шевцова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Магарина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Стогниева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Развёрнутые методические рекомендации, понятная структура.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Отсутствие</a:t>
                      </a:r>
                      <a:r>
                        <a:rPr lang="ru-RU" baseline="0" dirty="0" smtClean="0"/>
                        <a:t> методических комментариев, упрощённая структура.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Детальное описание методики работы, чёткая структура.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107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 современный </a:t>
            </a:r>
            <a:r>
              <a:rPr lang="ru-RU" dirty="0">
                <a:effectLst/>
              </a:rPr>
              <a:t>дизайн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382054"/>
              </p:ext>
            </p:extLst>
          </p:nvPr>
        </p:nvGraphicFramePr>
        <p:xfrm>
          <a:off x="304800" y="1554163"/>
          <a:ext cx="86868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Шевцова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Магарина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Стогниева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Большое нагромождение текстов,</a:t>
                      </a:r>
                      <a:r>
                        <a:rPr lang="ru-RU" baseline="0" dirty="0" smtClean="0"/>
                        <a:t> мало иллюстраций.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Удобный</a:t>
                      </a:r>
                      <a:r>
                        <a:rPr lang="ru-RU" baseline="0" dirty="0" smtClean="0"/>
                        <a:t> формат учебника – листы А4, возможность вписывать ответы в специально отведённых местах (по типу рабочей тетради). Полное отсутствие иллюстраций.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Удобный для работы формат, отдельные иллюстрации.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585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каком учебнике (учебном пособии) остановиться?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1- ориентироваться на группу, уровень подготовленности и </a:t>
            </a:r>
            <a:r>
              <a:rPr lang="ru-RU" dirty="0" err="1" smtClean="0"/>
              <a:t>мотивированности</a:t>
            </a:r>
            <a:r>
              <a:rPr lang="ru-RU" dirty="0" smtClean="0"/>
              <a:t> студентов</a:t>
            </a:r>
          </a:p>
          <a:p>
            <a:r>
              <a:rPr lang="ru-RU" dirty="0" smtClean="0"/>
              <a:t>2 – сочетать разделы из разных учебных пособий</a:t>
            </a:r>
          </a:p>
          <a:p>
            <a:r>
              <a:rPr lang="ru-RU" dirty="0" smtClean="0"/>
              <a:t>3 – учитывать небольшое количество часов, отведённых на обучение ИЯ</a:t>
            </a:r>
          </a:p>
          <a:p>
            <a:r>
              <a:rPr lang="ru-RU" dirty="0" smtClean="0"/>
              <a:t>4 – добавлять задания творческого плана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043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Английский для специальных </a:t>
            </a:r>
            <a:r>
              <a:rPr lang="ru-RU" dirty="0" smtClean="0"/>
              <a:t>целей (</a:t>
            </a:r>
            <a:r>
              <a:rPr lang="en-US" dirty="0" smtClean="0"/>
              <a:t>ESP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Профессионально-ориентированный курс</a:t>
            </a:r>
          </a:p>
          <a:p>
            <a:r>
              <a:rPr lang="ru-RU" dirty="0" smtClean="0"/>
              <a:t>2. </a:t>
            </a:r>
            <a:r>
              <a:rPr lang="ru-RU" dirty="0" smtClean="0"/>
              <a:t>С</a:t>
            </a:r>
            <a:r>
              <a:rPr lang="ru-RU" dirty="0" smtClean="0"/>
              <a:t>мысловым </a:t>
            </a:r>
            <a:r>
              <a:rPr lang="ru-RU" dirty="0"/>
              <a:t>ядром </a:t>
            </a:r>
            <a:r>
              <a:rPr lang="en-US" dirty="0" smtClean="0"/>
              <a:t>E</a:t>
            </a:r>
            <a:r>
              <a:rPr lang="ru-RU" dirty="0" smtClean="0"/>
              <a:t>SP является </a:t>
            </a:r>
            <a:r>
              <a:rPr lang="ru-RU" b="1" dirty="0" smtClean="0"/>
              <a:t>терминология</a:t>
            </a:r>
            <a:r>
              <a:rPr lang="ru-RU" dirty="0" smtClean="0"/>
              <a:t>: «она </a:t>
            </a:r>
            <a:r>
              <a:rPr lang="ru-RU" dirty="0"/>
              <a:t>становится </a:t>
            </a:r>
            <a:r>
              <a:rPr lang="ru-RU" dirty="0" smtClean="0"/>
              <a:t>… визитной </a:t>
            </a:r>
            <a:r>
              <a:rPr lang="ru-RU" dirty="0"/>
              <a:t>карточкой и правом входа в мир профессиональной </a:t>
            </a:r>
            <a:r>
              <a:rPr lang="ru-RU" dirty="0" smtClean="0"/>
              <a:t>коммуникации» (</a:t>
            </a:r>
            <a:r>
              <a:rPr lang="ru-RU" dirty="0" err="1" smtClean="0"/>
              <a:t>Раздуев</a:t>
            </a:r>
            <a:r>
              <a:rPr lang="ru-RU" dirty="0" smtClean="0"/>
              <a:t> А.В.)</a:t>
            </a:r>
          </a:p>
          <a:p>
            <a:r>
              <a:rPr lang="ru-RU" dirty="0" smtClean="0"/>
              <a:t>3.</a:t>
            </a:r>
            <a:r>
              <a:rPr lang="ru-RU" dirty="0"/>
              <a:t> </a:t>
            </a:r>
            <a:r>
              <a:rPr lang="ru-RU" dirty="0" smtClean="0"/>
              <a:t>«не </a:t>
            </a:r>
            <a:r>
              <a:rPr lang="ru-RU" dirty="0"/>
              <a:t>только сам язык, но и </a:t>
            </a:r>
            <a:r>
              <a:rPr lang="ru-RU" b="1" dirty="0"/>
              <a:t>характер коммуникации </a:t>
            </a:r>
            <a:r>
              <a:rPr lang="ru-RU" dirty="0"/>
              <a:t>специфичен для определенной </a:t>
            </a:r>
            <a:r>
              <a:rPr lang="ru-RU" dirty="0" smtClean="0"/>
              <a:t>профессии» (Ахманова О.С.)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10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740080" cy="1243608"/>
          </a:xfrm>
        </p:spPr>
        <p:txBody>
          <a:bodyPr>
            <a:normAutofit/>
          </a:bodyPr>
          <a:lstStyle/>
          <a:p>
            <a:r>
              <a:rPr lang="ru-RU" dirty="0" smtClean="0"/>
              <a:t>Новейшие Учебники </a:t>
            </a:r>
            <a:r>
              <a:rPr lang="ru-RU" dirty="0" smtClean="0"/>
              <a:t>и учебные пособия для высшей </a:t>
            </a:r>
            <a:r>
              <a:rPr lang="ru-RU" dirty="0" smtClean="0"/>
              <a:t>школы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668072" cy="4379317"/>
          </a:xfrm>
        </p:spPr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b="1" u="sng" dirty="0" smtClean="0"/>
              <a:t>Шевцова Г.В., </a:t>
            </a:r>
            <a:r>
              <a:rPr lang="ru-RU" b="1" dirty="0" smtClean="0"/>
              <a:t>Нарочная Е.Б., </a:t>
            </a:r>
            <a:r>
              <a:rPr lang="ru-RU" b="1" dirty="0" err="1" smtClean="0"/>
              <a:t>Москалец</a:t>
            </a:r>
            <a:r>
              <a:rPr lang="ru-RU" b="1" dirty="0" smtClean="0"/>
              <a:t> Л.Е. </a:t>
            </a:r>
            <a:r>
              <a:rPr lang="ru-RU" dirty="0" smtClean="0"/>
              <a:t>Английский язык для дизайнеров. Москва, </a:t>
            </a:r>
            <a:r>
              <a:rPr lang="ru-RU" dirty="0" err="1" smtClean="0"/>
              <a:t>Юрайт</a:t>
            </a:r>
            <a:r>
              <a:rPr lang="ru-RU" dirty="0" smtClean="0"/>
              <a:t>, 2018.</a:t>
            </a:r>
          </a:p>
          <a:p>
            <a:r>
              <a:rPr lang="ru-RU" dirty="0" smtClean="0"/>
              <a:t>2. </a:t>
            </a:r>
            <a:r>
              <a:rPr lang="ru-RU" b="1" u="sng" dirty="0" err="1" smtClean="0"/>
              <a:t>Магарина</a:t>
            </a:r>
            <a:r>
              <a:rPr lang="ru-RU" b="1" u="sng" dirty="0" smtClean="0"/>
              <a:t> Т.В. </a:t>
            </a:r>
            <a:r>
              <a:rPr lang="ru-RU" dirty="0" smtClean="0"/>
              <a:t>Английский для дизайнеров. Москва, Университет «Синергия», 2020.</a:t>
            </a:r>
          </a:p>
          <a:p>
            <a:r>
              <a:rPr lang="ru-RU" dirty="0" smtClean="0"/>
              <a:t>3. </a:t>
            </a:r>
            <a:r>
              <a:rPr lang="ru-RU" b="1" u="sng" dirty="0" err="1" smtClean="0"/>
              <a:t>Стогниева</a:t>
            </a:r>
            <a:r>
              <a:rPr lang="ru-RU" b="1" u="sng" dirty="0" smtClean="0"/>
              <a:t> О.Н., </a:t>
            </a:r>
            <a:r>
              <a:rPr lang="ru-RU" b="1" dirty="0" err="1" smtClean="0"/>
              <a:t>Чеснокова</a:t>
            </a:r>
            <a:r>
              <a:rPr lang="ru-RU" b="1" dirty="0" smtClean="0"/>
              <a:t> Н.Е. </a:t>
            </a:r>
            <a:r>
              <a:rPr lang="ru-RU" dirty="0" smtClean="0"/>
              <a:t>Дизайн, изменяющий мир. Москва, Флинта, 2021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9529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Учебные </a:t>
            </a:r>
            <a:r>
              <a:rPr lang="ru-RU" dirty="0" smtClean="0"/>
              <a:t>пособия более раннего периода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en-US" b="1" dirty="0"/>
              <a:t>Evans, Virginia. </a:t>
            </a:r>
            <a:r>
              <a:rPr lang="en-US" dirty="0"/>
              <a:t>Art and Design. Express Publishing, 2013.</a:t>
            </a:r>
            <a:endParaRPr lang="ru-RU" dirty="0"/>
          </a:p>
          <a:p>
            <a:r>
              <a:rPr lang="en-US" dirty="0" smtClean="0"/>
              <a:t>2</a:t>
            </a:r>
            <a:r>
              <a:rPr lang="en-US" dirty="0" smtClean="0"/>
              <a:t>. </a:t>
            </a:r>
            <a:r>
              <a:rPr lang="ru-RU" b="1" dirty="0"/>
              <a:t>Касаткина Т.Ю. </a:t>
            </a:r>
            <a:r>
              <a:rPr lang="en-US" dirty="0"/>
              <a:t>English for Design Students. </a:t>
            </a:r>
            <a:r>
              <a:rPr lang="ru-RU" dirty="0"/>
              <a:t>Ижевск, Издательство «Удмуртский университет», 2013.</a:t>
            </a:r>
          </a:p>
          <a:p>
            <a:r>
              <a:rPr lang="ru-RU" dirty="0" smtClean="0"/>
              <a:t>3</a:t>
            </a:r>
            <a:r>
              <a:rPr lang="ru-RU" b="1" dirty="0" smtClean="0"/>
              <a:t>.Гаврилова </a:t>
            </a:r>
            <a:r>
              <a:rPr lang="ru-RU" b="1" dirty="0" smtClean="0"/>
              <a:t>И.А. </a:t>
            </a:r>
            <a:r>
              <a:rPr lang="en-US" dirty="0" smtClean="0"/>
              <a:t>English on Design. </a:t>
            </a:r>
            <a:r>
              <a:rPr lang="ru-RU" dirty="0" smtClean="0"/>
              <a:t> Омск, Издательство </a:t>
            </a:r>
            <a:r>
              <a:rPr lang="ru-RU" dirty="0" err="1" smtClean="0"/>
              <a:t>ОмГТУ</a:t>
            </a:r>
            <a:r>
              <a:rPr lang="ru-RU" dirty="0" smtClean="0"/>
              <a:t>, 2011.</a:t>
            </a:r>
          </a:p>
          <a:p>
            <a:r>
              <a:rPr lang="ru-RU" dirty="0" smtClean="0"/>
              <a:t>4. </a:t>
            </a:r>
            <a:r>
              <a:rPr lang="ru-RU" b="1" dirty="0"/>
              <a:t>Даричева М.В. </a:t>
            </a:r>
            <a:r>
              <a:rPr lang="en-US" dirty="0"/>
              <a:t>English for Designers</a:t>
            </a:r>
            <a:r>
              <a:rPr lang="ru-RU" dirty="0"/>
              <a:t>.</a:t>
            </a:r>
            <a:r>
              <a:rPr lang="en-US" dirty="0"/>
              <a:t> </a:t>
            </a:r>
            <a:r>
              <a:rPr lang="ru-RU" dirty="0" err="1"/>
              <a:t>Н.Новгород</a:t>
            </a:r>
            <a:r>
              <a:rPr lang="ru-RU" dirty="0"/>
              <a:t>: ВГИПУ, 2006</a:t>
            </a:r>
            <a:r>
              <a:rPr lang="en-US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8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57200"/>
            <a:ext cx="8596064" cy="739552"/>
          </a:xfrm>
        </p:spPr>
        <p:txBody>
          <a:bodyPr/>
          <a:lstStyle/>
          <a:p>
            <a:r>
              <a:rPr lang="ru-RU" dirty="0" smtClean="0"/>
              <a:t>Критерии анализа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596064" cy="488337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- </a:t>
            </a:r>
            <a:r>
              <a:rPr lang="ru-RU" dirty="0"/>
              <a:t>соответствие современным целям и задачам иноязычного образования</a:t>
            </a:r>
          </a:p>
          <a:p>
            <a:r>
              <a:rPr lang="ru-RU" dirty="0"/>
              <a:t>- соответствие требования ФГОС</a:t>
            </a:r>
          </a:p>
          <a:p>
            <a:r>
              <a:rPr lang="ru-RU" dirty="0"/>
              <a:t>- обеспечение коммуникативной цели обучения за счет создания</a:t>
            </a:r>
          </a:p>
          <a:p>
            <a:r>
              <a:rPr lang="ru-RU" dirty="0"/>
              <a:t>коммуникативной атмосферы</a:t>
            </a:r>
          </a:p>
          <a:p>
            <a:r>
              <a:rPr lang="ru-RU" dirty="0"/>
              <a:t>- ориентация на личность обучающегося, учет его интересов, склонностей,</a:t>
            </a:r>
          </a:p>
          <a:p>
            <a:r>
              <a:rPr lang="ru-RU" dirty="0"/>
              <a:t>способностей, а также уровня </a:t>
            </a:r>
            <a:r>
              <a:rPr lang="ru-RU" dirty="0" err="1"/>
              <a:t>обученности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деятельностный</a:t>
            </a:r>
            <a:r>
              <a:rPr lang="ru-RU" dirty="0"/>
              <a:t>, проблемный характер обучения</a:t>
            </a:r>
          </a:p>
          <a:p>
            <a:r>
              <a:rPr lang="ru-RU" dirty="0"/>
              <a:t>- взаимосвязанное обучение всем видам речевой деятельности</a:t>
            </a:r>
          </a:p>
          <a:p>
            <a:r>
              <a:rPr lang="ru-RU" dirty="0"/>
              <a:t>- повышение результативности обучения, создание мотивов учения через всю</a:t>
            </a:r>
          </a:p>
          <a:p>
            <a:r>
              <a:rPr lang="ru-RU" dirty="0"/>
              <a:t>организацию учебного процесса</a:t>
            </a:r>
          </a:p>
          <a:p>
            <a:r>
              <a:rPr lang="ru-RU" dirty="0"/>
              <a:t>- опора на прошлый опыт и родной язык обучающегося</a:t>
            </a:r>
          </a:p>
          <a:p>
            <a:r>
              <a:rPr lang="ru-RU" dirty="0"/>
              <a:t>- сочетание различных форм работы</a:t>
            </a:r>
          </a:p>
          <a:p>
            <a:r>
              <a:rPr lang="ru-RU" dirty="0"/>
              <a:t>- создание условий для самостоятельной работы, для автономии обучающихся</a:t>
            </a:r>
          </a:p>
          <a:p>
            <a:r>
              <a:rPr lang="ru-RU" dirty="0"/>
              <a:t>- удобство в использовании (развернутое оглавление, методические</a:t>
            </a:r>
          </a:p>
          <a:p>
            <a:r>
              <a:rPr lang="ru-RU" dirty="0"/>
              <a:t>комментарии, четкое структурное деление и т. д.)</a:t>
            </a:r>
          </a:p>
          <a:p>
            <a:r>
              <a:rPr lang="ru-RU" dirty="0"/>
              <a:t>- </a:t>
            </a:r>
            <a:r>
              <a:rPr lang="ru-RU" dirty="0" smtClean="0"/>
              <a:t>современный </a:t>
            </a:r>
            <a:r>
              <a:rPr lang="ru-RU" dirty="0"/>
              <a:t>дизайн</a:t>
            </a:r>
          </a:p>
        </p:txBody>
      </p:sp>
    </p:spTree>
    <p:extLst>
      <p:ext uri="{BB962C8B-B14F-4D97-AF65-F5344CB8AC3E}">
        <p14:creationId xmlns:p14="http://schemas.microsoft.com/office/powerpoint/2010/main" val="196590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57200"/>
            <a:ext cx="8668072" cy="1099592"/>
          </a:xfrm>
        </p:spPr>
        <p:txBody>
          <a:bodyPr>
            <a:normAutofit fontScale="90000"/>
          </a:bodyPr>
          <a:lstStyle/>
          <a:p>
            <a:r>
              <a:rPr lang="ru-RU" dirty="0"/>
              <a:t>соответствие современным целям и задачам иноязычного образования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332229"/>
              </p:ext>
            </p:extLst>
          </p:nvPr>
        </p:nvGraphicFramePr>
        <p:xfrm>
          <a:off x="107505" y="1554161"/>
          <a:ext cx="8884095" cy="3244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365"/>
                <a:gridCol w="2961365"/>
                <a:gridCol w="2961365"/>
              </a:tblGrid>
              <a:tr h="794719">
                <a:tc>
                  <a:txBody>
                    <a:bodyPr/>
                    <a:lstStyle/>
                    <a:p>
                      <a:r>
                        <a:rPr lang="ru-RU" dirty="0" smtClean="0"/>
                        <a:t>Шевцова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Магарина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Стогниева</a:t>
                      </a:r>
                      <a:endParaRPr lang="ru-RU" dirty="0"/>
                    </a:p>
                  </a:txBody>
                  <a:tcPr/>
                </a:tc>
              </a:tr>
              <a:tr h="2449587">
                <a:tc>
                  <a:txBody>
                    <a:bodyPr/>
                    <a:lstStyle/>
                    <a:p>
                      <a:r>
                        <a:rPr lang="ru-RU" dirty="0" smtClean="0"/>
                        <a:t>«Цель – формирование у студентов общекультурных и профессиональных компетенций, необходимых современному выпускнику вуза»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«Целью является отработка навыков чтения, общения и перевода»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«Цель – развитие лингвистических навыков и умений в процессе углублённого изучения </a:t>
                      </a:r>
                      <a:r>
                        <a:rPr lang="en-US" dirty="0" smtClean="0"/>
                        <a:t>ESP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87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соответствие требования ФГОС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762034"/>
              </p:ext>
            </p:extLst>
          </p:nvPr>
        </p:nvGraphicFramePr>
        <p:xfrm>
          <a:off x="107505" y="1691208"/>
          <a:ext cx="8856984" cy="164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952328"/>
                <a:gridCol w="2952328"/>
              </a:tblGrid>
              <a:tr h="729680">
                <a:tc>
                  <a:txBody>
                    <a:bodyPr/>
                    <a:lstStyle/>
                    <a:p>
                      <a:r>
                        <a:rPr lang="ru-RU" dirty="0" smtClean="0"/>
                        <a:t>Шевцова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Магарина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Стогниева</a:t>
                      </a:r>
                      <a:endParaRPr lang="ru-RU" dirty="0"/>
                    </a:p>
                  </a:txBody>
                  <a:tcPr/>
                </a:tc>
              </a:tr>
              <a:tr h="356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Соответствие не всем требованиям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Соответствие не всем требованиям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Полное соответствие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0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68072" cy="144016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обеспечение коммуникативной цели обучения за счет создания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коммуникативной атмосферы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157549"/>
              </p:ext>
            </p:extLst>
          </p:nvPr>
        </p:nvGraphicFramePr>
        <p:xfrm>
          <a:off x="250825" y="1700213"/>
          <a:ext cx="8740776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3592"/>
                <a:gridCol w="2913592"/>
                <a:gridCol w="29135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Шевцова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Магарина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Стогниева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заданий коммуникативной направленности:</a:t>
                      </a:r>
                    </a:p>
                    <a:p>
                      <a:r>
                        <a:rPr lang="en-US" dirty="0" smtClean="0"/>
                        <a:t>Give your opinion…., speak about…, discuss the following question.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Задания</a:t>
                      </a:r>
                      <a:r>
                        <a:rPr lang="ru-RU" baseline="0" dirty="0" smtClean="0"/>
                        <a:t> коммуникативной направленности отсутствуют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Задания коммуникативной направленности присутствуют:</a:t>
                      </a:r>
                    </a:p>
                    <a:p>
                      <a:r>
                        <a:rPr lang="en-US" dirty="0" smtClean="0"/>
                        <a:t>Preparing a talk on the following subject. Presenting it. Making a project. (E.g. describing a work of art;</a:t>
                      </a:r>
                      <a:r>
                        <a:rPr lang="en-US" baseline="0" dirty="0" smtClean="0"/>
                        <a:t> trying yourself as a museum tour guide</a:t>
                      </a:r>
                      <a:r>
                        <a:rPr lang="en-US" dirty="0" smtClean="0"/>
                        <a:t>)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87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12088" cy="2232248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ориентация на личность обучающегося, учет его интересов, склонностей,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способностей, а также уровня </a:t>
            </a:r>
            <a:r>
              <a:rPr lang="ru-RU" dirty="0" err="1">
                <a:effectLst/>
              </a:rPr>
              <a:t>обученности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090160"/>
              </p:ext>
            </p:extLst>
          </p:nvPr>
        </p:nvGraphicFramePr>
        <p:xfrm>
          <a:off x="323851" y="2276475"/>
          <a:ext cx="8568630" cy="4579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210"/>
                <a:gridCol w="2856210"/>
                <a:gridCol w="2856210"/>
              </a:tblGrid>
              <a:tr h="251543">
                <a:tc>
                  <a:txBody>
                    <a:bodyPr/>
                    <a:lstStyle/>
                    <a:p>
                      <a:r>
                        <a:rPr lang="ru-RU" dirty="0" smtClean="0"/>
                        <a:t>Шевцова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Магарина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Стогниева</a:t>
                      </a:r>
                      <a:endParaRPr lang="ru-RU" dirty="0"/>
                    </a:p>
                  </a:txBody>
                  <a:tcPr/>
                </a:tc>
              </a:tr>
              <a:tr h="421335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Задания творческого характера, «целью которых является развитие неподготовленной речи, свободной беседы в рамках тематики учебного пособия и интересов студентов»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Задания</a:t>
                      </a:r>
                      <a:r>
                        <a:rPr lang="ru-RU" baseline="0" dirty="0" smtClean="0"/>
                        <a:t> минимально ориентированы на личность обучающегося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 </a:t>
                      </a:r>
                      <a:r>
                        <a:rPr lang="en-US" dirty="0" smtClean="0"/>
                        <a:t>Ted Talks </a:t>
                      </a:r>
                      <a:r>
                        <a:rPr lang="ru-RU" dirty="0" smtClean="0"/>
                        <a:t>«способствует индивидуализации процесса обучения»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07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2386</TotalTime>
  <Words>908</Words>
  <Application>Microsoft Office PowerPoint</Application>
  <PresentationFormat>Экран (4:3)</PresentationFormat>
  <Paragraphs>139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Учебники и учебные пособия для студентов-дизайнеров: сравнительный анализ</vt:lpstr>
      <vt:lpstr>Английский для специальных целей (ESP)</vt:lpstr>
      <vt:lpstr>Новейшие Учебники и учебные пособия для высшей школы </vt:lpstr>
      <vt:lpstr>Учебные пособия более раннего периода</vt:lpstr>
      <vt:lpstr>Критерии анализа</vt:lpstr>
      <vt:lpstr>соответствие современным целям и задачам иноязычного образования</vt:lpstr>
      <vt:lpstr>соответствие требования ФГОС</vt:lpstr>
      <vt:lpstr>обеспечение коммуникативной цели обучения за счет создания коммуникативной атмосферы</vt:lpstr>
      <vt:lpstr>ориентация на личность обучающегося, учет его интересов, склонностей, способностей, а также уровня обученности </vt:lpstr>
      <vt:lpstr>деятельностный, проблемный характер обучения</vt:lpstr>
      <vt:lpstr>взаимосвязанное обучение всем видам речевой деятельности</vt:lpstr>
      <vt:lpstr>повышение результативности обучения, создание мотивов учения через всю организацию учебного процесса </vt:lpstr>
      <vt:lpstr>опора на прошлый опыт и родной язык обучающегося</vt:lpstr>
      <vt:lpstr>сочетание различных форм работы</vt:lpstr>
      <vt:lpstr>создание условий для самостоятельной работы, для автономии обучающихся</vt:lpstr>
      <vt:lpstr>удобство в использовании (развернутое оглавление, методические комментарии, четкое структурное деление и т. д.)</vt:lpstr>
      <vt:lpstr> современный дизайн</vt:lpstr>
      <vt:lpstr>На каком учебнике (учебном пособии) остановиться?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COMPUTER</dc:creator>
  <cp:lastModifiedBy>COMPUTER</cp:lastModifiedBy>
  <cp:revision>21</cp:revision>
  <dcterms:created xsi:type="dcterms:W3CDTF">2021-10-19T18:28:45Z</dcterms:created>
  <dcterms:modified xsi:type="dcterms:W3CDTF">2021-10-25T09:17:52Z</dcterms:modified>
</cp:coreProperties>
</file>