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7" r:id="rId10"/>
    <p:sldId id="268" r:id="rId11"/>
    <p:sldId id="269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57C884-3B46-4243-8D22-ACB0DF21E7D7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B89151-40BA-46E4-966C-4D198EB20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7C884-3B46-4243-8D22-ACB0DF21E7D7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89151-40BA-46E4-966C-4D198EB20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7C884-3B46-4243-8D22-ACB0DF21E7D7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89151-40BA-46E4-966C-4D198EB20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7C884-3B46-4243-8D22-ACB0DF21E7D7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89151-40BA-46E4-966C-4D198EB208A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7C884-3B46-4243-8D22-ACB0DF21E7D7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89151-40BA-46E4-966C-4D198EB208A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7C884-3B46-4243-8D22-ACB0DF21E7D7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89151-40BA-46E4-966C-4D198EB208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7C884-3B46-4243-8D22-ACB0DF21E7D7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89151-40BA-46E4-966C-4D198EB208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7C884-3B46-4243-8D22-ACB0DF21E7D7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89151-40BA-46E4-966C-4D198EB208A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7C884-3B46-4243-8D22-ACB0DF21E7D7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89151-40BA-46E4-966C-4D198EB20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57C884-3B46-4243-8D22-ACB0DF21E7D7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89151-40BA-46E4-966C-4D198EB208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57C884-3B46-4243-8D22-ACB0DF21E7D7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B89151-40BA-46E4-966C-4D198EB208A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57C884-3B46-4243-8D22-ACB0DF21E7D7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B89151-40BA-46E4-966C-4D198EB208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3858" y="764704"/>
            <a:ext cx="7772400" cy="34563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Аутентичные </a:t>
            </a:r>
            <a:r>
              <a:rPr lang="ru-RU" dirty="0"/>
              <a:t>художественные фильмы  и телесериалы как инструмент обучения иностранному языку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 fontScale="85000" lnSpcReduction="20000"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dirty="0" smtClean="0"/>
              <a:t>Михеева М.И.</a:t>
            </a:r>
          </a:p>
          <a:p>
            <a:pPr algn="r"/>
            <a:r>
              <a:rPr lang="ru-RU" dirty="0" smtClean="0"/>
              <a:t>Доцент кафедры </a:t>
            </a:r>
            <a:r>
              <a:rPr lang="ru-RU" dirty="0" err="1" smtClean="0"/>
              <a:t>ФМОПиЗР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/>
              <a:t>Москва 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57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dirty="0"/>
              <a:t>этап посвящен восприятию информации,</a:t>
            </a:r>
          </a:p>
          <a:p>
            <a:pPr marL="109728" indent="0">
              <a:buNone/>
            </a:pPr>
            <a:r>
              <a:rPr lang="ru-RU" dirty="0"/>
              <a:t>распознаванию лексического, грамматического, страноведческого материала, </a:t>
            </a:r>
            <a:r>
              <a:rPr lang="ru-RU" dirty="0" smtClean="0"/>
              <a:t>выполнению поставленных </a:t>
            </a:r>
            <a:r>
              <a:rPr lang="ru-RU" dirty="0"/>
              <a:t>задач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Есть много вариантов </a:t>
            </a:r>
            <a:r>
              <a:rPr lang="ru-RU" dirty="0"/>
              <a:t>заданий во время активного этапа</a:t>
            </a:r>
            <a:r>
              <a:rPr lang="en-US" dirty="0" smtClean="0"/>
              <a:t>:</a:t>
            </a:r>
            <a:endParaRPr lang="ru-RU" dirty="0" smtClean="0"/>
          </a:p>
          <a:p>
            <a:pPr marL="109728" indent="0">
              <a:buNone/>
            </a:pPr>
            <a:r>
              <a:rPr lang="en-US" dirty="0" smtClean="0"/>
              <a:t>Listen </a:t>
            </a:r>
            <a:r>
              <a:rPr lang="en-US" dirty="0"/>
              <a:t>and restore</a:t>
            </a:r>
            <a:r>
              <a:rPr lang="en-US" dirty="0" smtClean="0"/>
              <a:t>,</a:t>
            </a:r>
            <a:endParaRPr lang="ru-RU" dirty="0" smtClean="0"/>
          </a:p>
          <a:p>
            <a:pPr marL="109728" indent="0">
              <a:buNone/>
            </a:pPr>
            <a:r>
              <a:rPr lang="en-US" dirty="0" smtClean="0"/>
              <a:t>Listen </a:t>
            </a:r>
            <a:r>
              <a:rPr lang="en-US" dirty="0"/>
              <a:t>and sort, </a:t>
            </a:r>
            <a:endParaRPr lang="ru-RU" dirty="0"/>
          </a:p>
          <a:p>
            <a:pPr marL="109728" indent="0">
              <a:buNone/>
            </a:pPr>
            <a:r>
              <a:rPr lang="en-US" dirty="0" smtClean="0"/>
              <a:t>Listen </a:t>
            </a:r>
            <a:r>
              <a:rPr lang="en-US" dirty="0"/>
              <a:t>and compare, </a:t>
            </a:r>
            <a:endParaRPr lang="ru-RU" dirty="0" smtClean="0"/>
          </a:p>
          <a:p>
            <a:pPr marL="109728" indent="0">
              <a:buNone/>
            </a:pPr>
            <a:r>
              <a:rPr lang="en-US" dirty="0" smtClean="0"/>
              <a:t>Listen </a:t>
            </a:r>
            <a:r>
              <a:rPr lang="en-US" dirty="0"/>
              <a:t>and match</a:t>
            </a:r>
            <a:r>
              <a:rPr lang="en-US" dirty="0" smtClean="0"/>
              <a:t>,</a:t>
            </a:r>
            <a:endParaRPr lang="ru-RU" dirty="0" smtClean="0"/>
          </a:p>
          <a:p>
            <a:pPr marL="109728" indent="0">
              <a:buNone/>
            </a:pPr>
            <a:r>
              <a:rPr lang="en-US" dirty="0" smtClean="0"/>
              <a:t>Listen </a:t>
            </a:r>
            <a:r>
              <a:rPr lang="en-US" dirty="0"/>
              <a:t>and combine</a:t>
            </a:r>
            <a:r>
              <a:rPr lang="en-US" dirty="0" smtClean="0"/>
              <a:t>,</a:t>
            </a:r>
            <a:endParaRPr lang="ru-RU" dirty="0" smtClean="0"/>
          </a:p>
          <a:p>
            <a:pPr marL="109728" indent="0">
              <a:buNone/>
            </a:pPr>
            <a:r>
              <a:rPr lang="en-US" dirty="0" smtClean="0"/>
              <a:t>Listen </a:t>
            </a:r>
            <a:r>
              <a:rPr lang="en-US" dirty="0"/>
              <a:t>and compose</a:t>
            </a:r>
            <a:r>
              <a:rPr lang="en-US" dirty="0" smtClean="0"/>
              <a:t>,</a:t>
            </a:r>
            <a:endParaRPr lang="ru-RU" dirty="0" smtClean="0"/>
          </a:p>
          <a:p>
            <a:pPr marL="109728" indent="0">
              <a:buNone/>
            </a:pPr>
            <a:r>
              <a:rPr lang="en-US" dirty="0" smtClean="0"/>
              <a:t>Listen </a:t>
            </a:r>
            <a:r>
              <a:rPr lang="en-US" dirty="0"/>
              <a:t>and evaluate</a:t>
            </a:r>
            <a:r>
              <a:rPr lang="en-US" dirty="0" smtClean="0"/>
              <a:t>,</a:t>
            </a:r>
            <a:endParaRPr lang="ru-RU" dirty="0" smtClean="0"/>
          </a:p>
          <a:p>
            <a:pPr marL="109728" indent="0">
              <a:buNone/>
            </a:pPr>
            <a:r>
              <a:rPr lang="en-US" dirty="0" smtClean="0"/>
              <a:t>Listen </a:t>
            </a:r>
            <a:r>
              <a:rPr lang="en-US" dirty="0"/>
              <a:t>and reconstruct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ru-RU" dirty="0" smtClean="0"/>
              <a:t>Демонстрационный этап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64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u-RU" dirty="0"/>
              <a:t>этапа осуществляется контроль понимания</a:t>
            </a:r>
          </a:p>
          <a:p>
            <a:pPr marL="109728" indent="0" algn="just">
              <a:buNone/>
            </a:pPr>
            <a:r>
              <a:rPr lang="ru-RU" dirty="0"/>
              <a:t>воспринятого материала, совершенствование языковой компетенции, </a:t>
            </a:r>
            <a:r>
              <a:rPr lang="ru-RU" dirty="0" smtClean="0"/>
              <a:t>развитие коммуникативных </a:t>
            </a:r>
            <a:r>
              <a:rPr lang="ru-RU" dirty="0"/>
              <a:t>умений.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Постденострационный</a:t>
            </a:r>
            <a:r>
              <a:rPr lang="ru-RU" dirty="0" smtClean="0"/>
              <a:t> этап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48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70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Вопросы??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21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Пол </a:t>
            </a:r>
            <a:r>
              <a:rPr lang="ru-RU" dirty="0" err="1"/>
              <a:t>Гилстер</a:t>
            </a:r>
            <a:r>
              <a:rPr lang="ru-RU" dirty="0"/>
              <a:t> (</a:t>
            </a:r>
            <a:r>
              <a:rPr lang="ru-RU" dirty="0" err="1"/>
              <a:t>Paul</a:t>
            </a:r>
            <a:r>
              <a:rPr lang="ru-RU" dirty="0"/>
              <a:t> </a:t>
            </a:r>
            <a:r>
              <a:rPr lang="ru-RU" dirty="0" err="1"/>
              <a:t>Gilster</a:t>
            </a:r>
            <a:r>
              <a:rPr lang="ru-RU" dirty="0"/>
              <a:t>) определяет цифровую грамотность (</a:t>
            </a:r>
            <a:r>
              <a:rPr lang="ru-RU" dirty="0" err="1"/>
              <a:t>digital</a:t>
            </a:r>
            <a:r>
              <a:rPr lang="ru-RU" dirty="0"/>
              <a:t> </a:t>
            </a:r>
            <a:r>
              <a:rPr lang="ru-RU" dirty="0" err="1"/>
              <a:t>literacy</a:t>
            </a:r>
            <a:r>
              <a:rPr lang="ru-RU" dirty="0"/>
              <a:t>) </a:t>
            </a:r>
            <a:r>
              <a:rPr lang="ru-RU" dirty="0" smtClean="0"/>
              <a:t>следующим образом</a:t>
            </a:r>
            <a:r>
              <a:rPr lang="en-US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«…</a:t>
            </a:r>
            <a:r>
              <a:rPr lang="en-US" dirty="0"/>
              <a:t>the ability to understand and use information in multiple formats from a wide variety of sources when it is presented via computers and, particularly, through the medium of the Internet».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99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мотивация учащихся;</a:t>
            </a:r>
          </a:p>
          <a:p>
            <a:pPr marL="0" indent="0">
              <a:buNone/>
            </a:pPr>
            <a:r>
              <a:rPr lang="ru-RU" dirty="0"/>
              <a:t>– обогащение активного и пассивного словаря (идиомы, фразеологизмы, </a:t>
            </a:r>
            <a:r>
              <a:rPr lang="ru-RU" dirty="0" smtClean="0"/>
              <a:t>пословицы, фразовые </a:t>
            </a:r>
            <a:r>
              <a:rPr lang="ru-RU" dirty="0"/>
              <a:t>глаголы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рассмотрение культуры сквозь призму языка и наоборот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наличие видеоряда, достаточного для понимания сюжета, в отличие от </a:t>
            </a:r>
            <a:r>
              <a:rPr lang="ru-RU" dirty="0" smtClean="0"/>
              <a:t>аудиозаписей;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погружение в языковую среду при регулярном </a:t>
            </a:r>
            <a:r>
              <a:rPr lang="ru-RU" dirty="0" smtClean="0"/>
              <a:t>просмотре;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наличие лингвометодического </a:t>
            </a:r>
            <a:r>
              <a:rPr lang="ru-RU" dirty="0" smtClean="0"/>
              <a:t>потенциала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реимущества </a:t>
            </a:r>
            <a:r>
              <a:rPr lang="ru-RU" dirty="0"/>
              <a:t>работы с видеоматериалом</a:t>
            </a:r>
          </a:p>
        </p:txBody>
      </p:sp>
    </p:spTree>
    <p:extLst>
      <p:ext uri="{BB962C8B-B14F-4D97-AF65-F5344CB8AC3E}">
        <p14:creationId xmlns:p14="http://schemas.microsoft.com/office/powerpoint/2010/main" val="51877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Yuck</a:t>
            </a:r>
            <a:r>
              <a:rPr lang="ru-RU" dirty="0"/>
              <a:t>! - Фу!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Order </a:t>
            </a:r>
            <a:r>
              <a:rPr lang="en-US" dirty="0"/>
              <a:t>up! – </a:t>
            </a:r>
            <a:r>
              <a:rPr lang="ru-RU" dirty="0"/>
              <a:t>Готово</a:t>
            </a:r>
            <a:r>
              <a:rPr lang="en-US" dirty="0"/>
              <a:t>!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/>
              <a:t>up – </a:t>
            </a:r>
            <a:r>
              <a:rPr lang="ru-RU" dirty="0"/>
              <a:t>Отступать</a:t>
            </a:r>
            <a:r>
              <a:rPr lang="en-US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egg is on your face! - </a:t>
            </a:r>
            <a:r>
              <a:rPr lang="ru-RU" dirty="0"/>
              <a:t>Ты попала</a:t>
            </a:r>
            <a:r>
              <a:rPr lang="en-US" dirty="0" smtClean="0"/>
              <a:t>!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Pull me up! - </a:t>
            </a:r>
            <a:r>
              <a:rPr lang="ru-RU" dirty="0"/>
              <a:t>Помоги мне</a:t>
            </a:r>
            <a:r>
              <a:rPr lang="en-US" dirty="0"/>
              <a:t>!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Be </a:t>
            </a:r>
            <a:r>
              <a:rPr lang="en-US" dirty="0"/>
              <a:t>here for a while - </a:t>
            </a:r>
            <a:r>
              <a:rPr lang="ru-RU" dirty="0"/>
              <a:t>Быть здесь ненадолго</a:t>
            </a:r>
            <a:r>
              <a:rPr lang="en-US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dirty="0"/>
              <a:t>me a honor - </a:t>
            </a:r>
            <a:r>
              <a:rPr lang="ru-RU" dirty="0"/>
              <a:t>Окажите мне честь</a:t>
            </a:r>
            <a:r>
              <a:rPr lang="en-US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Hold </a:t>
            </a:r>
            <a:r>
              <a:rPr lang="en-US" dirty="0"/>
              <a:t>still - </a:t>
            </a:r>
            <a:r>
              <a:rPr lang="ru-RU" dirty="0"/>
              <a:t>Не дергайся</a:t>
            </a:r>
            <a:r>
              <a:rPr lang="en-US" dirty="0" smtClean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Hang on - </a:t>
            </a:r>
            <a:r>
              <a:rPr lang="ru-RU" dirty="0"/>
              <a:t>Не волноваться</a:t>
            </a:r>
            <a:r>
              <a:rPr lang="en-US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So</a:t>
            </a:r>
            <a:r>
              <a:rPr lang="en-US" dirty="0"/>
              <a:t>, we got ourselves a deal? - </a:t>
            </a:r>
            <a:r>
              <a:rPr lang="ru-RU" dirty="0"/>
              <a:t>По рукам</a:t>
            </a:r>
            <a:r>
              <a:rPr lang="en-US" dirty="0"/>
              <a:t>?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Bonne </a:t>
            </a:r>
            <a:r>
              <a:rPr lang="en-US" dirty="0"/>
              <a:t>a chance - </a:t>
            </a:r>
            <a:r>
              <a:rPr lang="ru-RU" dirty="0"/>
              <a:t>Желаю удачи</a:t>
            </a:r>
            <a:r>
              <a:rPr lang="en-US" dirty="0"/>
              <a:t>!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Would </a:t>
            </a:r>
            <a:r>
              <a:rPr lang="en-US" dirty="0"/>
              <a:t>you mind? - </a:t>
            </a:r>
            <a:r>
              <a:rPr lang="ru-RU" dirty="0"/>
              <a:t>Поможешь мне</a:t>
            </a:r>
            <a:r>
              <a:rPr lang="en-US" dirty="0"/>
              <a:t>?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dirty="0"/>
              <a:t>not settle so quickly - </a:t>
            </a:r>
            <a:r>
              <a:rPr lang="ru-RU" dirty="0"/>
              <a:t>Не стоит торопиться</a:t>
            </a:r>
            <a:r>
              <a:rPr lang="en-US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Killjoy </a:t>
            </a:r>
            <a:r>
              <a:rPr lang="en-US" dirty="0"/>
              <a:t>– </a:t>
            </a:r>
            <a:r>
              <a:rPr lang="ru-RU" dirty="0"/>
              <a:t>Зануда</a:t>
            </a:r>
            <a:r>
              <a:rPr lang="en-US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Easy </a:t>
            </a:r>
            <a:r>
              <a:rPr lang="en-US" dirty="0" err="1"/>
              <a:t>peasy</a:t>
            </a:r>
            <a:r>
              <a:rPr lang="en-US" dirty="0"/>
              <a:t> – </a:t>
            </a:r>
            <a:r>
              <a:rPr lang="ru-RU" dirty="0"/>
              <a:t>проще простого</a:t>
            </a:r>
            <a:r>
              <a:rPr lang="en-US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Talk </a:t>
            </a:r>
            <a:r>
              <a:rPr lang="en-US" dirty="0"/>
              <a:t>to you later! - </a:t>
            </a:r>
            <a:r>
              <a:rPr lang="ru-RU" dirty="0"/>
              <a:t>Поговорим позже</a:t>
            </a:r>
            <a:r>
              <a:rPr lang="en-US" dirty="0"/>
              <a:t>!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Have </a:t>
            </a:r>
            <a:r>
              <a:rPr lang="en-US" dirty="0"/>
              <a:t>a nice day! – </a:t>
            </a:r>
            <a:r>
              <a:rPr lang="ru-RU" dirty="0"/>
              <a:t>Хорошего дня</a:t>
            </a:r>
            <a:r>
              <a:rPr lang="en-US" dirty="0"/>
              <a:t>!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Easy </a:t>
            </a:r>
            <a:r>
              <a:rPr lang="en-US" dirty="0"/>
              <a:t>come, easy go – </a:t>
            </a:r>
            <a:r>
              <a:rPr lang="ru-RU" dirty="0"/>
              <a:t>как пришло</a:t>
            </a:r>
            <a:r>
              <a:rPr lang="en-US" dirty="0"/>
              <a:t>, </a:t>
            </a:r>
            <a:r>
              <a:rPr lang="ru-RU" dirty="0"/>
              <a:t>так и ушло</a:t>
            </a:r>
            <a:r>
              <a:rPr lang="en-US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Come </a:t>
            </a:r>
            <a:r>
              <a:rPr lang="en-US" dirty="0"/>
              <a:t>true – </a:t>
            </a:r>
            <a:r>
              <a:rPr lang="ru-RU" dirty="0"/>
              <a:t>сбываться</a:t>
            </a:r>
            <a:r>
              <a:rPr lang="en-US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Get </a:t>
            </a:r>
            <a:r>
              <a:rPr lang="en-US" dirty="0"/>
              <a:t>a life – </a:t>
            </a:r>
            <a:r>
              <a:rPr lang="ru-RU" dirty="0"/>
              <a:t>Жить полной жизнью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1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err="1"/>
              <a:t>Long</a:t>
            </a:r>
            <a:r>
              <a:rPr lang="ru-RU" dirty="0"/>
              <a:t> </a:t>
            </a:r>
            <a:r>
              <a:rPr lang="ru-RU" dirty="0" err="1"/>
              <a:t>time</a:t>
            </a:r>
            <a:r>
              <a:rPr lang="ru-RU" dirty="0"/>
              <a:t> </a:t>
            </a:r>
            <a:r>
              <a:rPr lang="ru-RU" dirty="0" err="1"/>
              <a:t>no</a:t>
            </a:r>
            <a:r>
              <a:rPr lang="ru-RU" dirty="0"/>
              <a:t> </a:t>
            </a:r>
            <a:r>
              <a:rPr lang="ru-RU" dirty="0" err="1"/>
              <a:t>see</a:t>
            </a:r>
            <a:r>
              <a:rPr lang="ru-RU" dirty="0"/>
              <a:t>! – Давно не виделись</a:t>
            </a:r>
            <a:r>
              <a:rPr lang="ru-RU" dirty="0" smtClean="0"/>
              <a:t>!;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Till</a:t>
            </a:r>
            <a:r>
              <a:rPr lang="ru-RU" dirty="0"/>
              <a:t> </a:t>
            </a:r>
            <a:r>
              <a:rPr lang="ru-RU" dirty="0" err="1"/>
              <a:t>next</a:t>
            </a:r>
            <a:r>
              <a:rPr lang="ru-RU" dirty="0"/>
              <a:t> </a:t>
            </a:r>
            <a:r>
              <a:rPr lang="ru-RU" dirty="0" err="1"/>
              <a:t>time</a:t>
            </a:r>
            <a:r>
              <a:rPr lang="ru-RU" dirty="0"/>
              <a:t>! – До следующего раза</a:t>
            </a:r>
            <a:r>
              <a:rPr lang="ru-RU" dirty="0" smtClean="0"/>
              <a:t>!;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I`m</a:t>
            </a:r>
            <a:r>
              <a:rPr lang="ru-RU" dirty="0"/>
              <a:t> </a:t>
            </a:r>
            <a:r>
              <a:rPr lang="ru-RU" dirty="0" err="1"/>
              <a:t>looking</a:t>
            </a:r>
            <a:r>
              <a:rPr lang="ru-RU" dirty="0"/>
              <a:t> </a:t>
            </a:r>
            <a:r>
              <a:rPr lang="ru-RU" dirty="0" err="1"/>
              <a:t>forward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– Жду этого с нетерпением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Quite</a:t>
            </a:r>
            <a:r>
              <a:rPr lang="ru-RU" dirty="0"/>
              <a:t> </a:t>
            </a:r>
            <a:r>
              <a:rPr lang="ru-RU" dirty="0" err="1"/>
              <a:t>so</a:t>
            </a:r>
            <a:r>
              <a:rPr lang="ru-RU" dirty="0"/>
              <a:t> – Вполне верно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calm</a:t>
            </a:r>
            <a:r>
              <a:rPr lang="ru-RU" dirty="0" smtClean="0"/>
              <a:t> </a:t>
            </a:r>
            <a:r>
              <a:rPr lang="ru-RU" dirty="0" err="1"/>
              <a:t>down</a:t>
            </a:r>
            <a:r>
              <a:rPr lang="ru-RU" dirty="0"/>
              <a:t> – успокоиться;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be</a:t>
            </a:r>
            <a:r>
              <a:rPr lang="ru-RU" dirty="0" smtClean="0"/>
              <a:t> </a:t>
            </a:r>
            <a:r>
              <a:rPr lang="ru-RU" dirty="0" err="1"/>
              <a:t>out</a:t>
            </a:r>
            <a:r>
              <a:rPr lang="ru-RU" dirty="0"/>
              <a:t> – отсутствовать;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call</a:t>
            </a:r>
            <a:r>
              <a:rPr lang="ru-RU" dirty="0" smtClean="0"/>
              <a:t> </a:t>
            </a:r>
            <a:r>
              <a:rPr lang="ru-RU" dirty="0" err="1"/>
              <a:t>back</a:t>
            </a:r>
            <a:r>
              <a:rPr lang="ru-RU" dirty="0"/>
              <a:t> – перезванивать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grow</a:t>
            </a:r>
            <a:r>
              <a:rPr lang="ru-RU" dirty="0"/>
              <a:t> </a:t>
            </a:r>
            <a:r>
              <a:rPr lang="ru-RU" dirty="0" err="1"/>
              <a:t>up</a:t>
            </a:r>
            <a:r>
              <a:rPr lang="ru-RU" dirty="0"/>
              <a:t> – взрослеть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props</a:t>
            </a:r>
            <a:r>
              <a:rPr lang="ru-RU" dirty="0"/>
              <a:t> – респект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help</a:t>
            </a:r>
            <a:r>
              <a:rPr lang="ru-RU" dirty="0"/>
              <a:t> </a:t>
            </a:r>
            <a:r>
              <a:rPr lang="ru-RU" dirty="0" err="1"/>
              <a:t>out</a:t>
            </a:r>
            <a:r>
              <a:rPr lang="ru-RU" dirty="0"/>
              <a:t> – выручать;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smashing</a:t>
            </a:r>
            <a:r>
              <a:rPr lang="ru-RU" dirty="0" smtClean="0"/>
              <a:t> </a:t>
            </a:r>
            <a:r>
              <a:rPr lang="ru-RU" dirty="0"/>
              <a:t>– великолепный, замечательный;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chin</a:t>
            </a:r>
            <a:r>
              <a:rPr lang="ru-RU" dirty="0" smtClean="0"/>
              <a:t> </a:t>
            </a:r>
            <a:r>
              <a:rPr lang="ru-RU" dirty="0" err="1"/>
              <a:t>wag</a:t>
            </a:r>
            <a:r>
              <a:rPr lang="ru-RU" dirty="0"/>
              <a:t> – приятная долгая беседа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full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beans</a:t>
            </a:r>
            <a:r>
              <a:rPr lang="ru-RU" dirty="0"/>
              <a:t> – энергичный;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splash</a:t>
            </a:r>
            <a:r>
              <a:rPr lang="ru-RU" dirty="0" smtClean="0"/>
              <a:t> </a:t>
            </a:r>
            <a:r>
              <a:rPr lang="ru-RU" dirty="0" err="1"/>
              <a:t>out</a:t>
            </a:r>
            <a:r>
              <a:rPr lang="ru-RU" dirty="0"/>
              <a:t> – потратить слишком много денег;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peanuts</a:t>
            </a:r>
            <a:r>
              <a:rPr lang="ru-RU" dirty="0" smtClean="0"/>
              <a:t> </a:t>
            </a:r>
            <a:r>
              <a:rPr lang="ru-RU" dirty="0"/>
              <a:t>– мелочь;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kip</a:t>
            </a:r>
            <a:r>
              <a:rPr lang="ru-RU" dirty="0" smtClean="0"/>
              <a:t> </a:t>
            </a:r>
            <a:r>
              <a:rPr lang="ru-RU" dirty="0"/>
              <a:t>– короткий сон;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row</a:t>
            </a:r>
            <a:r>
              <a:rPr lang="ru-RU" dirty="0" smtClean="0"/>
              <a:t> </a:t>
            </a:r>
            <a:r>
              <a:rPr lang="ru-RU" dirty="0"/>
              <a:t>– ссора;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dodgy</a:t>
            </a:r>
            <a:r>
              <a:rPr lang="ru-RU" dirty="0" smtClean="0"/>
              <a:t> </a:t>
            </a:r>
            <a:r>
              <a:rPr lang="ru-RU" dirty="0"/>
              <a:t>- подозрительный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60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Listen</a:t>
            </a:r>
            <a:r>
              <a:rPr lang="ru-RU" dirty="0" smtClean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details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Listen</a:t>
            </a:r>
            <a:r>
              <a:rPr lang="ru-RU" dirty="0" smtClean="0"/>
              <a:t> </a:t>
            </a:r>
            <a:r>
              <a:rPr lang="ru-RU" dirty="0" err="1"/>
              <a:t>selectively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Listen</a:t>
            </a:r>
            <a:r>
              <a:rPr lang="ru-RU" dirty="0" smtClean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global</a:t>
            </a:r>
            <a:r>
              <a:rPr lang="ru-RU" dirty="0"/>
              <a:t> </a:t>
            </a:r>
            <a:r>
              <a:rPr lang="ru-RU" dirty="0" err="1"/>
              <a:t>understanding</a:t>
            </a:r>
            <a:r>
              <a:rPr lang="ru-RU" dirty="0"/>
              <a:t>. </a:t>
            </a:r>
            <a:endParaRPr lang="ru-RU" dirty="0" smtClean="0"/>
          </a:p>
          <a:p>
            <a:r>
              <a:rPr lang="en-US" dirty="0" smtClean="0"/>
              <a:t>Listen </a:t>
            </a:r>
            <a:r>
              <a:rPr lang="en-US" dirty="0"/>
              <a:t>for main ideas. </a:t>
            </a:r>
            <a:endParaRPr lang="ru-RU" dirty="0" smtClean="0"/>
          </a:p>
          <a:p>
            <a:r>
              <a:rPr lang="ru-RU" dirty="0" err="1" smtClean="0"/>
              <a:t>Listen</a:t>
            </a:r>
            <a:r>
              <a:rPr lang="ru-RU" dirty="0" smtClean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infer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Listen</a:t>
            </a:r>
            <a:r>
              <a:rPr lang="ru-RU" dirty="0" smtClean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predict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Г</a:t>
            </a:r>
            <a:r>
              <a:rPr lang="ru-RU" dirty="0" smtClean="0"/>
              <a:t>лавные навыки </a:t>
            </a:r>
            <a:r>
              <a:rPr lang="ru-RU" dirty="0" err="1"/>
              <a:t>аудирования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6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При подборе видеоматериала необходимо учитывать не только принципы работы </a:t>
            </a:r>
            <a:r>
              <a:rPr lang="ru-RU" dirty="0" smtClean="0"/>
              <a:t>с ним</a:t>
            </a:r>
            <a:r>
              <a:rPr lang="ru-RU" dirty="0"/>
              <a:t>, но и подвергнуть материал определенным критериям отбора: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языковое содержание должно </a:t>
            </a:r>
            <a:r>
              <a:rPr lang="ru-RU" dirty="0"/>
              <a:t>соответствовать уровню подготовки студентов, наличие информационной, художественной ценности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актуальность тематики и уместность </a:t>
            </a:r>
            <a:r>
              <a:rPr lang="ru-RU" dirty="0" smtClean="0"/>
              <a:t>содержания;</a:t>
            </a:r>
          </a:p>
          <a:p>
            <a:r>
              <a:rPr lang="ru-RU" dirty="0" smtClean="0"/>
              <a:t>популярность </a:t>
            </a:r>
            <a:r>
              <a:rPr lang="ru-RU" dirty="0"/>
              <a:t>в зрительской аудитории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жанрово-композиционное разнообразие; </a:t>
            </a:r>
            <a:endParaRPr lang="ru-RU" dirty="0" smtClean="0"/>
          </a:p>
          <a:p>
            <a:r>
              <a:rPr lang="ru-RU" dirty="0" smtClean="0"/>
              <a:t>соответствие </a:t>
            </a:r>
            <a:r>
              <a:rPr lang="ru-RU" dirty="0"/>
              <a:t>содержания учебным целям, интересам </a:t>
            </a:r>
            <a:r>
              <a:rPr lang="ru-RU" dirty="0" smtClean="0"/>
              <a:t>студентов;</a:t>
            </a:r>
          </a:p>
          <a:p>
            <a:r>
              <a:rPr lang="ru-RU" dirty="0" smtClean="0"/>
              <a:t>языковая </a:t>
            </a:r>
            <a:r>
              <a:rPr lang="ru-RU" dirty="0"/>
              <a:t>насыщенность; </a:t>
            </a:r>
            <a:endParaRPr lang="ru-RU" dirty="0" smtClean="0"/>
          </a:p>
          <a:p>
            <a:r>
              <a:rPr lang="ru-RU" dirty="0" smtClean="0"/>
              <a:t>отражение </a:t>
            </a:r>
            <a:r>
              <a:rPr lang="ru-RU" dirty="0" err="1"/>
              <a:t>социокультуры</a:t>
            </a:r>
            <a:r>
              <a:rPr lang="ru-RU" dirty="0"/>
              <a:t>, страноведческой </a:t>
            </a:r>
            <a:r>
              <a:rPr lang="ru-RU" dirty="0" smtClean="0"/>
              <a:t>специфики;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конфликта; </a:t>
            </a:r>
            <a:endParaRPr lang="ru-RU" dirty="0" smtClean="0"/>
          </a:p>
          <a:p>
            <a:r>
              <a:rPr lang="ru-RU" dirty="0" smtClean="0"/>
              <a:t>присутствие </a:t>
            </a:r>
            <a:r>
              <a:rPr lang="ru-RU" dirty="0"/>
              <a:t>внешней среды; </a:t>
            </a:r>
            <a:endParaRPr lang="ru-RU" dirty="0" smtClean="0"/>
          </a:p>
          <a:p>
            <a:r>
              <a:rPr lang="ru-RU" dirty="0" smtClean="0"/>
              <a:t>общепрофессиональная </a:t>
            </a:r>
            <a:r>
              <a:rPr lang="ru-RU" dirty="0"/>
              <a:t>направленность; </a:t>
            </a:r>
            <a:endParaRPr lang="ru-RU" dirty="0" smtClean="0"/>
          </a:p>
          <a:p>
            <a:r>
              <a:rPr lang="ru-RU" dirty="0" smtClean="0"/>
              <a:t>учет </a:t>
            </a:r>
            <a:r>
              <a:rPr lang="ru-RU" dirty="0"/>
              <a:t>культурного разнообразия поликультурных сообществ в странах изучаемого </a:t>
            </a:r>
            <a:r>
              <a:rPr lang="ru-RU" dirty="0" smtClean="0"/>
              <a:t>языка.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0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 err="1" smtClean="0"/>
              <a:t>преддемонтрационный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preview</a:t>
            </a:r>
            <a:r>
              <a:rPr lang="ru-RU" dirty="0"/>
              <a:t>),</a:t>
            </a:r>
          </a:p>
          <a:p>
            <a:r>
              <a:rPr lang="ru-RU" dirty="0" smtClean="0"/>
              <a:t>демонстрационный </a:t>
            </a:r>
            <a:r>
              <a:rPr lang="ru-RU" dirty="0"/>
              <a:t>(</a:t>
            </a:r>
            <a:r>
              <a:rPr lang="ru-RU" dirty="0" err="1"/>
              <a:t>viewing</a:t>
            </a:r>
            <a:r>
              <a:rPr lang="ru-RU" dirty="0"/>
              <a:t>),</a:t>
            </a:r>
          </a:p>
          <a:p>
            <a:r>
              <a:rPr lang="ru-RU" dirty="0" err="1" smtClean="0"/>
              <a:t>постденострационный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follow-up</a:t>
            </a:r>
            <a:r>
              <a:rPr lang="ru-RU" dirty="0"/>
              <a:t>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Три этапа работы с аудио- и видеоматериалами </a:t>
            </a:r>
          </a:p>
        </p:txBody>
      </p:sp>
    </p:spTree>
    <p:extLst>
      <p:ext uri="{BB962C8B-B14F-4D97-AF65-F5344CB8AC3E}">
        <p14:creationId xmlns:p14="http://schemas.microsoft.com/office/powerpoint/2010/main" val="11495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/>
              <a:t>мотивации учащихся, снятие языковых трудностей, т.е. работа с </a:t>
            </a:r>
            <a:r>
              <a:rPr lang="ru-RU" dirty="0" smtClean="0"/>
              <a:t>лексическим материалом</a:t>
            </a:r>
            <a:r>
              <a:rPr lang="ru-RU" dirty="0"/>
              <a:t>, развитие навыков вероятностного прогнозирования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Преддемонтрационный</a:t>
            </a:r>
            <a:r>
              <a:rPr lang="ru-RU" dirty="0" smtClean="0"/>
              <a:t> этап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8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</TotalTime>
  <Words>637</Words>
  <Application>Microsoft Office PowerPoint</Application>
  <PresentationFormat>Экран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Аутентичные художественные фильмы  и телесериалы как инструмент обучения иностранному языку </vt:lpstr>
      <vt:lpstr>Презентация PowerPoint</vt:lpstr>
      <vt:lpstr>Преимущества работы с видеоматериалом</vt:lpstr>
      <vt:lpstr>Презентация PowerPoint</vt:lpstr>
      <vt:lpstr>Презентация PowerPoint</vt:lpstr>
      <vt:lpstr>Главные навыки аудирования</vt:lpstr>
      <vt:lpstr>Презентация PowerPoint</vt:lpstr>
      <vt:lpstr>Три этапа работы с аудио- и видеоматериалами </vt:lpstr>
      <vt:lpstr>Преддемонтрационный этап </vt:lpstr>
      <vt:lpstr>Демонстрационный этап</vt:lpstr>
      <vt:lpstr>Постденострационный этап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Аутентичные художественные фильмы  и телесериалы как инструмент обучения иностранному языку </dc:title>
  <dc:creator>Sergey</dc:creator>
  <cp:lastModifiedBy>Sergey</cp:lastModifiedBy>
  <cp:revision>13</cp:revision>
  <dcterms:created xsi:type="dcterms:W3CDTF">2021-12-05T12:37:54Z</dcterms:created>
  <dcterms:modified xsi:type="dcterms:W3CDTF">2021-12-05T15:23:57Z</dcterms:modified>
</cp:coreProperties>
</file>