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0" r:id="rId3"/>
    <p:sldId id="259" r:id="rId4"/>
    <p:sldId id="292" r:id="rId5"/>
    <p:sldId id="257" r:id="rId6"/>
    <p:sldId id="280" r:id="rId7"/>
    <p:sldId id="258" r:id="rId8"/>
    <p:sldId id="261" r:id="rId9"/>
    <p:sldId id="282" r:id="rId10"/>
    <p:sldId id="278" r:id="rId11"/>
    <p:sldId id="283" r:id="rId12"/>
    <p:sldId id="274" r:id="rId13"/>
    <p:sldId id="265" r:id="rId14"/>
    <p:sldId id="284" r:id="rId15"/>
    <p:sldId id="285" r:id="rId16"/>
    <p:sldId id="279" r:id="rId17"/>
    <p:sldId id="276" r:id="rId18"/>
    <p:sldId id="266" r:id="rId19"/>
    <p:sldId id="286" r:id="rId20"/>
    <p:sldId id="275" r:id="rId21"/>
    <p:sldId id="277" r:id="rId22"/>
    <p:sldId id="268" r:id="rId23"/>
    <p:sldId id="287" r:id="rId24"/>
    <p:sldId id="267" r:id="rId25"/>
    <p:sldId id="270" r:id="rId26"/>
    <p:sldId id="281" r:id="rId27"/>
    <p:sldId id="273" r:id="rId28"/>
    <p:sldId id="271" r:id="rId29"/>
    <p:sldId id="288" r:id="rId30"/>
    <p:sldId id="289" r:id="rId31"/>
    <p:sldId id="293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FF"/>
    <a:srgbClr val="D72F13"/>
    <a:srgbClr val="FF99FF"/>
    <a:srgbClr val="FFFFFF"/>
    <a:srgbClr val="FF0000"/>
    <a:srgbClr val="CC00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2" autoAdjust="0"/>
    <p:restoredTop sz="94660"/>
  </p:normalViewPr>
  <p:slideViewPr>
    <p:cSldViewPr>
      <p:cViewPr varScale="1">
        <p:scale>
          <a:sx n="135" d="100"/>
          <a:sy n="135" d="100"/>
        </p:scale>
        <p:origin x="261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8EF81-F954-4254-9E3A-81DAA03EE213}" type="datetimeFigureOut">
              <a:rPr lang="ru-RU"/>
              <a:pPr>
                <a:defRPr/>
              </a:pPr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1FEEA-9F49-4E36-B990-F046E05C76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47F06-6FC7-407A-B849-07E3E331101E}" type="datetimeFigureOut">
              <a:rPr lang="ru-RU"/>
              <a:pPr>
                <a:defRPr/>
              </a:pPr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64BDE-76B7-4C21-9698-49000F81A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27BFA-CA94-4DD2-8864-0F9DF3733E60}" type="datetimeFigureOut">
              <a:rPr lang="ru-RU"/>
              <a:pPr>
                <a:defRPr/>
              </a:pPr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644BA-83E0-4B00-9604-4275B4C623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0A1A9-5D45-46FF-A884-34FC529729BC}" type="datetimeFigureOut">
              <a:rPr lang="ru-RU"/>
              <a:pPr>
                <a:defRPr/>
              </a:pPr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1667B-E84A-4310-9DF4-8D2CE2461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8F685-70B4-4F09-9A46-B5503D680137}" type="datetimeFigureOut">
              <a:rPr lang="ru-RU"/>
              <a:pPr>
                <a:defRPr/>
              </a:pPr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E28DF-C74E-41F1-B04C-04CF50E6BE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AD980-C7FE-4BB6-AE92-0A3DE12C6884}" type="datetimeFigureOut">
              <a:rPr lang="ru-RU"/>
              <a:pPr>
                <a:defRPr/>
              </a:pPr>
              <a:t>19.11.2021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61B66-3AEF-455F-8DE1-7CC63EFB9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E08F-E3BB-4334-9966-2595475BE7B8}" type="datetimeFigureOut">
              <a:rPr lang="ru-RU"/>
              <a:pPr>
                <a:defRPr/>
              </a:pPr>
              <a:t>19.11.2021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3A204-36C9-4A6E-9E5E-DA36CEB49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6F487-248B-4C1F-A4E0-6A8299461BCF}" type="datetimeFigureOut">
              <a:rPr lang="ru-RU"/>
              <a:pPr>
                <a:defRPr/>
              </a:pPr>
              <a:t>19.11.2021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BF7CA-B2BE-4E1A-9755-57A419255B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D74E2-B04A-40BA-812C-1F45FF651CD4}" type="datetimeFigureOut">
              <a:rPr lang="ru-RU"/>
              <a:pPr>
                <a:defRPr/>
              </a:pPr>
              <a:t>19.11.2021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BFC76-8A8B-473B-84B6-73EB4A1A7A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E6D1A-8FF5-48CB-8C01-B491E226E7D6}" type="datetimeFigureOut">
              <a:rPr lang="ru-RU"/>
              <a:pPr>
                <a:defRPr/>
              </a:pPr>
              <a:t>19.11.2021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D71D6-CC39-4801-B052-76062B3E47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BF917-21AE-4884-91B4-49C1225F1EDF}" type="datetimeFigureOut">
              <a:rPr lang="ru-RU"/>
              <a:pPr>
                <a:defRPr/>
              </a:pPr>
              <a:t>19.11.2021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4C5FB-FEBE-4B65-931B-00EC47FCB3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  <a:alpha val="9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E84789-264D-47A2-A57C-733A9D3FB426}" type="datetimeFigureOut">
              <a:rPr lang="ru-RU"/>
              <a:pPr>
                <a:defRPr/>
              </a:pPr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1E0937-BAF1-4B64-9DC7-6B3163A53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0.wp.com/thegeyik.com/wp-content/uploads/2015/09/facebook-dislike.jpg" TargetMode="External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://www.suitqaisdiaries.com/wp-content/uploads/2013/07/count-numbers-on-hand-suitqais-diaries-6.jpg" TargetMode="Externa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https://4tololo.ru/files/styles/large/public/images/20140406185350.jpg?itok=tcU98BHM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google.ru/url?sa=i&amp;rct=j&amp;q=&amp;esrc=s&amp;source=images&amp;cd=&amp;cad=rja&amp;uact=8&amp;ved=0ahUKEwjotPGcmtnRAhWoZpoKHTEqDS0QjRwIBw&amp;url=https://plus.google.com/111585188354400938244&amp;bvm=bv.144686652,d.bGg&amp;psig=AFQjCNHVhVMyFkFipIHoINSC-_9dTgx1sg&amp;ust=1485293006793513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https://4tololo.ru/files/styles/large/public/images/20140406184823.jpg?itok=_c9ASc-1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thrillist.com/travel/nation/nine-american-hand-gestures-thatll-get-you-punched-in-the-face-oversea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8.jpeg"/><Relationship Id="rId7" Type="http://schemas.openxmlformats.org/officeDocument/2006/relationships/image" Target="../media/image4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7.png"/><Relationship Id="rId4" Type="http://schemas.openxmlformats.org/officeDocument/2006/relationships/image" Target="https://4tololo.ru/files/styles/large/public/images/20140406184823.jpg?itok=_c9ASc-1" TargetMode="External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hyperlink" Target="http://www.google.ru/url?sa=i&amp;rct=j&amp;q=&amp;esrc=s&amp;source=images&amp;cd=&amp;cad=rja&amp;uact=8&amp;ved=0ahUKEwiGp-LL1szRAhXmQZoKHUX0AH4QjRwIBw&amp;url=http://www.apollospeaks.com/?m=201609&amp;bvm=bv.144224172,d.bGs&amp;psig=AFQjCNFGpBEEsw2Q9xRGNbL4Z8Z39U5LKw&amp;ust=148486253445484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ru/url?sa=i&amp;rct=j&amp;q=&amp;esrc=s&amp;source=images&amp;cd=&amp;cad=rja&amp;uact=8&amp;ved=0ahUKEwik8sqb1szRAhWlKJoKHfX_C5QQjRwIBw&amp;url=http://death2freedom.com/?cat=9&amp;bvm=bv.144224172,d.bGs&amp;psig=AFQjCNFGpBEEsw2Q9xRGNbL4Z8Z39U5LKw&amp;ust=1484862534454844" TargetMode="External"/><Relationship Id="rId5" Type="http://schemas.openxmlformats.org/officeDocument/2006/relationships/image" Target="../media/image50.jpeg"/><Relationship Id="rId4" Type="http://schemas.openxmlformats.org/officeDocument/2006/relationships/hyperlink" Target="https://www.google.ru/url?sa=i&amp;rct=j&amp;q=&amp;esrc=s&amp;source=images&amp;cd=&amp;cad=rja&amp;uact=8&amp;ved=0ahUKEwio8s251szRAhWCF5oKHas7BOYQjRwIBw&amp;url=https://www.bostonglobe.com/opinion/2015/08/25/donald-trump-champion-little-guy/LtBcqhAdGWg6qY3gcrrHkM/story.html&amp;bvm=bv.144224172,d.bGs&amp;psig=AFQjCNFGpBEEsw2Q9xRGNbL4Z8Z39U5LKw&amp;ust=148486253445484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hyperlink" Target="http://www.google.ru/url?sa=i&amp;rct=j&amp;q=&amp;esrc=s&amp;source=images&amp;cd=&amp;cad=rja&amp;uact=8&amp;ved=0ahUKEwjbkYKKytnRAhUkDJoKHZttDiUQjRwIBw&amp;url=http://www.symbols-n-emoticons.com/2015/06/heart-hands.html&amp;bvm=bv.144686652,d.bGs&amp;psig=AFQjCNFe_rCJyiJ-a273pO50uhoyifYRuw&amp;ust=1485305951840109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hyperlink" Target="https://www.google.ru/imgres?imgurl=http://static8.depositphotos.com/1134991/901/i/950/depositphotos_9010377-Over-national-flag-of-egypt.jpg&amp;imgrefurl=http://depositphotos.com/9010377/stock-photo-over-national-flag-of-egypt.html&amp;docid=113LEtp8t0RwdM&amp;tbnid=AI3NGWFkcMDdMM:&amp;vet=1&amp;w=1024&amp;h=640&amp;bih=875&amp;biw=1745&amp;ved=0ahUKEwj659-d8szRAhVJDSwKHTYICwgQxiAIBygF&amp;iact=c&amp;ictx=1" TargetMode="External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12" Type="http://schemas.openxmlformats.org/officeDocument/2006/relationships/image" Target="../media/image6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ru/url?sa=i&amp;rct=j&amp;q=&amp;esrc=s&amp;source=images&amp;cd=&amp;cad=rja&amp;uact=8&amp;ved=0ahUKEwiRu52W4MzRAhUsDJoKHUxBBZEQjRwIBw&amp;url=http://ru.stockfresh.com/image/3391240/heart-and-love-gesture-showed-by-hands-over-flag-of-usa-backgrou&amp;psig=AFQjCNE2lxCPLJ8lPxIwhNhC98XYsPYcVg&amp;ust=1484865221269371" TargetMode="External"/><Relationship Id="rId11" Type="http://schemas.openxmlformats.org/officeDocument/2006/relationships/hyperlink" Target="http://www.google.ru/url?sa=i&amp;rct=j&amp;q=&amp;esrc=s&amp;source=images&amp;cd=&amp;cad=rja&amp;uact=8&amp;ved=0ahUKEwj_oZ2y8czRAhUEiCwKHepAD8QQjRwIBw&amp;url=http://www.fotosearch.com/photos-images/new-zealand-flag.html&amp;psig=AFQjCNFqkFSAqGC2M4v1epwAFkmCn-FXQA&amp;ust=1484869288469749" TargetMode="External"/><Relationship Id="rId5" Type="http://schemas.openxmlformats.org/officeDocument/2006/relationships/image" Target="../media/image58.jpeg"/><Relationship Id="rId15" Type="http://schemas.openxmlformats.org/officeDocument/2006/relationships/image" Target="../media/image64.jpeg"/><Relationship Id="rId10" Type="http://schemas.openxmlformats.org/officeDocument/2006/relationships/image" Target="../media/image61.jpeg"/><Relationship Id="rId4" Type="http://schemas.openxmlformats.org/officeDocument/2006/relationships/image" Target="../media/image57.jpeg"/><Relationship Id="rId9" Type="http://schemas.openxmlformats.org/officeDocument/2006/relationships/hyperlink" Target="https://www.google.ru/url?sa=i&amp;rct=j&amp;q=&amp;esrc=s&amp;source=images&amp;cd=&amp;cad=rja&amp;uact=8&amp;ved=0ahUKEwiqusXr8MzRAhXMB5oKHeFpBFIQjRwIBw&amp;url=https://www.freeart.com/artwork/art-print/gesture-made-by-jamaica-flag-colored-hands-showing-symbol-of-heart-and-love-during-sunrise_fa7795119.html&amp;psig=AFQjCNFqkFSAqGC2M4v1epwAFkmCn-FXQA&amp;ust=1484869288469749" TargetMode="External"/><Relationship Id="rId1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topia.net/communication/non-verbal-communication-different-cultures" TargetMode="External"/><Relationship Id="rId7" Type="http://schemas.openxmlformats.org/officeDocument/2006/relationships/hyperlink" Target="http://blogs.reuters.com/photographers-blog/2007/10/22/universal-gestures-of-understanding/" TargetMode="External"/><Relationship Id="rId2" Type="http://schemas.openxmlformats.org/officeDocument/2006/relationships/hyperlink" Target="http://2012books.lardbucket.org/books/a-primer-on-communication-studies/index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V_sign" TargetMode="External"/><Relationship Id="rId5" Type="http://schemas.openxmlformats.org/officeDocument/2006/relationships/hyperlink" Target="https://en.wikipedia.org/wiki/OK_(gesture)" TargetMode="External"/><Relationship Id="rId4" Type="http://schemas.openxmlformats.org/officeDocument/2006/relationships/hyperlink" Target="https://en.wikipedia.org/wiki/Thumbs_signa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1%80%D0%BE%D0%B1%D0%BB%D0%B5%D0%BC%D0%B0" TargetMode="External"/><Relationship Id="rId2" Type="http://schemas.openxmlformats.org/officeDocument/2006/relationships/hyperlink" Target="https://ru.wikipedia.org/wiki/%D0%9F%D0%BE%D0%BB%D0%B0%D1%82,_%D0%95%D0%B2%D0%B3%D0%B5%D0%BD%D0%B8%D1%8F_%D0%A1%D0%B5%D0%BC%D1%91%D0%BD%D0%BE%D0%B2%D0%BD%D0%B0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.wikipedia.org/wiki/%D0%9A%D1%80%D0%B8%D1%82%D0%B8%D1%87%D0%B5%D1%81%D0%BA%D0%BE%D0%B5_%D0%BC%D1%8B%D1%88%D0%BB%D0%B5%D0%BD%D0%B8%D0%B5" TargetMode="External"/><Relationship Id="rId4" Type="http://schemas.openxmlformats.org/officeDocument/2006/relationships/hyperlink" Target="https://ru.wikipedia.org/wiki/%D0%A3%D1%87%D0%B5%D0%B1%D0%BD%D1%8B%D0%B9_%D0%BF%D1%80%D0%BE%D0%B5%D0%BA%D1%8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A2F5A-0AC7-4B1D-BFFF-487D71DE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952" y="332656"/>
            <a:ext cx="8578095" cy="13071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ru-RU" sz="2400" b="1" kern="1800" spc="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kern="1800" spc="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b="1" kern="1800" spc="5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лингвокультуроведческой</a:t>
            </a:r>
            <a:r>
              <a:rPr lang="ru-RU" sz="2400" b="1" kern="1800" spc="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компетенции у студентов неязыковых специальностей. Метод проектов.</a:t>
            </a:r>
            <a:br>
              <a:rPr lang="ru-RU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5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095A79-1D62-407B-A1D4-1CC1E6DD4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1960" y="5085184"/>
            <a:ext cx="4226456" cy="1307105"/>
          </a:xfrm>
        </p:spPr>
        <p:txBody>
          <a:bodyPr>
            <a:normAutofit/>
          </a:bodyPr>
          <a:lstStyle/>
          <a:p>
            <a:r>
              <a:rPr lang="ru-RU" sz="16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старшего преподавателя </a:t>
            </a:r>
          </a:p>
          <a:p>
            <a:r>
              <a:rPr lang="ru-RU" sz="16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иностранного языка </a:t>
            </a:r>
          </a:p>
          <a:p>
            <a:r>
              <a:rPr lang="ru-RU" sz="16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ФМОПиЗР</a:t>
            </a:r>
            <a:r>
              <a:rPr lang="ru-RU" sz="16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ИАИ РГГУ</a:t>
            </a:r>
          </a:p>
          <a:p>
            <a:r>
              <a:rPr lang="ru-RU" sz="16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Маркеловой Татьяны Александровны</a:t>
            </a:r>
          </a:p>
          <a:p>
            <a:endParaRPr lang="ru-RU" dirty="0"/>
          </a:p>
        </p:txBody>
      </p:sp>
      <p:pic>
        <p:nvPicPr>
          <p:cNvPr id="4" name="Picture 2" descr="Cultural Studies: The Interdisciplinary Career Path It Provides">
            <a:extLst>
              <a:ext uri="{FF2B5EF4-FFF2-40B4-BE49-F238E27FC236}">
                <a16:creationId xmlns:a16="http://schemas.microsoft.com/office/drawing/2014/main" id="{F41ABFC5-73A3-4FF8-AC8D-0326DFC0B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79" y="1926102"/>
            <a:ext cx="4932040" cy="2774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465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6" descr="&amp;Pcy;&amp;lcy;&amp;icy;&amp;ncy;&amp;icy;&amp;jcy; &amp;Mcy;&amp;lcy;&amp;acy;&amp;dcy;&amp;shcy;&amp;icy;&amp;jcy;"/>
          <p:cNvPicPr>
            <a:picLocks noChangeAspect="1" noChangeArrowheads="1"/>
          </p:cNvPicPr>
          <p:nvPr/>
        </p:nvPicPr>
        <p:blipFill>
          <a:blip r:embed="rId2">
            <a:lum bright="22000" contrast="50000"/>
          </a:blip>
          <a:srcRect/>
          <a:stretch>
            <a:fillRect/>
          </a:stretch>
        </p:blipFill>
        <p:spPr bwMode="auto">
          <a:xfrm>
            <a:off x="4716463" y="333375"/>
            <a:ext cx="1944687" cy="25939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-3565525" y="1989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8435" name="Picture 9" descr="1438729562_zhes2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 bwMode="auto">
          <a:xfrm>
            <a:off x="611188" y="1628775"/>
            <a:ext cx="3529012" cy="2368550"/>
          </a:xfrm>
          <a:prstGeom prst="rect">
            <a:avLst/>
          </a:prstGeom>
          <a:noFill/>
          <a:ln w="38100">
            <a:solidFill>
              <a:srgbClr val="333300"/>
            </a:solidFill>
            <a:miter lim="800000"/>
            <a:headEnd/>
            <a:tailEnd/>
          </a:ln>
        </p:spPr>
      </p:pic>
      <p:pic>
        <p:nvPicPr>
          <p:cNvPr id="18436" name="Picture 17" descr="pollice-detail2"/>
          <p:cNvPicPr>
            <a:picLocks noChangeAspect="1" noChangeArrowheads="1"/>
          </p:cNvPicPr>
          <p:nvPr/>
        </p:nvPicPr>
        <p:blipFill>
          <a:blip r:embed="rId4">
            <a:lum bright="24000" contrast="42000"/>
          </a:blip>
          <a:srcRect b="31195"/>
          <a:stretch>
            <a:fillRect/>
          </a:stretch>
        </p:blipFill>
        <p:spPr bwMode="auto">
          <a:xfrm>
            <a:off x="2627313" y="3429000"/>
            <a:ext cx="6192837" cy="3255963"/>
          </a:xfrm>
          <a:prstGeom prst="rect">
            <a:avLst/>
          </a:prstGeom>
          <a:noFill/>
          <a:ln w="38100">
            <a:solidFill>
              <a:srgbClr val="333300"/>
            </a:solidFill>
            <a:miter lim="800000"/>
            <a:headEnd/>
            <a:tailEnd/>
          </a:ln>
        </p:spPr>
      </p:pic>
      <p:sp>
        <p:nvSpPr>
          <p:cNvPr id="18437" name="Rectangle 14"/>
          <p:cNvSpPr>
            <a:spLocks noChangeArrowheads="1"/>
          </p:cNvSpPr>
          <p:nvPr/>
        </p:nvSpPr>
        <p:spPr bwMode="auto">
          <a:xfrm>
            <a:off x="323850" y="4581525"/>
            <a:ext cx="22320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0">
                <a:latin typeface="Arial Rounded MT Bold" pitchFamily="34" charset="0"/>
              </a:rPr>
              <a:t>Jean-Léon Gérôme</a:t>
            </a:r>
            <a:r>
              <a:rPr lang="en-US" sz="2000" b="0">
                <a:latin typeface="Arial Rounded MT Bold" pitchFamily="34" charset="0"/>
              </a:rPr>
              <a:t>, </a:t>
            </a:r>
          </a:p>
          <a:p>
            <a:endParaRPr lang="en-US" sz="2000" b="0">
              <a:latin typeface="Arial Rounded MT Bold" pitchFamily="34" charset="0"/>
            </a:endParaRPr>
          </a:p>
          <a:p>
            <a:r>
              <a:rPr lang="ru-RU" sz="2400">
                <a:latin typeface="Arial Rounded MT Bold" pitchFamily="34" charset="0"/>
              </a:rPr>
              <a:t>Pollice Verso </a:t>
            </a:r>
            <a:r>
              <a:rPr lang="ru-RU" sz="2000">
                <a:latin typeface="Arial Rounded MT Bold" pitchFamily="34" charset="0"/>
              </a:rPr>
              <a:t>(1872)</a:t>
            </a:r>
            <a:endParaRPr lang="en-US" sz="2000">
              <a:latin typeface="Arial Rounded MT Bold" pitchFamily="34" charset="0"/>
            </a:endParaRPr>
          </a:p>
        </p:txBody>
      </p:sp>
      <p:sp>
        <p:nvSpPr>
          <p:cNvPr id="18438" name="Rectangle 18"/>
          <p:cNvSpPr>
            <a:spLocks noChangeArrowheads="1"/>
          </p:cNvSpPr>
          <p:nvPr/>
        </p:nvSpPr>
        <p:spPr bwMode="auto">
          <a:xfrm>
            <a:off x="6804025" y="463550"/>
            <a:ext cx="21590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>
                <a:latin typeface="Arial Rounded MT Bold" pitchFamily="34" charset="0"/>
              </a:rPr>
              <a:t>Pliny the Elder</a:t>
            </a:r>
            <a:r>
              <a:rPr lang="ru-RU">
                <a:latin typeface="Arial Rounded MT Bold" pitchFamily="34" charset="0"/>
              </a:rPr>
              <a:t>, the first century AD:</a:t>
            </a:r>
          </a:p>
          <a:p>
            <a:r>
              <a:rPr lang="ru-RU" b="0" i="1"/>
              <a:t>"To bend or bow downe the thumbes when wee give assent unto a thing, or doe favour any person.“ </a:t>
            </a: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755650" y="333375"/>
            <a:ext cx="34559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The Origin is very </a:t>
            </a:r>
            <a:r>
              <a:rPr lang="ru-RU" sz="36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obscure.</a:t>
            </a:r>
            <a:r>
              <a:rPr lang="ru-RU" sz="3600" b="0">
                <a:latin typeface="Arial Rounded MT Bold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23850" y="3860800"/>
            <a:ext cx="33845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Number ONE  -  Germany, France , Hungary  (Continental Europe)</a:t>
            </a:r>
            <a:endParaRPr lang="ru-RU" sz="2000">
              <a:effectLst>
                <a:outerShdw blurRad="38100" dist="38100" dir="2700000" algn="tl">
                  <a:srgbClr val="1F497D"/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1036" name="Picture 12" descr="http://www.proza.ru/pics/2012/02/29/172.jpg"/>
          <p:cNvPicPr>
            <a:picLocks noChangeAspect="1" noChangeArrowheads="1"/>
          </p:cNvPicPr>
          <p:nvPr/>
        </p:nvPicPr>
        <p:blipFill>
          <a:blip r:embed="rId2" cstate="print"/>
          <a:srcRect l="9822" t="4762" r="11041" b="40476"/>
          <a:stretch>
            <a:fillRect/>
          </a:stretch>
        </p:blipFill>
        <p:spPr bwMode="auto">
          <a:xfrm>
            <a:off x="3966735" y="3504352"/>
            <a:ext cx="5169138" cy="2682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779838" y="6237288"/>
            <a:ext cx="516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A typical hitchhiker’s thumbs up gesture</a:t>
            </a:r>
          </a:p>
        </p:txBody>
      </p:sp>
      <p:pic>
        <p:nvPicPr>
          <p:cNvPr id="19460" name="Picture 14" descr="facebook-dislik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48DDF"/>
              </a:clrFrom>
              <a:clrTo>
                <a:srgbClr val="748DDF">
                  <a:alpha val="0"/>
                </a:srgbClr>
              </a:clrTo>
            </a:clrChange>
            <a:lum bright="-6000" contrast="12000"/>
          </a:blip>
          <a:srcRect b="5515"/>
          <a:stretch>
            <a:fillRect/>
          </a:stretch>
        </p:blipFill>
        <p:spPr bwMode="auto">
          <a:xfrm>
            <a:off x="1187450" y="333375"/>
            <a:ext cx="4537075" cy="3216275"/>
          </a:xfrm>
          <a:prstGeom prst="rect">
            <a:avLst/>
          </a:prstGeom>
          <a:noFill/>
          <a:ln w="38100">
            <a:solidFill>
              <a:srgbClr val="FF0000">
                <a:alpha val="0"/>
              </a:srgbClr>
            </a:solidFill>
            <a:miter lim="800000"/>
            <a:headEnd/>
            <a:tailEnd/>
          </a:ln>
        </p:spPr>
      </p:pic>
      <p:pic>
        <p:nvPicPr>
          <p:cNvPr id="19461" name="Picture 17" descr="Counting Hands">
            <a:hlinkClick r:id="rId5" tooltip="&quot;Count numbers on your hands - SuitQais Diaries&quot;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5300663"/>
            <a:ext cx="3457575" cy="129222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19462" name="Picture 10" descr="depositphotos_8677400-stock-photo-thumb-up-like-dislike-symbol"/>
          <p:cNvPicPr>
            <a:picLocks noChangeAspect="1" noChangeArrowheads="1"/>
          </p:cNvPicPr>
          <p:nvPr/>
        </p:nvPicPr>
        <p:blipFill>
          <a:blip r:embed="rId7"/>
          <a:srcRect l="10132" t="2519" r="12067" b="5040"/>
          <a:stretch>
            <a:fillRect/>
          </a:stretch>
        </p:blipFill>
        <p:spPr bwMode="auto">
          <a:xfrm>
            <a:off x="6156325" y="404813"/>
            <a:ext cx="1654175" cy="26638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395288" y="188913"/>
            <a:ext cx="719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1.</a:t>
            </a:r>
            <a:endParaRPr lang="ru-RU" sz="400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395288" y="3141663"/>
            <a:ext cx="863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2.</a:t>
            </a:r>
            <a:endParaRPr lang="ru-RU" sz="400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8316913" y="3644900"/>
            <a:ext cx="644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3.</a:t>
            </a:r>
            <a:endParaRPr lang="ru-RU" sz="400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0" descr="http://metkere.com/img/2011/02/RussiasPrimeMinisterVladimirPutin.jpg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1331913" y="476250"/>
            <a:ext cx="62642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042988" y="765175"/>
            <a:ext cx="4897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b="0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50825" y="260350"/>
            <a:ext cx="302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>
                <a:effectLst>
                  <a:outerShdw blurRad="38100" dist="38100" dir="2700000" algn="tl">
                    <a:srgbClr val="1F497D"/>
                  </a:outerShdw>
                </a:effectLst>
              </a:rPr>
              <a:t>«</a:t>
            </a:r>
            <a:r>
              <a:rPr lang="en-US">
                <a:effectLst>
                  <a:outerShdw blurRad="38100" dist="38100" dir="2700000" algn="tl">
                    <a:srgbClr val="1F497D"/>
                  </a:outerShdw>
                </a:effectLst>
              </a:rPr>
              <a:t>  </a:t>
            </a:r>
            <a:r>
              <a:rPr lang="en-US" sz="44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Super !</a:t>
            </a:r>
            <a:r>
              <a:rPr lang="en-US">
                <a:effectLst>
                  <a:outerShdw blurRad="38100" dist="38100" dir="2700000" algn="tl">
                    <a:srgbClr val="1F497D"/>
                  </a:outerShdw>
                </a:effectLst>
              </a:rPr>
              <a:t> </a:t>
            </a:r>
            <a:r>
              <a:rPr lang="ru-RU" sz="4400">
                <a:effectLst>
                  <a:outerShdw blurRad="38100" dist="38100" dir="2700000" algn="tl">
                    <a:srgbClr val="1F497D"/>
                  </a:outerShdw>
                </a:effectLst>
              </a:rPr>
              <a:t>»</a:t>
            </a:r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ru-RU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84" name="Picture 6" descr="Plus"/>
          <p:cNvPicPr>
            <a:picLocks noChangeAspect="1" noChangeArrowheads="1"/>
          </p:cNvPicPr>
          <p:nvPr/>
        </p:nvPicPr>
        <p:blipFill>
          <a:blip r:embed="rId3">
            <a:lum bright="-6000" contrast="18000"/>
          </a:blip>
          <a:srcRect/>
          <a:stretch>
            <a:fillRect/>
          </a:stretch>
        </p:blipFill>
        <p:spPr bwMode="auto">
          <a:xfrm>
            <a:off x="6804025" y="260350"/>
            <a:ext cx="129698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3276600" y="4652963"/>
            <a:ext cx="223202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Can be an obscene gesture</a:t>
            </a:r>
            <a:endParaRPr lang="ru-RU" sz="3200">
              <a:effectLst>
                <a:outerShdw blurRad="38100" dist="38100" dir="2700000" algn="tl">
                  <a:srgbClr val="1F497D"/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20486" name="Picture 13" descr="australia-ruka-velka"/>
          <p:cNvPicPr>
            <a:picLocks noChangeAspect="1" noChangeArrowheads="1"/>
          </p:cNvPicPr>
          <p:nvPr/>
        </p:nvPicPr>
        <p:blipFill>
          <a:blip r:embed="rId4"/>
          <a:srcRect r="33913"/>
          <a:stretch>
            <a:fillRect/>
          </a:stretch>
        </p:blipFill>
        <p:spPr bwMode="auto">
          <a:xfrm>
            <a:off x="6011863" y="4149725"/>
            <a:ext cx="259238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0" descr="cons-of-installment-loans"/>
          <p:cNvPicPr>
            <a:picLocks noChangeAspect="1" noChangeArrowheads="1"/>
          </p:cNvPicPr>
          <p:nvPr/>
        </p:nvPicPr>
        <p:blipFill>
          <a:blip r:embed="rId5">
            <a:lum bright="-12000" contrast="24000"/>
          </a:blip>
          <a:srcRect/>
          <a:stretch>
            <a:fillRect/>
          </a:stretch>
        </p:blipFill>
        <p:spPr bwMode="auto">
          <a:xfrm>
            <a:off x="7524750" y="3716338"/>
            <a:ext cx="143986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5" descr="Greek-Hand-Flag"/>
          <p:cNvPicPr>
            <a:picLocks noChangeAspect="1" noChangeArrowheads="1"/>
          </p:cNvPicPr>
          <p:nvPr/>
        </p:nvPicPr>
        <p:blipFill>
          <a:blip r:embed="rId6"/>
          <a:srcRect l="19289"/>
          <a:stretch>
            <a:fillRect/>
          </a:stretch>
        </p:blipFill>
        <p:spPr bwMode="auto">
          <a:xfrm>
            <a:off x="827088" y="4437063"/>
            <a:ext cx="2411412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1" descr="question-clipart-for-powerpoint-panda-free-images-99222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188" y="422116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OPjgDd"/>
          <p:cNvPicPr>
            <a:picLocks noChangeAspect="1" noChangeArrowheads="1"/>
          </p:cNvPicPr>
          <p:nvPr/>
        </p:nvPicPr>
        <p:blipFill>
          <a:blip r:embed="rId2">
            <a:lum bright="-12000" contrast="54000"/>
          </a:blip>
          <a:srcRect l="12387" t="7349" r="7455" b="5984"/>
          <a:stretch>
            <a:fillRect/>
          </a:stretch>
        </p:blipFill>
        <p:spPr bwMode="auto">
          <a:xfrm>
            <a:off x="323850" y="836613"/>
            <a:ext cx="8496300" cy="5167312"/>
          </a:xfrm>
          <a:prstGeom prst="rect">
            <a:avLst/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6" name="Picture 8" descr="что значат жесты, значение одинаковых жестов, разное значение жестов, жесты разных стран"/>
          <p:cNvPicPr>
            <a:picLocks noChangeAspect="1" noChangeArrowheads="1"/>
          </p:cNvPicPr>
          <p:nvPr/>
        </p:nvPicPr>
        <p:blipFill>
          <a:blip r:embed="rId3" r:link="rId4"/>
          <a:srcRect t="39304" r="50810"/>
          <a:stretch>
            <a:fillRect/>
          </a:stretch>
        </p:blipFill>
        <p:spPr bwMode="auto">
          <a:xfrm>
            <a:off x="6948488" y="333375"/>
            <a:ext cx="2052637" cy="184943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1507" name="Picture 9" descr="Plus"/>
          <p:cNvPicPr>
            <a:picLocks noChangeAspect="1" noChangeArrowheads="1"/>
          </p:cNvPicPr>
          <p:nvPr/>
        </p:nvPicPr>
        <p:blipFill>
          <a:blip r:embed="rId5">
            <a:lum bright="-6000" contrast="36000"/>
          </a:blip>
          <a:srcRect/>
          <a:stretch>
            <a:fillRect/>
          </a:stretch>
        </p:blipFill>
        <p:spPr bwMode="auto">
          <a:xfrm>
            <a:off x="1692275" y="1484313"/>
            <a:ext cx="865188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" descr="cons-of-installment-loans"/>
          <p:cNvPicPr>
            <a:picLocks noChangeAspect="1" noChangeArrowheads="1"/>
          </p:cNvPicPr>
          <p:nvPr/>
        </p:nvPicPr>
        <p:blipFill>
          <a:blip r:embed="rId6">
            <a:lum bright="6000" contrast="24000"/>
          </a:blip>
          <a:srcRect/>
          <a:stretch>
            <a:fillRect/>
          </a:stretch>
        </p:blipFill>
        <p:spPr bwMode="auto">
          <a:xfrm>
            <a:off x="2627313" y="5013325"/>
            <a:ext cx="5032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11"/>
          <p:cNvSpPr>
            <a:spLocks noChangeArrowheads="1"/>
          </p:cNvSpPr>
          <p:nvPr/>
        </p:nvSpPr>
        <p:spPr bwMode="auto">
          <a:xfrm>
            <a:off x="0" y="1500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b="0"/>
          </a:p>
        </p:txBody>
      </p:sp>
      <p:sp>
        <p:nvSpPr>
          <p:cNvPr id="21510" name="Rectangle 12"/>
          <p:cNvSpPr>
            <a:spLocks noChangeArrowheads="1"/>
          </p:cNvSpPr>
          <p:nvPr/>
        </p:nvSpPr>
        <p:spPr bwMode="auto">
          <a:xfrm>
            <a:off x="-180975" y="1412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b="0"/>
          </a:p>
        </p:txBody>
      </p:sp>
      <p:sp>
        <p:nvSpPr>
          <p:cNvPr id="21511" name="Rectangle 13"/>
          <p:cNvSpPr>
            <a:spLocks noChangeArrowheads="1"/>
          </p:cNvSpPr>
          <p:nvPr/>
        </p:nvSpPr>
        <p:spPr bwMode="auto">
          <a:xfrm>
            <a:off x="0" y="5046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b="0"/>
          </a:p>
        </p:txBody>
      </p:sp>
      <p:pic>
        <p:nvPicPr>
          <p:cNvPr id="21512" name="Picture 14" descr="Plus"/>
          <p:cNvPicPr>
            <a:picLocks noChangeAspect="1" noChangeArrowheads="1"/>
          </p:cNvPicPr>
          <p:nvPr/>
        </p:nvPicPr>
        <p:blipFill>
          <a:blip r:embed="rId5">
            <a:lum bright="-6000" contrast="36000"/>
          </a:blip>
          <a:srcRect/>
          <a:stretch>
            <a:fillRect/>
          </a:stretch>
        </p:blipFill>
        <p:spPr bwMode="auto">
          <a:xfrm>
            <a:off x="4211638" y="1628775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5" descr="cons-of-installment-loans"/>
          <p:cNvPicPr>
            <a:picLocks noChangeAspect="1" noChangeArrowheads="1"/>
          </p:cNvPicPr>
          <p:nvPr/>
        </p:nvPicPr>
        <p:blipFill>
          <a:blip r:embed="rId6">
            <a:lum bright="6000" contrast="24000"/>
          </a:blip>
          <a:srcRect/>
          <a:stretch>
            <a:fillRect/>
          </a:stretch>
        </p:blipFill>
        <p:spPr bwMode="auto">
          <a:xfrm>
            <a:off x="5148263" y="2997200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6" descr="что значат жесты, значение одинаковых жестов, разное значение жестов, жесты разных стран"/>
          <p:cNvPicPr>
            <a:picLocks noChangeAspect="1" noChangeArrowheads="1"/>
          </p:cNvPicPr>
          <p:nvPr/>
        </p:nvPicPr>
        <p:blipFill>
          <a:blip r:embed="rId3" r:link="rId4"/>
          <a:srcRect l="49210" t="39304"/>
          <a:stretch>
            <a:fillRect/>
          </a:stretch>
        </p:blipFill>
        <p:spPr bwMode="auto">
          <a:xfrm>
            <a:off x="179388" y="4724400"/>
            <a:ext cx="2051050" cy="1789113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39750" y="260350"/>
            <a:ext cx="5976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USA, Russia, UK, Canada, China, Egypt </a:t>
            </a:r>
            <a:endParaRPr lang="ru-RU">
              <a:effectLst>
                <a:outerShdw blurRad="38100" dist="38100" dir="2700000" algn="tl">
                  <a:srgbClr val="1F497D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2484438" y="6165850"/>
            <a:ext cx="6659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effectLst>
                  <a:outerShdw blurRad="38100" dist="38100" dir="2700000" algn="tl">
                    <a:srgbClr val="1F497D"/>
                  </a:outerShdw>
                </a:effectLst>
              </a:rPr>
              <a:t>West Africa, Iran, Iraq, Thailand, Australia, </a:t>
            </a:r>
            <a:r>
              <a:rPr lang="ru-RU">
                <a:effectLst>
                  <a:outerShdw blurRad="38100" dist="38100" dir="2700000" algn="tl">
                    <a:srgbClr val="1F497D"/>
                  </a:outerShdw>
                </a:effectLst>
              </a:rPr>
              <a:t>Uruguay</a:t>
            </a:r>
          </a:p>
        </p:txBody>
      </p:sp>
      <p:pic>
        <p:nvPicPr>
          <p:cNvPr id="21517" name="Picture 15" descr="cons-of-installment-loans"/>
          <p:cNvPicPr>
            <a:picLocks noChangeAspect="1" noChangeArrowheads="1"/>
          </p:cNvPicPr>
          <p:nvPr/>
        </p:nvPicPr>
        <p:blipFill>
          <a:blip r:embed="rId6">
            <a:lum bright="6000" contrast="24000"/>
          </a:blip>
          <a:srcRect/>
          <a:stretch>
            <a:fillRect/>
          </a:stretch>
        </p:blipFill>
        <p:spPr bwMode="auto">
          <a:xfrm>
            <a:off x="3851275" y="371633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5" descr="cons-of-installment-loans"/>
          <p:cNvPicPr>
            <a:picLocks noChangeAspect="1" noChangeArrowheads="1"/>
          </p:cNvPicPr>
          <p:nvPr/>
        </p:nvPicPr>
        <p:blipFill>
          <a:blip r:embed="rId6">
            <a:lum bright="6000" contrast="24000"/>
          </a:blip>
          <a:srcRect/>
          <a:stretch>
            <a:fillRect/>
          </a:stretch>
        </p:blipFill>
        <p:spPr bwMode="auto">
          <a:xfrm>
            <a:off x="6443663" y="3933825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5" descr="cons-of-installment-loans"/>
          <p:cNvPicPr>
            <a:picLocks noChangeAspect="1" noChangeArrowheads="1"/>
          </p:cNvPicPr>
          <p:nvPr/>
        </p:nvPicPr>
        <p:blipFill>
          <a:blip r:embed="rId6">
            <a:lum bright="6000" contrast="24000"/>
          </a:blip>
          <a:srcRect/>
          <a:stretch>
            <a:fillRect/>
          </a:stretch>
        </p:blipFill>
        <p:spPr bwMode="auto">
          <a:xfrm>
            <a:off x="7235825" y="5229225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9" descr="Plus"/>
          <p:cNvPicPr>
            <a:picLocks noChangeAspect="1" noChangeArrowheads="1"/>
          </p:cNvPicPr>
          <p:nvPr/>
        </p:nvPicPr>
        <p:blipFill>
          <a:blip r:embed="rId5">
            <a:lum bright="-6000" contrast="36000"/>
          </a:blip>
          <a:srcRect/>
          <a:stretch>
            <a:fillRect/>
          </a:stretch>
        </p:blipFill>
        <p:spPr bwMode="auto">
          <a:xfrm>
            <a:off x="2268538" y="2924175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9" descr="Plus"/>
          <p:cNvPicPr>
            <a:picLocks noChangeAspect="1" noChangeArrowheads="1"/>
          </p:cNvPicPr>
          <p:nvPr/>
        </p:nvPicPr>
        <p:blipFill>
          <a:blip r:embed="rId5">
            <a:lum bright="-6000" contrast="36000"/>
          </a:blip>
          <a:srcRect/>
          <a:stretch>
            <a:fillRect/>
          </a:stretch>
        </p:blipFill>
        <p:spPr bwMode="auto">
          <a:xfrm>
            <a:off x="5435600" y="1341438"/>
            <a:ext cx="865188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9" descr="Plus"/>
          <p:cNvPicPr>
            <a:picLocks noChangeAspect="1" noChangeArrowheads="1"/>
          </p:cNvPicPr>
          <p:nvPr/>
        </p:nvPicPr>
        <p:blipFill>
          <a:blip r:embed="rId5">
            <a:lum bright="-6000" contrast="36000"/>
          </a:blip>
          <a:srcRect/>
          <a:stretch>
            <a:fillRect/>
          </a:stretch>
        </p:blipFill>
        <p:spPr bwMode="auto">
          <a:xfrm>
            <a:off x="6877050" y="2781300"/>
            <a:ext cx="86518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8" descr="intolerancia"/>
          <p:cNvPicPr>
            <a:picLocks noChangeAspect="1" noChangeArrowheads="1"/>
          </p:cNvPicPr>
          <p:nvPr/>
        </p:nvPicPr>
        <p:blipFill>
          <a:blip r:embed="rId2"/>
          <a:srcRect l="10745" t="13448" r="14893"/>
          <a:stretch>
            <a:fillRect/>
          </a:stretch>
        </p:blipFill>
        <p:spPr bwMode="auto">
          <a:xfrm>
            <a:off x="1258888" y="1341438"/>
            <a:ext cx="6264275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419475" y="620713"/>
            <a:ext cx="2232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« </a:t>
            </a: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OK!</a:t>
            </a:r>
            <a:r>
              <a:rPr lang="ru-RU" sz="4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»</a:t>
            </a: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5076825" y="6237288"/>
            <a:ext cx="388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000" b="0">
                <a:effectLst>
                  <a:outerShdw blurRad="38100" dist="38100" dir="2700000" algn="tl">
                    <a:srgbClr val="1F497D"/>
                  </a:outerShdw>
                </a:effectLst>
              </a:rPr>
              <a:t>Global Language Monitor</a:t>
            </a:r>
            <a:r>
              <a:rPr lang="ru-RU" sz="2000" b="0">
                <a:effectLst>
                  <a:outerShdw blurRad="38100" dist="38100" dir="2700000" algn="tl">
                    <a:srgbClr val="1F497D"/>
                  </a:outerShdw>
                </a:effectLst>
              </a:rPr>
              <a:t> (GLM)</a:t>
            </a:r>
            <a:r>
              <a:rPr lang="ru-RU" b="0"/>
              <a:t> </a:t>
            </a: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900113" y="115888"/>
            <a:ext cx="712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1F497D"/>
                  </a:outerShdw>
                </a:effectLst>
              </a:rPr>
              <a:t>The most popular English word in the world is</a:t>
            </a:r>
            <a:endParaRPr lang="ru-RU" sz="240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323850" y="203200"/>
            <a:ext cx="47529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>
              <a:defRPr/>
            </a:pPr>
            <a:r>
              <a:rPr lang="en-US" sz="14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OK comes from: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400" b="0">
                <a:latin typeface="Arial Rounded MT Bold" pitchFamily="34" charset="0"/>
              </a:rPr>
              <a:t>the Haitian port </a:t>
            </a:r>
            <a:r>
              <a:rPr lang="en-US" sz="1400" b="0">
                <a:latin typeface="Arial Rounded MT Bold" pitchFamily="34" charset="0"/>
              </a:rPr>
              <a:t>“</a:t>
            </a:r>
            <a:r>
              <a:rPr lang="ru-RU" sz="1400" b="0">
                <a:latin typeface="Arial Rounded MT Bold" pitchFamily="34" charset="0"/>
              </a:rPr>
              <a:t>Aux Cayes</a:t>
            </a:r>
            <a:r>
              <a:rPr lang="en-US" sz="1400" b="0">
                <a:latin typeface="Arial Rounded MT Bold" pitchFamily="34" charset="0"/>
              </a:rPr>
              <a:t>”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400" b="0">
                <a:latin typeface="Arial Rounded MT Bold" pitchFamily="34" charset="0"/>
              </a:rPr>
              <a:t>Louisiana French</a:t>
            </a:r>
            <a:r>
              <a:rPr lang="en-US" sz="1400" b="0">
                <a:latin typeface="Arial Rounded MT Bold" pitchFamily="34" charset="0"/>
              </a:rPr>
              <a:t>  </a:t>
            </a:r>
            <a:r>
              <a:rPr lang="ru-RU" sz="1400" b="0">
                <a:latin typeface="Arial Rounded MT Bold" pitchFamily="34" charset="0"/>
              </a:rPr>
              <a:t> </a:t>
            </a:r>
            <a:r>
              <a:rPr lang="ru-RU" sz="1400" b="0" i="1">
                <a:latin typeface="Arial Rounded MT Bold" pitchFamily="34" charset="0"/>
              </a:rPr>
              <a:t>au quai</a:t>
            </a:r>
            <a:r>
              <a:rPr lang="ru-RU" sz="1400" b="0">
                <a:latin typeface="Arial Rounded MT Bold" pitchFamily="34" charset="0"/>
              </a:rPr>
              <a:t>, </a:t>
            </a:r>
            <a:endParaRPr lang="en-US" sz="1400" b="0">
              <a:latin typeface="Arial Rounded MT Bold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400" b="0">
                <a:latin typeface="Arial Rounded MT Bold" pitchFamily="34" charset="0"/>
              </a:rPr>
              <a:t>a Puerto Rican rum labeled </a:t>
            </a:r>
            <a:r>
              <a:rPr lang="en-US" sz="1400" b="0">
                <a:latin typeface="Arial Rounded MT Bold" pitchFamily="34" charset="0"/>
              </a:rPr>
              <a:t>“</a:t>
            </a:r>
            <a:r>
              <a:rPr lang="ru-RU" sz="1400" b="0">
                <a:latin typeface="Arial Rounded MT Bold" pitchFamily="34" charset="0"/>
              </a:rPr>
              <a:t>Aux Quais</a:t>
            </a:r>
            <a:r>
              <a:rPr lang="en-US" sz="1400" b="0">
                <a:latin typeface="Arial Rounded MT Bold" pitchFamily="34" charset="0"/>
              </a:rPr>
              <a:t>”</a:t>
            </a:r>
            <a:r>
              <a:rPr lang="ru-RU" sz="1400" b="0">
                <a:latin typeface="Arial Rounded MT Bold" pitchFamily="34" charset="0"/>
              </a:rPr>
              <a:t> </a:t>
            </a:r>
            <a:endParaRPr lang="en-US" sz="1400" b="0">
              <a:latin typeface="Arial Rounded MT Bold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400" b="0">
                <a:latin typeface="Arial Rounded MT Bold" pitchFamily="34" charset="0"/>
              </a:rPr>
              <a:t>German </a:t>
            </a:r>
            <a:r>
              <a:rPr lang="en-US" sz="1400" b="0">
                <a:latin typeface="Arial Rounded MT Bold" pitchFamily="34" charset="0"/>
              </a:rPr>
              <a:t>   </a:t>
            </a:r>
            <a:r>
              <a:rPr lang="ru-RU" sz="1400" b="0" i="1">
                <a:latin typeface="Arial Rounded MT Bold" pitchFamily="34" charset="0"/>
              </a:rPr>
              <a:t>alles korrekt</a:t>
            </a:r>
            <a:r>
              <a:rPr lang="ru-RU" sz="1400" b="0">
                <a:latin typeface="Arial Rounded MT Bold" pitchFamily="34" charset="0"/>
              </a:rPr>
              <a:t> </a:t>
            </a:r>
            <a:r>
              <a:rPr lang="en-US" sz="1400" b="0">
                <a:latin typeface="Arial Rounded MT Bold" pitchFamily="34" charset="0"/>
              </a:rPr>
              <a:t> </a:t>
            </a:r>
            <a:r>
              <a:rPr lang="ru-RU" sz="1400" b="0">
                <a:latin typeface="Arial Rounded MT Bold" pitchFamily="34" charset="0"/>
              </a:rPr>
              <a:t>or </a:t>
            </a:r>
            <a:r>
              <a:rPr lang="ru-RU" sz="1400" b="0" i="1">
                <a:latin typeface="Arial Rounded MT Bold" pitchFamily="34" charset="0"/>
              </a:rPr>
              <a:t>Ober-Kommando</a:t>
            </a:r>
            <a:r>
              <a:rPr lang="ru-RU" sz="1400" b="0">
                <a:latin typeface="Arial Rounded MT Bold" pitchFamily="34" charset="0"/>
              </a:rPr>
              <a:t>, </a:t>
            </a:r>
            <a:endParaRPr lang="en-US" sz="1400" b="0">
              <a:latin typeface="Arial Rounded MT Bold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400" b="0">
                <a:latin typeface="Arial Rounded MT Bold" pitchFamily="34" charset="0"/>
              </a:rPr>
              <a:t>Chocktaw </a:t>
            </a:r>
            <a:r>
              <a:rPr lang="en-US" sz="1400" b="0">
                <a:latin typeface="Arial Rounded MT Bold" pitchFamily="34" charset="0"/>
              </a:rPr>
              <a:t>  </a:t>
            </a:r>
            <a:r>
              <a:rPr lang="ru-RU" sz="1400" b="0" i="1">
                <a:latin typeface="Arial Rounded MT Bold" pitchFamily="34" charset="0"/>
              </a:rPr>
              <a:t>okeh</a:t>
            </a:r>
            <a:r>
              <a:rPr lang="ru-RU" sz="1400" b="0">
                <a:latin typeface="Arial Rounded MT Bold" pitchFamily="34" charset="0"/>
              </a:rPr>
              <a:t>, </a:t>
            </a:r>
            <a:endParaRPr lang="en-US" sz="1400" b="0">
              <a:latin typeface="Arial Rounded MT Bold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400" b="0">
                <a:latin typeface="Arial Rounded MT Bold" pitchFamily="34" charset="0"/>
              </a:rPr>
              <a:t>Scots </a:t>
            </a:r>
            <a:r>
              <a:rPr lang="en-US" sz="1400" b="0">
                <a:latin typeface="Arial Rounded MT Bold" pitchFamily="34" charset="0"/>
              </a:rPr>
              <a:t>    </a:t>
            </a:r>
            <a:r>
              <a:rPr lang="ru-RU" sz="1400" b="0" i="1">
                <a:latin typeface="Arial Rounded MT Bold" pitchFamily="34" charset="0"/>
              </a:rPr>
              <a:t>och aye</a:t>
            </a:r>
            <a:r>
              <a:rPr lang="ru-RU" sz="1400" b="0">
                <a:latin typeface="Arial Rounded MT Bold" pitchFamily="34" charset="0"/>
              </a:rPr>
              <a:t>,</a:t>
            </a:r>
            <a:endParaRPr lang="en-US" sz="1400" b="0">
              <a:latin typeface="Arial Rounded MT Bold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400" b="0">
                <a:latin typeface="Arial Rounded MT Bold" pitchFamily="34" charset="0"/>
              </a:rPr>
              <a:t>Wolof </a:t>
            </a:r>
            <a:r>
              <a:rPr lang="ru-RU" sz="1400" b="0" i="1">
                <a:latin typeface="Arial Rounded MT Bold" pitchFamily="34" charset="0"/>
              </a:rPr>
              <a:t>waw kay</a:t>
            </a:r>
            <a:r>
              <a:rPr lang="ru-RU" sz="1400" b="0">
                <a:latin typeface="Arial Rounded MT Bold" pitchFamily="34" charset="0"/>
              </a:rPr>
              <a:t>,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400" b="0">
                <a:latin typeface="Arial Rounded MT Bold" pitchFamily="34" charset="0"/>
              </a:rPr>
              <a:t>Greek </a:t>
            </a:r>
            <a:r>
              <a:rPr lang="ru-RU" sz="1400" b="0" i="1">
                <a:latin typeface="Arial Rounded MT Bold" pitchFamily="34" charset="0"/>
              </a:rPr>
              <a:t>olla kalla</a:t>
            </a:r>
            <a:r>
              <a:rPr lang="ru-RU" sz="1400" b="0">
                <a:latin typeface="Arial Rounded MT Bold" pitchFamily="34" charset="0"/>
              </a:rPr>
              <a:t>,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400" b="0">
                <a:latin typeface="Arial Rounded MT Bold" pitchFamily="34" charset="0"/>
              </a:rPr>
              <a:t>Latin </a:t>
            </a:r>
            <a:r>
              <a:rPr lang="ru-RU" sz="1400" b="0" i="1">
                <a:latin typeface="Arial Rounded MT Bold" pitchFamily="34" charset="0"/>
              </a:rPr>
              <a:t>omnes korrecta</a:t>
            </a:r>
            <a:r>
              <a:rPr lang="ru-RU" sz="1400" b="0">
                <a:latin typeface="Arial Rounded MT Bold" pitchFamily="34" charset="0"/>
              </a:rPr>
              <a:t>. </a:t>
            </a:r>
          </a:p>
          <a:p>
            <a:pPr marL="342900" indent="-342900">
              <a:defRPr/>
            </a:pPr>
            <a:endParaRPr lang="en-US" sz="1400" b="0">
              <a:latin typeface="Arial Rounded MT Bold" pitchFamily="34" charset="0"/>
            </a:endParaRPr>
          </a:p>
          <a:p>
            <a:pPr marL="342900" indent="-342900">
              <a:defRPr/>
            </a:pPr>
            <a:r>
              <a:rPr lang="ru-RU" sz="14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Other stories attribute it </a:t>
            </a:r>
            <a:r>
              <a:rPr lang="en-US" sz="14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400" b="0">
                <a:latin typeface="Arial Rounded MT Bold" pitchFamily="34" charset="0"/>
              </a:rPr>
              <a:t>to bakers stamping their initials on biscuits, </a:t>
            </a:r>
            <a:endParaRPr lang="en-US" sz="1400" b="0">
              <a:latin typeface="Arial Rounded MT Bold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400" b="0">
                <a:latin typeface="Arial Rounded MT Bold" pitchFamily="34" charset="0"/>
              </a:rPr>
              <a:t>shipbuilders marking wood for </a:t>
            </a:r>
            <a:r>
              <a:rPr lang="en-US" sz="1400" b="0">
                <a:latin typeface="Arial Rounded MT Bold" pitchFamily="34" charset="0"/>
              </a:rPr>
              <a:t>“</a:t>
            </a:r>
            <a:r>
              <a:rPr lang="ru-RU" sz="1400" b="0">
                <a:latin typeface="Arial Rounded MT Bold" pitchFamily="34" charset="0"/>
              </a:rPr>
              <a:t>outer keel“</a:t>
            </a:r>
            <a:endParaRPr lang="en-US" sz="1400" b="0">
              <a:latin typeface="Arial Rounded MT Bold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400" b="0">
                <a:latin typeface="Arial Rounded MT Bold" pitchFamily="34" charset="0"/>
              </a:rPr>
              <a:t>Civil War soldiers carrying signs for </a:t>
            </a:r>
            <a:r>
              <a:rPr lang="en-US" sz="1400" b="0">
                <a:latin typeface="Arial Rounded MT Bold" pitchFamily="34" charset="0"/>
              </a:rPr>
              <a:t>“</a:t>
            </a:r>
            <a:r>
              <a:rPr lang="ru-RU" sz="1400" b="0">
                <a:latin typeface="Arial Rounded MT Bold" pitchFamily="34" charset="0"/>
              </a:rPr>
              <a:t>zero killed</a:t>
            </a:r>
            <a:r>
              <a:rPr lang="en-US" sz="1400" b="0">
                <a:latin typeface="Arial Rounded MT Bold" pitchFamily="34" charset="0"/>
              </a:rPr>
              <a:t>”</a:t>
            </a:r>
            <a:endParaRPr lang="ru-RU" sz="1400" b="0">
              <a:latin typeface="Arial Rounded MT Bold" pitchFamily="34" charset="0"/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4920178" y="341117"/>
            <a:ext cx="3875088" cy="23272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The Origin</a:t>
            </a:r>
            <a:endParaRPr lang="ru-RU" sz="3600">
              <a:effectLst>
                <a:outerShdw blurRad="38100" dist="38100" dir="2700000" algn="tl">
                  <a:srgbClr val="1F497D"/>
                </a:outerShdw>
              </a:effectLst>
              <a:latin typeface="Arial Rounded MT Bold" pitchFamily="34" charset="0"/>
            </a:endParaRPr>
          </a:p>
          <a:p>
            <a:pPr algn="ctr">
              <a:defRPr/>
            </a:pPr>
            <a:r>
              <a:rPr lang="ru-RU" sz="36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 is a playful</a:t>
            </a:r>
            <a:r>
              <a:rPr lang="ru-RU" sz="3600" b="0">
                <a:latin typeface="Arial Rounded MT Bold" pitchFamily="34" charset="0"/>
              </a:rPr>
              <a:t> </a:t>
            </a:r>
          </a:p>
          <a:p>
            <a:pPr algn="ctr">
              <a:defRPr/>
            </a:pPr>
            <a:r>
              <a:rPr lang="ru-RU" sz="36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abbreviation for </a:t>
            </a:r>
          </a:p>
          <a:p>
            <a:pPr algn="ctr">
              <a:defRPr/>
            </a:pPr>
            <a:r>
              <a:rPr lang="ru-RU" sz="36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"all correct."</a:t>
            </a:r>
            <a:r>
              <a:rPr lang="ru-RU" b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203919" y="3888472"/>
            <a:ext cx="3960440" cy="212365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4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The date of  the birth is</a:t>
            </a:r>
            <a:r>
              <a:rPr lang="ru-RU" sz="2400" b="0"/>
              <a:t>: </a:t>
            </a:r>
            <a:r>
              <a:rPr lang="ru-RU" sz="32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March </a:t>
            </a:r>
            <a:r>
              <a:rPr lang="ru-RU" sz="36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23, 1839,</a:t>
            </a:r>
            <a:r>
              <a:rPr lang="ru-RU" b="0"/>
              <a:t> </a:t>
            </a:r>
          </a:p>
          <a:p>
            <a:pPr>
              <a:defRPr/>
            </a:pPr>
            <a:r>
              <a:rPr lang="ru-RU" sz="24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the editor of the   </a:t>
            </a:r>
            <a:r>
              <a:rPr lang="ru-RU" sz="2400" i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Boston Morning Post</a:t>
            </a:r>
            <a:r>
              <a:rPr lang="ru-RU" sz="24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   published</a:t>
            </a:r>
          </a:p>
          <a:p>
            <a:pPr>
              <a:defRPr/>
            </a:pPr>
            <a:r>
              <a:rPr lang="ru-RU" sz="24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 a humorous article. </a:t>
            </a:r>
          </a:p>
        </p:txBody>
      </p:sp>
      <p:sp>
        <p:nvSpPr>
          <p:cNvPr id="23556" name="Rectangle 14"/>
          <p:cNvSpPr>
            <a:spLocks noChangeArrowheads="1"/>
          </p:cNvSpPr>
          <p:nvPr/>
        </p:nvSpPr>
        <p:spPr bwMode="auto">
          <a:xfrm>
            <a:off x="4271963" y="4925572"/>
            <a:ext cx="46799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0" dirty="0" err="1">
                <a:latin typeface="Arial Rounded MT Bold" pitchFamily="34" charset="0"/>
              </a:rPr>
              <a:t>Then</a:t>
            </a:r>
            <a:r>
              <a:rPr lang="ru-RU" sz="2000" b="0" dirty="0">
                <a:latin typeface="Arial Rounded MT Bold" pitchFamily="34" charset="0"/>
              </a:rPr>
              <a:t> OK </a:t>
            </a:r>
            <a:r>
              <a:rPr lang="ru-RU" sz="2000" b="0" dirty="0" err="1">
                <a:latin typeface="Arial Rounded MT Bold" pitchFamily="34" charset="0"/>
              </a:rPr>
              <a:t>got</a:t>
            </a:r>
            <a:r>
              <a:rPr lang="ru-RU" sz="2000" b="0" dirty="0">
                <a:latin typeface="Arial Rounded MT Bold" pitchFamily="34" charset="0"/>
              </a:rPr>
              <a:t> </a:t>
            </a:r>
            <a:r>
              <a:rPr lang="ru-RU" sz="2000" b="0" dirty="0" err="1">
                <a:latin typeface="Arial Rounded MT Bold" pitchFamily="34" charset="0"/>
              </a:rPr>
              <a:t>lucky</a:t>
            </a:r>
            <a:r>
              <a:rPr lang="ru-RU" sz="2000" b="0" dirty="0">
                <a:latin typeface="Arial Rounded MT Bold" pitchFamily="34" charset="0"/>
              </a:rPr>
              <a:t> </a:t>
            </a:r>
            <a:r>
              <a:rPr lang="ru-RU" sz="2000" b="0" dirty="0" err="1">
                <a:latin typeface="Arial Rounded MT Bold" pitchFamily="34" charset="0"/>
              </a:rPr>
              <a:t>with</a:t>
            </a:r>
            <a:r>
              <a:rPr lang="ru-RU" sz="2000" b="0" dirty="0">
                <a:latin typeface="Arial Rounded MT Bold" pitchFamily="34" charset="0"/>
              </a:rPr>
              <a:t> American </a:t>
            </a:r>
            <a:r>
              <a:rPr lang="ru-RU" sz="2000" b="0" dirty="0" err="1">
                <a:latin typeface="Arial Rounded MT Bold" pitchFamily="34" charset="0"/>
              </a:rPr>
              <a:t>Presidents</a:t>
            </a:r>
            <a:r>
              <a:rPr lang="ru-RU" sz="2000" b="0" dirty="0">
                <a:latin typeface="Arial Rounded MT Bold" pitchFamily="34" charset="0"/>
              </a:rPr>
              <a:t>:   Martin </a:t>
            </a:r>
            <a:r>
              <a:rPr lang="ru-RU" sz="2000" b="0" dirty="0" err="1">
                <a:latin typeface="Arial Rounded MT Bold" pitchFamily="34" charset="0"/>
              </a:rPr>
              <a:t>van</a:t>
            </a:r>
            <a:r>
              <a:rPr lang="ru-RU" sz="2000" b="0" dirty="0">
                <a:latin typeface="Arial Rounded MT Bold" pitchFamily="34" charset="0"/>
              </a:rPr>
              <a:t> </a:t>
            </a:r>
            <a:r>
              <a:rPr lang="ru-RU" sz="2000" b="0" dirty="0" err="1">
                <a:latin typeface="Arial Rounded MT Bold" pitchFamily="34" charset="0"/>
              </a:rPr>
              <a:t>Buren's</a:t>
            </a:r>
            <a:r>
              <a:rPr lang="ru-RU" sz="2000" b="0" dirty="0">
                <a:latin typeface="Arial Rounded MT Bold" pitchFamily="34" charset="0"/>
              </a:rPr>
              <a:t> </a:t>
            </a:r>
            <a:r>
              <a:rPr lang="ru-RU" sz="2000" b="0" dirty="0" err="1">
                <a:latin typeface="Arial Rounded MT Bold" pitchFamily="34" charset="0"/>
              </a:rPr>
              <a:t>nickname</a:t>
            </a:r>
            <a:r>
              <a:rPr lang="ru-RU" sz="2000" b="0" dirty="0">
                <a:latin typeface="Arial Rounded MT Bold" pitchFamily="34" charset="0"/>
              </a:rPr>
              <a:t>, Old </a:t>
            </a:r>
            <a:r>
              <a:rPr lang="ru-RU" sz="2000" b="0" dirty="0" err="1">
                <a:latin typeface="Arial Rounded MT Bold" pitchFamily="34" charset="0"/>
              </a:rPr>
              <a:t>Kinderhook</a:t>
            </a:r>
            <a:r>
              <a:rPr lang="en-US" sz="2000" b="0" dirty="0">
                <a:latin typeface="Arial Rounded MT Bold" pitchFamily="34" charset="0"/>
              </a:rPr>
              <a:t>; </a:t>
            </a:r>
            <a:r>
              <a:rPr lang="ru-RU" sz="2000" b="0" dirty="0">
                <a:latin typeface="Arial Rounded MT Bold" pitchFamily="34" charset="0"/>
              </a:rPr>
              <a:t>Andrew </a:t>
            </a:r>
            <a:r>
              <a:rPr lang="ru-RU" sz="2000" b="0" dirty="0" err="1">
                <a:latin typeface="Arial Rounded MT Bold" pitchFamily="34" charset="0"/>
              </a:rPr>
              <a:t>Jackson</a:t>
            </a:r>
            <a:r>
              <a:rPr lang="ru-RU" sz="2000" b="0" dirty="0">
                <a:latin typeface="Arial Rounded MT Bold" pitchFamily="34" charset="0"/>
              </a:rPr>
              <a:t>, </a:t>
            </a:r>
            <a:r>
              <a:rPr lang="ru-RU" sz="2000" b="0" dirty="0" err="1">
                <a:latin typeface="Arial Rounded MT Bold" pitchFamily="34" charset="0"/>
              </a:rPr>
              <a:t>for</a:t>
            </a:r>
            <a:r>
              <a:rPr lang="ru-RU" sz="2000" b="0" dirty="0">
                <a:latin typeface="Arial Rounded MT Bold" pitchFamily="34" charset="0"/>
              </a:rPr>
              <a:t> </a:t>
            </a:r>
            <a:r>
              <a:rPr lang="ru-RU" sz="2000" b="0" dirty="0" err="1">
                <a:latin typeface="Arial Rounded MT Bold" pitchFamily="34" charset="0"/>
              </a:rPr>
              <a:t>his</a:t>
            </a:r>
            <a:r>
              <a:rPr lang="ru-RU" sz="2000" b="0" dirty="0">
                <a:latin typeface="Arial Rounded MT Bold" pitchFamily="34" charset="0"/>
              </a:rPr>
              <a:t> </a:t>
            </a:r>
            <a:r>
              <a:rPr lang="ru-RU" sz="2000" b="0" dirty="0" err="1">
                <a:latin typeface="Arial Rounded MT Bold" pitchFamily="34" charset="0"/>
              </a:rPr>
              <a:t>poor</a:t>
            </a:r>
            <a:r>
              <a:rPr lang="ru-RU" sz="2000" b="0" dirty="0">
                <a:latin typeface="Arial Rounded MT Bold" pitchFamily="34" charset="0"/>
              </a:rPr>
              <a:t> </a:t>
            </a:r>
            <a:r>
              <a:rPr lang="ru-RU" sz="2000" b="0" dirty="0" err="1">
                <a:latin typeface="Arial Rounded MT Bold" pitchFamily="34" charset="0"/>
              </a:rPr>
              <a:t>spelling</a:t>
            </a:r>
            <a:r>
              <a:rPr lang="ru-RU" sz="2000" b="0" dirty="0">
                <a:latin typeface="Arial Rounded MT Bold" pitchFamily="34" charset="0"/>
              </a:rPr>
              <a:t>.</a:t>
            </a:r>
          </a:p>
        </p:txBody>
      </p:sp>
      <p:pic>
        <p:nvPicPr>
          <p:cNvPr id="23557" name="Picture 26" descr="Похожее изображение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2438" y="2791301"/>
            <a:ext cx="2159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VitarkaMudra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323850" y="404813"/>
            <a:ext cx="3851275" cy="5184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14313" y="5751512"/>
            <a:ext cx="3960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Vitarka mudra, Tarim Basin, </a:t>
            </a:r>
          </a:p>
          <a:p>
            <a:pPr>
              <a:defRPr/>
            </a:pPr>
            <a:r>
              <a:rPr lang="ru-RU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9</a:t>
            </a:r>
            <a:r>
              <a:rPr 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 </a:t>
            </a:r>
            <a:r>
              <a:rPr lang="ru-RU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th century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4284663" y="5876925"/>
            <a:ext cx="4483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In yoga  - </a:t>
            </a:r>
          </a:p>
          <a:p>
            <a:pPr algn="ctr">
              <a:defRPr/>
            </a:pPr>
            <a:r>
              <a:rPr lang="ru-RU" sz="2400">
                <a:solidFill>
                  <a:srgbClr val="FF0000"/>
                </a:solidFill>
                <a:latin typeface="Arial Rounded MT Bold" pitchFamily="34" charset="0"/>
              </a:rPr>
              <a:t>“</a:t>
            </a:r>
            <a:r>
              <a:rPr lang="en-US" sz="240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Arial Rounded MT Bold" pitchFamily="34" charset="0"/>
              </a:rPr>
              <a:t>the seal of consciousness</a:t>
            </a:r>
            <a:r>
              <a:rPr lang="en-US" sz="2400">
                <a:solidFill>
                  <a:srgbClr val="FF0000"/>
                </a:solidFill>
                <a:latin typeface="Arial Rounded MT Bold" pitchFamily="34" charset="0"/>
              </a:rPr>
              <a:t> “</a:t>
            </a:r>
            <a:r>
              <a:rPr lang="ru-RU" b="0"/>
              <a:t> 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4500563" y="404813"/>
            <a:ext cx="374491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S</a:t>
            </a:r>
            <a:r>
              <a:rPr lang="ru-RU" sz="2000" b="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ymbolic </a:t>
            </a:r>
            <a:r>
              <a:rPr lang="en-US" sz="2000" b="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and </a:t>
            </a:r>
            <a:r>
              <a:rPr lang="ru-RU" sz="2000" b="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ritual gesture </a:t>
            </a:r>
            <a:endParaRPr lang="en-US" sz="2000" b="0">
              <a:effectLst>
                <a:outerShdw blurRad="38100" dist="38100" dir="2700000" algn="tl">
                  <a:srgbClr val="1F497D"/>
                </a:outerShdw>
              </a:effectLst>
              <a:latin typeface="Arial Rounded MT Bold" pitchFamily="34" charset="0"/>
            </a:endParaRPr>
          </a:p>
          <a:p>
            <a:pPr algn="ctr">
              <a:defRPr/>
            </a:pPr>
            <a:r>
              <a:rPr lang="ru-RU" sz="2000" b="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in Buddhis</a:t>
            </a:r>
            <a:r>
              <a:rPr lang="en-US" sz="2000" b="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m</a:t>
            </a:r>
            <a:r>
              <a:rPr lang="ru-RU" sz="2000" b="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 teaching</a:t>
            </a:r>
            <a:r>
              <a:rPr lang="en-US" sz="2000" b="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  - </a:t>
            </a:r>
          </a:p>
          <a:p>
            <a:pPr algn="ctr">
              <a:defRPr/>
            </a:pPr>
            <a:r>
              <a:rPr lang="en-US" sz="2400">
                <a:solidFill>
                  <a:srgbClr val="FF0000"/>
                </a:solidFill>
                <a:latin typeface="Arial Rounded MT Bold" pitchFamily="34" charset="0"/>
              </a:rPr>
              <a:t>“ </a:t>
            </a:r>
            <a:r>
              <a:rPr lang="ru-RU" sz="2400">
                <a:solidFill>
                  <a:srgbClr val="FF0000"/>
                </a:solidFill>
                <a:latin typeface="Arial Rounded MT Bold" pitchFamily="34" charset="0"/>
              </a:rPr>
              <a:t>discussion and </a:t>
            </a:r>
            <a:r>
              <a:rPr lang="en-US" sz="2400">
                <a:solidFill>
                  <a:srgbClr val="FF0000"/>
                </a:solidFill>
                <a:latin typeface="Arial Rounded MT Bold" pitchFamily="34" charset="0"/>
              </a:rPr>
              <a:t>   communication ”</a:t>
            </a:r>
            <a:r>
              <a:rPr lang="en-US"/>
              <a:t> </a:t>
            </a:r>
            <a:endParaRPr lang="ru-RU"/>
          </a:p>
        </p:txBody>
      </p:sp>
      <p:pic>
        <p:nvPicPr>
          <p:cNvPr id="24581" name="Picture 10" descr="solnechnyi-veter-ioga-studiya-v-magnitogors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844675"/>
            <a:ext cx="3884140" cy="3906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8" descr="img24"/>
          <p:cNvPicPr>
            <a:picLocks noChangeAspect="1" noChangeArrowheads="1"/>
          </p:cNvPicPr>
          <p:nvPr/>
        </p:nvPicPr>
        <p:blipFill>
          <a:blip r:embed="rId2">
            <a:lum bright="-6000" contrast="36000"/>
          </a:blip>
          <a:srcRect l="46860" t="5905" r="5109" b="11142"/>
          <a:stretch>
            <a:fillRect/>
          </a:stretch>
        </p:blipFill>
        <p:spPr bwMode="auto">
          <a:xfrm>
            <a:off x="468313" y="1341438"/>
            <a:ext cx="3389312" cy="4392612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3851275" y="4005263"/>
            <a:ext cx="5040313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4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 OK </a:t>
            </a:r>
            <a:r>
              <a:rPr lang="ru-RU" sz="4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en-US" sz="48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 is not always </a:t>
            </a:r>
          </a:p>
          <a:p>
            <a:pPr algn="ctr">
              <a:defRPr/>
            </a:pPr>
            <a:r>
              <a:rPr lang="en-US" sz="48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“All Correct”</a:t>
            </a:r>
          </a:p>
        </p:txBody>
      </p:sp>
      <p:pic>
        <p:nvPicPr>
          <p:cNvPr id="25603" name="Picture 9" descr="http://www.faronics.com/assets/iStock_000017851297X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549275"/>
            <a:ext cx="4249737" cy="2817813"/>
          </a:xfrm>
          <a:prstGeom prst="rect">
            <a:avLst/>
          </a:prstGeom>
          <a:solidFill>
            <a:schemeClr val="tx1">
              <a:alpha val="41176"/>
            </a:schemeClr>
          </a:solidFill>
          <a:ln w="5715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25604" name="Text Box 11"/>
          <p:cNvSpPr txBox="1">
            <a:spLocks noChangeArrowheads="1"/>
          </p:cNvSpPr>
          <p:nvPr/>
        </p:nvSpPr>
        <p:spPr bwMode="auto">
          <a:xfrm>
            <a:off x="5795963" y="5300663"/>
            <a:ext cx="280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 b="0">
              <a:latin typeface="Arial Rounded MT Bold" pitchFamily="34" charset="0"/>
            </a:endParaRPr>
          </a:p>
        </p:txBody>
      </p:sp>
      <p:pic>
        <p:nvPicPr>
          <p:cNvPr id="25605" name="Picture 7" descr="Plus"/>
          <p:cNvPicPr>
            <a:picLocks noChangeAspect="1" noChangeArrowheads="1"/>
          </p:cNvPicPr>
          <p:nvPr/>
        </p:nvPicPr>
        <p:blipFill>
          <a:blip r:embed="rId4">
            <a:lum bright="-12000" contrast="24000"/>
          </a:blip>
          <a:srcRect/>
          <a:stretch>
            <a:fillRect/>
          </a:stretch>
        </p:blipFill>
        <p:spPr bwMode="auto">
          <a:xfrm>
            <a:off x="7596188" y="404813"/>
            <a:ext cx="12239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 descr="cons-of-installment-loans"/>
          <p:cNvPicPr>
            <a:picLocks noChangeAspect="1" noChangeArrowheads="1"/>
          </p:cNvPicPr>
          <p:nvPr/>
        </p:nvPicPr>
        <p:blipFill>
          <a:blip r:embed="rId5">
            <a:lum bright="-6000" contrast="24000"/>
          </a:blip>
          <a:srcRect/>
          <a:stretch>
            <a:fillRect/>
          </a:stretch>
        </p:blipFill>
        <p:spPr bwMode="auto">
          <a:xfrm>
            <a:off x="2843213" y="5157788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OPjgDd"/>
          <p:cNvPicPr>
            <a:picLocks noChangeAspect="1" noChangeArrowheads="1"/>
          </p:cNvPicPr>
          <p:nvPr/>
        </p:nvPicPr>
        <p:blipFill>
          <a:blip r:embed="rId2">
            <a:lum bright="-12000" contrast="54000"/>
          </a:blip>
          <a:srcRect l="12387" t="7349" r="7455" b="5984"/>
          <a:stretch>
            <a:fillRect/>
          </a:stretch>
        </p:blipFill>
        <p:spPr bwMode="auto">
          <a:xfrm>
            <a:off x="468313" y="836613"/>
            <a:ext cx="8389937" cy="5103812"/>
          </a:xfrm>
          <a:prstGeom prst="rect">
            <a:avLst/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6626" name="Picture 8" descr="что значат жесты, значение одинаковых жестов, разное значение жестов, жесты разных стран"/>
          <p:cNvPicPr>
            <a:picLocks noChangeAspect="1" noChangeArrowheads="1"/>
          </p:cNvPicPr>
          <p:nvPr/>
        </p:nvPicPr>
        <p:blipFill>
          <a:blip r:embed="rId3" r:link="rId4"/>
          <a:srcRect l="51762" t="30402"/>
          <a:stretch>
            <a:fillRect/>
          </a:stretch>
        </p:blipFill>
        <p:spPr bwMode="auto">
          <a:xfrm>
            <a:off x="179388" y="4508500"/>
            <a:ext cx="2089150" cy="200183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6627" name="Picture 9" descr="Plus"/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4932363" y="1052513"/>
            <a:ext cx="1116012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0" descr="cons-of-installment-loans"/>
          <p:cNvPicPr>
            <a:picLocks noChangeAspect="1" noChangeArrowheads="1"/>
          </p:cNvPicPr>
          <p:nvPr/>
        </p:nvPicPr>
        <p:blipFill>
          <a:blip r:embed="rId6">
            <a:lum bright="-6000" contrast="12000"/>
          </a:blip>
          <a:srcRect/>
          <a:stretch>
            <a:fillRect/>
          </a:stretch>
        </p:blipFill>
        <p:spPr bwMode="auto">
          <a:xfrm>
            <a:off x="2771775" y="4365625"/>
            <a:ext cx="6492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4" descr="что значат жесты, значение одинаковых жестов, разное значение жестов, жесты разных стран"/>
          <p:cNvPicPr>
            <a:picLocks noChangeAspect="1" noChangeArrowheads="1"/>
          </p:cNvPicPr>
          <p:nvPr/>
        </p:nvPicPr>
        <p:blipFill>
          <a:blip r:embed="rId3" r:link="rId4"/>
          <a:srcRect t="30101" r="51563"/>
          <a:stretch>
            <a:fillRect/>
          </a:stretch>
        </p:blipFill>
        <p:spPr bwMode="auto">
          <a:xfrm>
            <a:off x="6732588" y="188913"/>
            <a:ext cx="2235200" cy="214153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6630" name="Picture 15" descr="cons-of-installment-loans"/>
          <p:cNvPicPr>
            <a:picLocks noChangeAspect="1" noChangeArrowheads="1"/>
          </p:cNvPicPr>
          <p:nvPr/>
        </p:nvPicPr>
        <p:blipFill>
          <a:blip r:embed="rId6">
            <a:lum bright="-6000" contrast="12000"/>
          </a:blip>
          <a:srcRect/>
          <a:stretch>
            <a:fillRect/>
          </a:stretch>
        </p:blipFill>
        <p:spPr bwMode="auto">
          <a:xfrm>
            <a:off x="1619250" y="3500438"/>
            <a:ext cx="50323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7" descr="Plus"/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1692275" y="1844675"/>
            <a:ext cx="1116013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12"/>
          <p:cNvSpPr txBox="1">
            <a:spLocks noChangeArrowheads="1"/>
          </p:cNvSpPr>
          <p:nvPr/>
        </p:nvSpPr>
        <p:spPr bwMode="auto">
          <a:xfrm>
            <a:off x="179388" y="260350"/>
            <a:ext cx="6480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 Rounded MT Bold" pitchFamily="34" charset="0"/>
              </a:rPr>
              <a:t>Most countries – USA, UK, Italy, Spain, Germany, </a:t>
            </a:r>
            <a:r>
              <a:rPr lang="en-US">
                <a:solidFill>
                  <a:srgbClr val="FF0000"/>
                </a:solidFill>
                <a:latin typeface="Arial Rounded MT Bold" pitchFamily="34" charset="0"/>
              </a:rPr>
              <a:t>Russia</a:t>
            </a:r>
            <a:endParaRPr lang="ru-RU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6633" name="Text Box 13"/>
          <p:cNvSpPr txBox="1">
            <a:spLocks noChangeArrowheads="1"/>
          </p:cNvSpPr>
          <p:nvPr/>
        </p:nvSpPr>
        <p:spPr bwMode="auto">
          <a:xfrm>
            <a:off x="2411413" y="6092825"/>
            <a:ext cx="67325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 Rounded MT Bold" pitchFamily="34" charset="0"/>
              </a:rPr>
              <a:t>Middle East, Brazil, Malta, Germany (rude); France, </a:t>
            </a:r>
            <a:r>
              <a:rPr lang="en-US">
                <a:solidFill>
                  <a:srgbClr val="FF0000"/>
                </a:solidFill>
                <a:latin typeface="Arial Rounded MT Bold" pitchFamily="34" charset="0"/>
              </a:rPr>
              <a:t>Russia </a:t>
            </a:r>
            <a:r>
              <a:rPr lang="en-US">
                <a:latin typeface="Arial Rounded MT Bold" pitchFamily="34" charset="0"/>
              </a:rPr>
              <a:t>(worthless), Japan (money)</a:t>
            </a:r>
            <a:endParaRPr lang="ru-RU">
              <a:latin typeface="Arial Rounded MT Bold" pitchFamily="34" charset="0"/>
            </a:endParaRPr>
          </a:p>
        </p:txBody>
      </p:sp>
      <p:pic>
        <p:nvPicPr>
          <p:cNvPr id="26634" name="Picture 16" descr="cons-of-installment-loans"/>
          <p:cNvPicPr>
            <a:picLocks noChangeAspect="1" noChangeArrowheads="1"/>
          </p:cNvPicPr>
          <p:nvPr/>
        </p:nvPicPr>
        <p:blipFill>
          <a:blip r:embed="rId6">
            <a:lum bright="-6000" contrast="12000"/>
          </a:blip>
          <a:srcRect/>
          <a:stretch>
            <a:fillRect/>
          </a:stretch>
        </p:blipFill>
        <p:spPr bwMode="auto">
          <a:xfrm>
            <a:off x="5364163" y="3213100"/>
            <a:ext cx="5032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-252413" y="13747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b="0"/>
          </a:p>
        </p:txBody>
      </p:sp>
      <p:pic>
        <p:nvPicPr>
          <p:cNvPr id="26636" name="Picture 16" descr="cons-of-installment-loans"/>
          <p:cNvPicPr>
            <a:picLocks noChangeAspect="1" noChangeArrowheads="1"/>
          </p:cNvPicPr>
          <p:nvPr/>
        </p:nvPicPr>
        <p:blipFill>
          <a:blip r:embed="rId6">
            <a:lum bright="-6000" contrast="12000"/>
          </a:blip>
          <a:srcRect/>
          <a:stretch>
            <a:fillRect/>
          </a:stretch>
        </p:blipFill>
        <p:spPr bwMode="auto">
          <a:xfrm>
            <a:off x="4284663" y="2854325"/>
            <a:ext cx="5032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6" descr="cons-of-installment-loans"/>
          <p:cNvPicPr>
            <a:picLocks noChangeAspect="1" noChangeArrowheads="1"/>
          </p:cNvPicPr>
          <p:nvPr/>
        </p:nvPicPr>
        <p:blipFill>
          <a:blip r:embed="rId6">
            <a:lum bright="-6000" contrast="12000"/>
          </a:blip>
          <a:srcRect/>
          <a:stretch>
            <a:fillRect/>
          </a:stretch>
        </p:blipFill>
        <p:spPr bwMode="auto">
          <a:xfrm>
            <a:off x="5219700" y="2133600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7" descr="menschen_1"/>
          <p:cNvPicPr>
            <a:picLocks noChangeAspect="1" noChangeArrowheads="1"/>
          </p:cNvPicPr>
          <p:nvPr/>
        </p:nvPicPr>
        <p:blipFill>
          <a:blip r:embed="rId2"/>
          <a:srcRect r="7620" b="145"/>
          <a:stretch>
            <a:fillRect/>
          </a:stretch>
        </p:blipFill>
        <p:spPr bwMode="auto">
          <a:xfrm>
            <a:off x="250825" y="333375"/>
            <a:ext cx="8640763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795963" y="765175"/>
            <a:ext cx="29257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“</a:t>
            </a:r>
            <a:r>
              <a:rPr lang="ru-RU" sz="4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</a:t>
            </a:r>
            <a:r>
              <a:rPr lang="fr-FR" sz="4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Victory</a:t>
            </a:r>
            <a:r>
              <a:rPr lang="ru-RU" sz="4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“</a:t>
            </a:r>
            <a:endParaRPr lang="ru-RU" sz="440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23850" y="1268413"/>
            <a:ext cx="4608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Arial Rounded MT Bold" pitchFamily="34" charset="0"/>
              </a:rPr>
              <a:t>“Love and Peace”</a:t>
            </a:r>
            <a:endParaRPr lang="ru-RU" sz="4000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ustoms And Communication – ESL for one and all">
            <a:extLst>
              <a:ext uri="{FF2B5EF4-FFF2-40B4-BE49-F238E27FC236}">
                <a16:creationId xmlns:a16="http://schemas.microsoft.com/office/drawing/2014/main" id="{1117BA5D-80C1-477F-9985-30B24260D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20" r="392" b="15882"/>
          <a:stretch/>
        </p:blipFill>
        <p:spPr bwMode="auto">
          <a:xfrm>
            <a:off x="519394" y="1737606"/>
            <a:ext cx="4114874" cy="232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2057DD-00F4-4717-B2B6-3096089611E7}"/>
              </a:ext>
            </a:extLst>
          </p:cNvPr>
          <p:cNvSpPr txBox="1"/>
          <p:nvPr/>
        </p:nvSpPr>
        <p:spPr>
          <a:xfrm>
            <a:off x="211200" y="614910"/>
            <a:ext cx="89000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3000" dirty="0">
                <a:latin typeface="ProximaNova-b7"/>
              </a:rPr>
              <a:t>Understanding the Impact of Cross-Cultural Differences</a:t>
            </a:r>
          </a:p>
        </p:txBody>
      </p:sp>
      <p:pic>
        <p:nvPicPr>
          <p:cNvPr id="1026" name="Picture 2" descr="Cultural Differences Around the World - Episode 79 - The Thoughtful Travel Podcast">
            <a:extLst>
              <a:ext uri="{FF2B5EF4-FFF2-40B4-BE49-F238E27FC236}">
                <a16:creationId xmlns:a16="http://schemas.microsoft.com/office/drawing/2014/main" id="{BE9598E9-5CF3-4F99-8D2E-0F1DDCB76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36772" r="3344" b="36953"/>
          <a:stretch/>
        </p:blipFill>
        <p:spPr bwMode="auto">
          <a:xfrm>
            <a:off x="3985657" y="3429000"/>
            <a:ext cx="4701217" cy="1990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2629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http://walker30.narod.ru/Soldiers/English_archer5.gif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684213" y="476250"/>
            <a:ext cx="4225925" cy="5616575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8674" name="Прямоугольник 7"/>
          <p:cNvSpPr>
            <a:spLocks noChangeArrowheads="1"/>
          </p:cNvSpPr>
          <p:nvPr/>
        </p:nvSpPr>
        <p:spPr bwMode="auto">
          <a:xfrm>
            <a:off x="5508625" y="4221163"/>
            <a:ext cx="30956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FFFF"/>
                </a:solidFill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English Archer, </a:t>
            </a:r>
          </a:p>
          <a:p>
            <a:r>
              <a:rPr lang="en-US" sz="3600">
                <a:solidFill>
                  <a:srgbClr val="FFFFFF"/>
                </a:solidFill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15</a:t>
            </a:r>
            <a:r>
              <a:rPr lang="en-US" sz="3600" baseline="30000">
                <a:solidFill>
                  <a:srgbClr val="FFFFFF"/>
                </a:solidFill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3600">
                <a:solidFill>
                  <a:srgbClr val="FFFFFF"/>
                </a:solidFill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 century</a:t>
            </a:r>
            <a:endParaRPr lang="ru-RU" sz="3600">
              <a:solidFill>
                <a:srgbClr val="FFFFFF"/>
              </a:solidFill>
              <a:latin typeface="Arial Rounded MT Bold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4787900" y="692150"/>
            <a:ext cx="40322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4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en-US" sz="4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The origin of the gesture</a:t>
            </a:r>
            <a:endParaRPr lang="ru-RU" sz="4000">
              <a:effectLst>
                <a:outerShdw blurRad="38100" dist="38100" dir="2700000" algn="tl">
                  <a:srgbClr val="1F497D"/>
                </a:outerShdw>
              </a:effectLst>
              <a:latin typeface="Arial Rounded MT Bold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40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40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40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Victory</a:t>
            </a:r>
            <a:r>
              <a:rPr lang="ru-RU" sz="40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 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1280px-Understanding_in_Xian_0546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4211638" y="4005263"/>
            <a:ext cx="3816350" cy="267017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9698" name="Рисунок 4" descr="http://www.knigge.ru/images/gesticulation-2-02.jpg"/>
          <p:cNvPicPr>
            <a:picLocks noChangeArrowheads="1"/>
          </p:cNvPicPr>
          <p:nvPr/>
        </p:nvPicPr>
        <p:blipFill>
          <a:blip r:embed="rId3">
            <a:lum bright="-6000" contrast="18000"/>
          </a:blip>
          <a:srcRect/>
          <a:stretch>
            <a:fillRect/>
          </a:stretch>
        </p:blipFill>
        <p:spPr bwMode="auto">
          <a:xfrm>
            <a:off x="1331913" y="476250"/>
            <a:ext cx="5364162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8" descr="cons-of-installment-loans"/>
          <p:cNvPicPr>
            <a:picLocks noChangeAspect="1" noChangeArrowheads="1"/>
          </p:cNvPicPr>
          <p:nvPr/>
        </p:nvPicPr>
        <p:blipFill>
          <a:blip r:embed="rId4">
            <a:lum bright="12000" contrast="12000"/>
          </a:blip>
          <a:srcRect/>
          <a:stretch>
            <a:fillRect/>
          </a:stretch>
        </p:blipFill>
        <p:spPr bwMode="auto">
          <a:xfrm>
            <a:off x="755650" y="2997200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Plus"/>
          <p:cNvPicPr>
            <a:picLocks noChangeAspect="1" noChangeArrowheads="1"/>
          </p:cNvPicPr>
          <p:nvPr/>
        </p:nvPicPr>
        <p:blipFill>
          <a:blip r:embed="rId5">
            <a:lum bright="-6000" contrast="18000"/>
          </a:blip>
          <a:srcRect/>
          <a:stretch>
            <a:fillRect/>
          </a:stretch>
        </p:blipFill>
        <p:spPr bwMode="auto">
          <a:xfrm>
            <a:off x="6443663" y="260350"/>
            <a:ext cx="1116012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9" descr="important-98442_1280"/>
          <p:cNvPicPr>
            <a:picLocks noChangeAspect="1" noChangeArrowheads="1"/>
          </p:cNvPicPr>
          <p:nvPr/>
        </p:nvPicPr>
        <p:blipFill>
          <a:blip r:embed="rId6">
            <a:lum bright="12000"/>
          </a:blip>
          <a:srcRect/>
          <a:stretch>
            <a:fillRect/>
          </a:stretch>
        </p:blipFill>
        <p:spPr bwMode="auto">
          <a:xfrm>
            <a:off x="7164388" y="3284538"/>
            <a:ext cx="11969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Картинки по запросу gesture Victory   сфт иу кгву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 l="9323" t="5299"/>
          <a:stretch>
            <a:fillRect/>
          </a:stretch>
        </p:blipFill>
        <p:spPr bwMode="auto">
          <a:xfrm>
            <a:off x="323850" y="333375"/>
            <a:ext cx="5400675" cy="3857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22" name="Picture 5" descr="save_our_vees"/>
          <p:cNvPicPr>
            <a:picLocks noChangeAspect="1" noChangeArrowheads="1"/>
          </p:cNvPicPr>
          <p:nvPr/>
        </p:nvPicPr>
        <p:blipFill>
          <a:blip r:embed="rId4">
            <a:lum bright="6000" contrast="24000"/>
          </a:blip>
          <a:srcRect l="1797" t="1212" r="2921" b="15202"/>
          <a:stretch>
            <a:fillRect/>
          </a:stretch>
        </p:blipFill>
        <p:spPr bwMode="auto">
          <a:xfrm>
            <a:off x="3563938" y="3213100"/>
            <a:ext cx="5329237" cy="34686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23850" y="4581525"/>
            <a:ext cx="30956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000" b="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Singer Robbie Williams using a V sign with palm facing signer as an insult.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7" descr="Seijin-No-Hi-Coming-of-Age-Day-Post-Ceremon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60350"/>
            <a:ext cx="8280400" cy="5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8"/>
          <p:cNvSpPr txBox="1">
            <a:spLocks noChangeArrowheads="1"/>
          </p:cNvSpPr>
          <p:nvPr/>
        </p:nvSpPr>
        <p:spPr bwMode="auto">
          <a:xfrm>
            <a:off x="790575" y="5949950"/>
            <a:ext cx="802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Arial Rounded MT Bold" pitchFamily="34" charset="0"/>
              </a:rPr>
              <a:t>Victory?  </a:t>
            </a:r>
            <a:r>
              <a:rPr lang="en-US" sz="3200">
                <a:latin typeface="Arial Rounded MT Bold" pitchFamily="34" charset="0"/>
              </a:rPr>
              <a:t>Love?</a:t>
            </a:r>
            <a:r>
              <a:rPr lang="en-US" sz="3200">
                <a:solidFill>
                  <a:srgbClr val="FF0000"/>
                </a:solidFill>
                <a:latin typeface="Arial Rounded MT Bold" pitchFamily="34" charset="0"/>
              </a:rPr>
              <a:t>  Peace?  </a:t>
            </a:r>
            <a:r>
              <a:rPr lang="en-US" sz="3200">
                <a:latin typeface="Arial Rounded MT Bold" pitchFamily="34" charset="0"/>
              </a:rPr>
              <a:t>Or just Photo?</a:t>
            </a:r>
            <a:endParaRPr lang="ru-RU" sz="3200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7" descr="OPjgDd"/>
          <p:cNvPicPr>
            <a:picLocks noChangeAspect="1" noChangeArrowheads="1"/>
          </p:cNvPicPr>
          <p:nvPr/>
        </p:nvPicPr>
        <p:blipFill>
          <a:blip r:embed="rId2">
            <a:lum bright="-12000" contrast="54000"/>
          </a:blip>
          <a:srcRect l="12387" t="7349" r="7455" b="5984"/>
          <a:stretch>
            <a:fillRect/>
          </a:stretch>
        </p:blipFill>
        <p:spPr bwMode="auto">
          <a:xfrm>
            <a:off x="323850" y="692150"/>
            <a:ext cx="8496300" cy="5167313"/>
          </a:xfrm>
          <a:prstGeom prst="rect">
            <a:avLst/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32770" name="Picture 14" descr="что значат жесты, значение одинаковых жестов, разное значение жестов, жесты разных стран"/>
          <p:cNvPicPr>
            <a:picLocks noChangeAspect="1" noChangeArrowheads="1"/>
          </p:cNvPicPr>
          <p:nvPr/>
        </p:nvPicPr>
        <p:blipFill>
          <a:blip r:embed="rId3" r:link="rId4"/>
          <a:srcRect t="30101" r="51563"/>
          <a:stretch>
            <a:fillRect/>
          </a:stretch>
        </p:blipFill>
        <p:spPr bwMode="auto">
          <a:xfrm>
            <a:off x="6516688" y="260350"/>
            <a:ext cx="2411412" cy="230822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32771" name="Picture 8" descr="что значат жесты, значение одинаковых жестов, разное значение жестов, жесты разных стран"/>
          <p:cNvPicPr>
            <a:picLocks noChangeAspect="1" noChangeArrowheads="1"/>
          </p:cNvPicPr>
          <p:nvPr/>
        </p:nvPicPr>
        <p:blipFill>
          <a:blip r:embed="rId3" r:link="rId4"/>
          <a:srcRect l="51762" t="30402"/>
          <a:stretch>
            <a:fillRect/>
          </a:stretch>
        </p:blipFill>
        <p:spPr bwMode="auto">
          <a:xfrm>
            <a:off x="179388" y="4652963"/>
            <a:ext cx="2089150" cy="200183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32772" name="Picture 9" descr="dT4oGLaXc"/>
          <p:cNvPicPr>
            <a:picLocks noChangeAspect="1" noChangeArrowheads="1"/>
          </p:cNvPicPr>
          <p:nvPr/>
        </p:nvPicPr>
        <p:blipFill>
          <a:blip r:embed="rId5">
            <a:lum bright="6000" contrast="12000"/>
          </a:blip>
          <a:srcRect b="6207"/>
          <a:stretch>
            <a:fillRect/>
          </a:stretch>
        </p:blipFill>
        <p:spPr bwMode="auto">
          <a:xfrm>
            <a:off x="6659563" y="260350"/>
            <a:ext cx="8318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2411413" y="6092825"/>
            <a:ext cx="6481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UK, Ireland, Australia, New Zealand, South Africa</a:t>
            </a:r>
            <a:endParaRPr lang="ru-RU" sz="2000"/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3492500" y="115888"/>
            <a:ext cx="280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 Rounded MT Bold" pitchFamily="34" charset="0"/>
              </a:rPr>
              <a:t>In most countries </a:t>
            </a:r>
            <a:endParaRPr lang="ru-RU" sz="2400">
              <a:latin typeface="Arial Rounded MT Bold" pitchFamily="34" charset="0"/>
            </a:endParaRPr>
          </a:p>
        </p:txBody>
      </p:sp>
      <p:pic>
        <p:nvPicPr>
          <p:cNvPr id="32775" name="Picture 6" descr="Plus"/>
          <p:cNvPicPr>
            <a:picLocks noChangeAspect="1" noChangeArrowheads="1"/>
          </p:cNvPicPr>
          <p:nvPr/>
        </p:nvPicPr>
        <p:blipFill>
          <a:blip r:embed="rId6">
            <a:lum bright="-6000" contrast="18000"/>
          </a:blip>
          <a:srcRect/>
          <a:stretch>
            <a:fillRect/>
          </a:stretch>
        </p:blipFill>
        <p:spPr bwMode="auto">
          <a:xfrm>
            <a:off x="4643438" y="1196975"/>
            <a:ext cx="1116012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6" descr="Plus"/>
          <p:cNvPicPr>
            <a:picLocks noChangeAspect="1" noChangeArrowheads="1"/>
          </p:cNvPicPr>
          <p:nvPr/>
        </p:nvPicPr>
        <p:blipFill>
          <a:blip r:embed="rId6">
            <a:lum bright="-6000" contrast="18000"/>
          </a:blip>
          <a:srcRect/>
          <a:stretch>
            <a:fillRect/>
          </a:stretch>
        </p:blipFill>
        <p:spPr bwMode="auto">
          <a:xfrm>
            <a:off x="1692275" y="1844675"/>
            <a:ext cx="1116013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1" descr="important-98442_1280"/>
          <p:cNvPicPr>
            <a:picLocks noChangeAspect="1" noChangeArrowheads="1"/>
          </p:cNvPicPr>
          <p:nvPr/>
        </p:nvPicPr>
        <p:blipFill>
          <a:blip r:embed="rId7">
            <a:lum bright="12000"/>
          </a:blip>
          <a:srcRect/>
          <a:stretch>
            <a:fillRect/>
          </a:stretch>
        </p:blipFill>
        <p:spPr bwMode="auto">
          <a:xfrm>
            <a:off x="3492500" y="1484313"/>
            <a:ext cx="757238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2" descr="important-98442_1280"/>
          <p:cNvPicPr>
            <a:picLocks noChangeAspect="1" noChangeArrowheads="1"/>
          </p:cNvPicPr>
          <p:nvPr/>
        </p:nvPicPr>
        <p:blipFill>
          <a:blip r:embed="rId7">
            <a:lum bright="12000"/>
          </a:blip>
          <a:srcRect/>
          <a:stretch>
            <a:fillRect/>
          </a:stretch>
        </p:blipFill>
        <p:spPr bwMode="auto">
          <a:xfrm>
            <a:off x="6948488" y="4868863"/>
            <a:ext cx="6286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4" descr="important-98442_1280"/>
          <p:cNvPicPr>
            <a:picLocks noChangeAspect="1" noChangeArrowheads="1"/>
          </p:cNvPicPr>
          <p:nvPr/>
        </p:nvPicPr>
        <p:blipFill>
          <a:blip r:embed="rId7">
            <a:lum bright="12000"/>
          </a:blip>
          <a:srcRect/>
          <a:stretch>
            <a:fillRect/>
          </a:stretch>
        </p:blipFill>
        <p:spPr bwMode="auto">
          <a:xfrm>
            <a:off x="7956550" y="4868863"/>
            <a:ext cx="5032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5" descr="important-98442_1280"/>
          <p:cNvPicPr>
            <a:picLocks noChangeAspect="1" noChangeArrowheads="1"/>
          </p:cNvPicPr>
          <p:nvPr/>
        </p:nvPicPr>
        <p:blipFill>
          <a:blip r:embed="rId7">
            <a:lum bright="12000"/>
          </a:blip>
          <a:srcRect/>
          <a:stretch>
            <a:fillRect/>
          </a:stretch>
        </p:blipFill>
        <p:spPr bwMode="auto">
          <a:xfrm>
            <a:off x="4427538" y="4292600"/>
            <a:ext cx="5032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8" descr="cons-of-installment-loans"/>
          <p:cNvPicPr>
            <a:picLocks noChangeAspect="1" noChangeArrowheads="1"/>
          </p:cNvPicPr>
          <p:nvPr/>
        </p:nvPicPr>
        <p:blipFill>
          <a:blip r:embed="rId8">
            <a:lum bright="12000" contrast="12000"/>
          </a:blip>
          <a:srcRect/>
          <a:stretch>
            <a:fillRect/>
          </a:stretch>
        </p:blipFill>
        <p:spPr bwMode="auto">
          <a:xfrm>
            <a:off x="4067175" y="443706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8" descr="cons-of-installment-loans"/>
          <p:cNvPicPr>
            <a:picLocks noChangeAspect="1" noChangeArrowheads="1"/>
          </p:cNvPicPr>
          <p:nvPr/>
        </p:nvPicPr>
        <p:blipFill>
          <a:blip r:embed="rId8">
            <a:lum bright="12000" contrast="12000"/>
          </a:blip>
          <a:srcRect/>
          <a:stretch>
            <a:fillRect/>
          </a:stretch>
        </p:blipFill>
        <p:spPr bwMode="auto">
          <a:xfrm>
            <a:off x="3276600" y="19161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8" descr="cons-of-installment-loans"/>
          <p:cNvPicPr>
            <a:picLocks noChangeAspect="1" noChangeArrowheads="1"/>
          </p:cNvPicPr>
          <p:nvPr/>
        </p:nvPicPr>
        <p:blipFill>
          <a:blip r:embed="rId8">
            <a:lum bright="12000" contrast="12000"/>
          </a:blip>
          <a:srcRect/>
          <a:stretch>
            <a:fillRect/>
          </a:stretch>
        </p:blipFill>
        <p:spPr bwMode="auto">
          <a:xfrm>
            <a:off x="6659563" y="5157788"/>
            <a:ext cx="50323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8" descr="cons-of-installment-loans"/>
          <p:cNvPicPr>
            <a:picLocks noChangeAspect="1" noChangeArrowheads="1"/>
          </p:cNvPicPr>
          <p:nvPr/>
        </p:nvPicPr>
        <p:blipFill>
          <a:blip r:embed="rId8">
            <a:lum bright="12000" contrast="12000"/>
          </a:blip>
          <a:srcRect/>
          <a:stretch>
            <a:fillRect/>
          </a:stretch>
        </p:blipFill>
        <p:spPr bwMode="auto">
          <a:xfrm>
            <a:off x="7667625" y="5156200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5" name="Picture 6" descr="Plus"/>
          <p:cNvPicPr>
            <a:picLocks noChangeAspect="1" noChangeArrowheads="1"/>
          </p:cNvPicPr>
          <p:nvPr/>
        </p:nvPicPr>
        <p:blipFill>
          <a:blip r:embed="rId6">
            <a:lum bright="-6000" contrast="18000"/>
          </a:blip>
          <a:srcRect/>
          <a:stretch>
            <a:fillRect/>
          </a:stretch>
        </p:blipFill>
        <p:spPr bwMode="auto">
          <a:xfrm>
            <a:off x="7885113" y="2636838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6" name="Picture 6" descr="Plus"/>
          <p:cNvPicPr>
            <a:picLocks noChangeAspect="1" noChangeArrowheads="1"/>
          </p:cNvPicPr>
          <p:nvPr/>
        </p:nvPicPr>
        <p:blipFill>
          <a:blip r:embed="rId6">
            <a:lum bright="-6000" contrast="18000"/>
          </a:blip>
          <a:srcRect/>
          <a:stretch>
            <a:fillRect/>
          </a:stretch>
        </p:blipFill>
        <p:spPr bwMode="auto">
          <a:xfrm>
            <a:off x="6948488" y="321310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7" name="Picture 21" descr="sketch-1485292161882"/>
          <p:cNvPicPr>
            <a:picLocks noChangeAspect="1" noChangeArrowheads="1"/>
          </p:cNvPicPr>
          <p:nvPr/>
        </p:nvPicPr>
        <p:blipFill>
          <a:blip r:embed="rId9">
            <a:lum bright="-18000" contrast="24000"/>
          </a:blip>
          <a:srcRect r="275"/>
          <a:stretch>
            <a:fillRect/>
          </a:stretch>
        </p:blipFill>
        <p:spPr bwMode="auto">
          <a:xfrm>
            <a:off x="250825" y="4724400"/>
            <a:ext cx="576263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9" descr="Похожее изображение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6000" contrast="24000"/>
          </a:blip>
          <a:srcRect l="4999"/>
          <a:stretch>
            <a:fillRect/>
          </a:stretch>
        </p:blipFill>
        <p:spPr bwMode="auto">
          <a:xfrm>
            <a:off x="4716463" y="188913"/>
            <a:ext cx="4103687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7" descr="Похожее изображение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bright="6000" contrast="18000"/>
          </a:blip>
          <a:srcRect l="5571" r="9061"/>
          <a:stretch>
            <a:fillRect/>
          </a:stretch>
        </p:blipFill>
        <p:spPr bwMode="auto">
          <a:xfrm>
            <a:off x="4716463" y="3429000"/>
            <a:ext cx="4103687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 descr="Картинки по запросу gesture Victory   сфт иу кгву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lum bright="6000" contrast="18000"/>
          </a:blip>
          <a:srcRect l="10786"/>
          <a:stretch>
            <a:fillRect/>
          </a:stretch>
        </p:blipFill>
        <p:spPr bwMode="auto">
          <a:xfrm>
            <a:off x="250825" y="2708275"/>
            <a:ext cx="4248150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468313" y="333375"/>
            <a:ext cx="40322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Universal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Donald Trump’s  gestures</a:t>
            </a:r>
            <a:endParaRPr lang="ru-RU" sz="3600">
              <a:effectLst>
                <a:outerShdw blurRad="38100" dist="38100" dir="2700000" algn="tl">
                  <a:srgbClr val="1F497D"/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916238" y="333375"/>
            <a:ext cx="36718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Hypothesis:</a:t>
            </a:r>
            <a:endParaRPr lang="ru-RU" sz="440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971550" y="1341438"/>
            <a:ext cx="7705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latin typeface="Arial Rounded MT Bold" pitchFamily="34" charset="0"/>
              </a:rPr>
              <a:t>a universal gesture exists.</a:t>
            </a:r>
            <a:endParaRPr lang="ru-RU" sz="4400">
              <a:latin typeface="Arial Rounded MT Bold" pitchFamily="34" charset="0"/>
            </a:endParaRPr>
          </a:p>
        </p:txBody>
      </p:sp>
      <p:pic>
        <p:nvPicPr>
          <p:cNvPr id="34819" name="Picture 6" descr="yes_or_no"/>
          <p:cNvPicPr>
            <a:picLocks noChangeAspect="1" noChangeArrowheads="1"/>
          </p:cNvPicPr>
          <p:nvPr/>
        </p:nvPicPr>
        <p:blipFill>
          <a:blip r:embed="rId2">
            <a:lum bright="-18000" contrast="30000"/>
          </a:blip>
          <a:srcRect l="10223" t="12155" r="6815" b="10703"/>
          <a:stretch>
            <a:fillRect/>
          </a:stretch>
        </p:blipFill>
        <p:spPr bwMode="auto">
          <a:xfrm>
            <a:off x="1692275" y="2133600"/>
            <a:ext cx="611981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0" descr="question-clipart-for-powerpoint-panda-free-images-9922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558958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1" descr="question-clipart-for-powerpoint-panda-free-images-9922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21336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787900" y="4941888"/>
            <a:ext cx="410527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“ LOVE ”</a:t>
            </a:r>
            <a:endParaRPr lang="ru-RU" sz="720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35842" name="Picture 9" descr="P21_00105-1"/>
          <p:cNvPicPr>
            <a:picLocks noChangeAspect="1" noChangeArrowheads="1"/>
          </p:cNvPicPr>
          <p:nvPr/>
        </p:nvPicPr>
        <p:blipFill>
          <a:blip r:embed="rId2"/>
          <a:srcRect l="10876" r="5682"/>
          <a:stretch>
            <a:fillRect/>
          </a:stretch>
        </p:blipFill>
        <p:spPr bwMode="auto">
          <a:xfrm>
            <a:off x="250825" y="3500438"/>
            <a:ext cx="417671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11" descr="Woman-making-heart-shape-with-hands-outdoors-Tom-Merton-56a6c0f43df78cf7728fe72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773238"/>
            <a:ext cx="41910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 descr="Картинки по запросу афсуиззл LOVE gestur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bright="-6000" contrast="30000"/>
          </a:blip>
          <a:srcRect/>
          <a:stretch>
            <a:fillRect/>
          </a:stretch>
        </p:blipFill>
        <p:spPr bwMode="auto">
          <a:xfrm>
            <a:off x="5940425" y="260350"/>
            <a:ext cx="302418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539750" y="404813"/>
            <a:ext cx="36068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“ LIKE ”</a:t>
            </a:r>
            <a:endParaRPr lang="ru-RU" sz="720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7" descr="OPjgDd"/>
          <p:cNvPicPr>
            <a:picLocks noChangeAspect="1" noChangeArrowheads="1"/>
          </p:cNvPicPr>
          <p:nvPr/>
        </p:nvPicPr>
        <p:blipFill>
          <a:blip r:embed="rId2">
            <a:lum bright="-12000" contrast="54000"/>
          </a:blip>
          <a:srcRect l="12387" t="7349" r="7455" b="5984"/>
          <a:stretch>
            <a:fillRect/>
          </a:stretch>
        </p:blipFill>
        <p:spPr bwMode="auto">
          <a:xfrm>
            <a:off x="250825" y="260350"/>
            <a:ext cx="8496300" cy="5167313"/>
          </a:xfrm>
          <a:prstGeom prst="rect">
            <a:avLst/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68313" y="5589588"/>
            <a:ext cx="8027987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Gesture that unites exists.</a:t>
            </a:r>
            <a:endParaRPr lang="ru-RU" sz="480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36867" name="Picture 8" descr="depositphotos_7382447-Heart-and-love-gesture-showed-by-hands-over-flag-of-russia-backg"/>
          <p:cNvPicPr>
            <a:picLocks noChangeAspect="1" noChangeArrowheads="1"/>
          </p:cNvPicPr>
          <p:nvPr/>
        </p:nvPicPr>
        <p:blipFill>
          <a:blip r:embed="rId3">
            <a:lum bright="6000" contrast="48000"/>
          </a:blip>
          <a:srcRect/>
          <a:stretch>
            <a:fillRect/>
          </a:stretch>
        </p:blipFill>
        <p:spPr bwMode="auto">
          <a:xfrm>
            <a:off x="6516688" y="549275"/>
            <a:ext cx="17272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9" descr="901391638-Heart-and-love-gesture-showed-by-hands-over-flag-of-uk-backgroun"/>
          <p:cNvPicPr>
            <a:picLocks noChangeAspect="1" noChangeArrowheads="1"/>
          </p:cNvPicPr>
          <p:nvPr/>
        </p:nvPicPr>
        <p:blipFill>
          <a:blip r:embed="rId4">
            <a:lum bright="18000" contrast="36000"/>
          </a:blip>
          <a:srcRect b="5502"/>
          <a:stretch>
            <a:fillRect/>
          </a:stretch>
        </p:blipFill>
        <p:spPr bwMode="auto">
          <a:xfrm>
            <a:off x="3924300" y="554038"/>
            <a:ext cx="13684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0" descr="depositphotos_9010519-Over-national-flag-of-france"/>
          <p:cNvPicPr>
            <a:picLocks noChangeAspect="1" noChangeArrowheads="1"/>
          </p:cNvPicPr>
          <p:nvPr/>
        </p:nvPicPr>
        <p:blipFill>
          <a:blip r:embed="rId5">
            <a:lum bright="6000" contrast="24000"/>
          </a:blip>
          <a:srcRect/>
          <a:stretch>
            <a:fillRect/>
          </a:stretch>
        </p:blipFill>
        <p:spPr bwMode="auto">
          <a:xfrm>
            <a:off x="2555875" y="2205038"/>
            <a:ext cx="143986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1" descr="Картинки по запросу жест сердце на флаге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lum bright="12000" contrast="30000"/>
          </a:blip>
          <a:srcRect/>
          <a:stretch>
            <a:fillRect/>
          </a:stretch>
        </p:blipFill>
        <p:spPr bwMode="auto">
          <a:xfrm>
            <a:off x="755650" y="1412875"/>
            <a:ext cx="15113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5" descr="Gesture made by hands showing symbol of heart and love over national brazil flag"/>
          <p:cNvPicPr>
            <a:picLocks noChangeAspect="1" noChangeArrowheads="1"/>
          </p:cNvPicPr>
          <p:nvPr/>
        </p:nvPicPr>
        <p:blipFill>
          <a:blip r:embed="rId8">
            <a:lum bright="12000" contrast="12000"/>
          </a:blip>
          <a:srcRect b="9579"/>
          <a:stretch>
            <a:fillRect/>
          </a:stretch>
        </p:blipFill>
        <p:spPr bwMode="auto">
          <a:xfrm>
            <a:off x="2916238" y="40052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27" descr="Картинки по запросу heart gesture with a fla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 b="10770"/>
          <a:stretch>
            <a:fillRect/>
          </a:stretch>
        </p:blipFill>
        <p:spPr bwMode="auto">
          <a:xfrm>
            <a:off x="539750" y="3573463"/>
            <a:ext cx="12954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29" descr="Похожее изображение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lum bright="6000" contrast="6000"/>
          </a:blip>
          <a:srcRect b="10770"/>
          <a:stretch>
            <a:fillRect/>
          </a:stretch>
        </p:blipFill>
        <p:spPr bwMode="auto">
          <a:xfrm>
            <a:off x="5580063" y="4149725"/>
            <a:ext cx="122396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31" descr="Похожее изображение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lum bright="12000" contrast="12000"/>
          </a:blip>
          <a:srcRect/>
          <a:stretch>
            <a:fillRect/>
          </a:stretch>
        </p:blipFill>
        <p:spPr bwMode="auto">
          <a:xfrm>
            <a:off x="4859338" y="3068638"/>
            <a:ext cx="11525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33" descr="Heart and love gesture in japan flag colors by hands isolated on"/>
          <p:cNvPicPr>
            <a:picLocks noChangeAspect="1" noChangeArrowheads="1"/>
          </p:cNvPicPr>
          <p:nvPr/>
        </p:nvPicPr>
        <p:blipFill>
          <a:blip r:embed="rId15"/>
          <a:srcRect b="13368"/>
          <a:stretch>
            <a:fillRect/>
          </a:stretch>
        </p:blipFill>
        <p:spPr bwMode="auto">
          <a:xfrm>
            <a:off x="7596188" y="2708275"/>
            <a:ext cx="10096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6" descr="z01_charity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60350"/>
            <a:ext cx="6551613" cy="50673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916238" y="5516563"/>
            <a:ext cx="4248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THANK YOU !</a:t>
            </a:r>
            <a:endParaRPr lang="ru-RU" sz="4400">
              <a:effectLst>
                <a:outerShdw blurRad="38100" dist="38100" dir="2700000" algn="tl">
                  <a:srgbClr val="1F497D"/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Cultural Gaffes Pocketbook: Boden, Angelena: 9781870471435: Amazon.com:  Books">
            <a:extLst>
              <a:ext uri="{FF2B5EF4-FFF2-40B4-BE49-F238E27FC236}">
                <a16:creationId xmlns:a16="http://schemas.microsoft.com/office/drawing/2014/main" id="{36AF1A3C-7137-4906-AC38-61384D983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3559"/>
            <a:ext cx="3861574" cy="2778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President Bush molests German Chancellor - OMG.BLOG">
            <a:extLst>
              <a:ext uri="{FF2B5EF4-FFF2-40B4-BE49-F238E27FC236}">
                <a16:creationId xmlns:a16="http://schemas.microsoft.com/office/drawing/2014/main" id="{37620725-C159-40F9-B833-437AB37E4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8" y="4146430"/>
            <a:ext cx="3428998" cy="1488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355B2CC-0F6D-40CD-AB25-FE7A2D7B5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95" y="1285041"/>
            <a:ext cx="3722891" cy="1395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2C485D8-1561-422D-AD22-5AB3A3740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33293"/>
            <a:ext cx="4406600" cy="248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068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187450" y="908050"/>
            <a:ext cx="727392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>
              <a:tabLst>
                <a:tab pos="457200" algn="l"/>
              </a:tabLst>
              <a:defRPr/>
            </a:pPr>
            <a:r>
              <a:rPr lang="en-US" sz="44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The List of Sources</a:t>
            </a:r>
            <a:endParaRPr lang="ru-RU" sz="440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algn="ctr">
              <a:tabLst>
                <a:tab pos="457200" algn="l"/>
              </a:tabLst>
              <a:defRPr/>
            </a:pPr>
            <a:r>
              <a:rPr lang="en-US"/>
              <a:t>  </a:t>
            </a:r>
            <a:endParaRPr lang="ru-RU"/>
          </a:p>
          <a:p>
            <a:pPr marL="342900" indent="-342900">
              <a:buFontTx/>
              <a:buAutoNum type="arabicPeriod"/>
              <a:tabLst>
                <a:tab pos="457200" algn="l"/>
              </a:tabLst>
              <a:defRPr/>
            </a:pPr>
            <a:r>
              <a:rPr lang="en-US">
                <a:latin typeface="Arial Rounded MT Bold" pitchFamily="34" charset="0"/>
              </a:rPr>
              <a:t>This is “Nonverbal Communication”, chapter 4 from the book </a:t>
            </a:r>
            <a:endParaRPr lang="ru-RU">
              <a:latin typeface="Arial Rounded MT Bold" pitchFamily="34" charset="0"/>
            </a:endParaRPr>
          </a:p>
          <a:p>
            <a:pPr marL="342900" indent="-342900">
              <a:tabLst>
                <a:tab pos="457200" algn="l"/>
              </a:tabLst>
              <a:defRPr/>
            </a:pPr>
            <a:r>
              <a:rPr lang="en-US">
                <a:latin typeface="Arial Rounded MT Bold" pitchFamily="34" charset="0"/>
                <a:hlinkClick r:id="rId2"/>
              </a:rPr>
              <a:t>A Primer on Communication Studies</a:t>
            </a:r>
            <a:endParaRPr lang="ru-RU">
              <a:latin typeface="Arial Rounded MT Bold" pitchFamily="34" charset="0"/>
            </a:endParaRPr>
          </a:p>
          <a:p>
            <a:pPr marL="342900" indent="-342900">
              <a:buFontTx/>
              <a:buAutoNum type="arabicPeriod"/>
              <a:tabLst>
                <a:tab pos="457200" algn="l"/>
              </a:tabLst>
              <a:defRPr/>
            </a:pPr>
            <a:r>
              <a:rPr lang="ru-RU">
                <a:latin typeface="Arial Rounded MT Bold" pitchFamily="34" charset="0"/>
                <a:hlinkClick r:id="rId3"/>
              </a:rPr>
              <a:t>https://www.businesstopia.net/communication/non-verbal-communication-different-cultures</a:t>
            </a:r>
            <a:endParaRPr lang="ru-RU">
              <a:latin typeface="Arial Rounded MT Bold" pitchFamily="34" charset="0"/>
            </a:endParaRPr>
          </a:p>
          <a:p>
            <a:pPr marL="342900" indent="-342900">
              <a:buFontTx/>
              <a:buAutoNum type="arabicPeriod"/>
              <a:tabLst>
                <a:tab pos="457200" algn="l"/>
              </a:tabLst>
              <a:defRPr/>
            </a:pPr>
            <a:r>
              <a:rPr lang="ru-RU">
                <a:latin typeface="Arial Rounded MT Bold" pitchFamily="34" charset="0"/>
                <a:hlinkClick r:id="rId4"/>
              </a:rPr>
              <a:t>https://en.wikipedia.org/wiki/Thumbs_signal</a:t>
            </a:r>
            <a:endParaRPr lang="ru-RU">
              <a:latin typeface="Arial Rounded MT Bold" pitchFamily="34" charset="0"/>
            </a:endParaRPr>
          </a:p>
          <a:p>
            <a:pPr marL="342900" indent="-342900">
              <a:buFontTx/>
              <a:buAutoNum type="arabicPeriod"/>
              <a:tabLst>
                <a:tab pos="457200" algn="l"/>
              </a:tabLst>
              <a:defRPr/>
            </a:pPr>
            <a:r>
              <a:rPr lang="ru-RU">
                <a:latin typeface="Arial Rounded MT Bold" pitchFamily="34" charset="0"/>
                <a:hlinkClick r:id="rId5"/>
              </a:rPr>
              <a:t>https://en.wikipedia.org/wiki/OK_(gesture)</a:t>
            </a:r>
            <a:endParaRPr lang="ru-RU">
              <a:latin typeface="Arial Rounded MT Bold" pitchFamily="34" charset="0"/>
            </a:endParaRPr>
          </a:p>
          <a:p>
            <a:pPr marL="342900" indent="-342900">
              <a:buFontTx/>
              <a:buAutoNum type="arabicPeriod"/>
              <a:tabLst>
                <a:tab pos="457200" algn="l"/>
              </a:tabLst>
              <a:defRPr/>
            </a:pPr>
            <a:r>
              <a:rPr lang="en-US">
                <a:latin typeface="Arial Rounded MT Bold" pitchFamily="34" charset="0"/>
                <a:hlinkClick r:id="rId6"/>
              </a:rPr>
              <a:t>https</a:t>
            </a:r>
            <a:r>
              <a:rPr lang="ru-RU">
                <a:latin typeface="Arial Rounded MT Bold" pitchFamily="34" charset="0"/>
                <a:hlinkClick r:id="rId6"/>
              </a:rPr>
              <a:t>://</a:t>
            </a:r>
            <a:r>
              <a:rPr lang="en-US">
                <a:latin typeface="Arial Rounded MT Bold" pitchFamily="34" charset="0"/>
                <a:hlinkClick r:id="rId6"/>
              </a:rPr>
              <a:t>en</a:t>
            </a:r>
            <a:r>
              <a:rPr lang="ru-RU">
                <a:latin typeface="Arial Rounded MT Bold" pitchFamily="34" charset="0"/>
                <a:hlinkClick r:id="rId6"/>
              </a:rPr>
              <a:t>.</a:t>
            </a:r>
            <a:r>
              <a:rPr lang="en-US">
                <a:latin typeface="Arial Rounded MT Bold" pitchFamily="34" charset="0"/>
                <a:hlinkClick r:id="rId6"/>
              </a:rPr>
              <a:t>wikipedia</a:t>
            </a:r>
            <a:r>
              <a:rPr lang="ru-RU">
                <a:latin typeface="Arial Rounded MT Bold" pitchFamily="34" charset="0"/>
                <a:hlinkClick r:id="rId6"/>
              </a:rPr>
              <a:t>.</a:t>
            </a:r>
            <a:r>
              <a:rPr lang="en-US">
                <a:latin typeface="Arial Rounded MT Bold" pitchFamily="34" charset="0"/>
                <a:hlinkClick r:id="rId6"/>
              </a:rPr>
              <a:t>org</a:t>
            </a:r>
            <a:r>
              <a:rPr lang="ru-RU">
                <a:latin typeface="Arial Rounded MT Bold" pitchFamily="34" charset="0"/>
                <a:hlinkClick r:id="rId6"/>
              </a:rPr>
              <a:t>/</a:t>
            </a:r>
            <a:r>
              <a:rPr lang="en-US">
                <a:latin typeface="Arial Rounded MT Bold" pitchFamily="34" charset="0"/>
                <a:hlinkClick r:id="rId6"/>
              </a:rPr>
              <a:t>wiki</a:t>
            </a:r>
            <a:r>
              <a:rPr lang="ru-RU">
                <a:latin typeface="Arial Rounded MT Bold" pitchFamily="34" charset="0"/>
                <a:hlinkClick r:id="rId6"/>
              </a:rPr>
              <a:t>/</a:t>
            </a:r>
            <a:r>
              <a:rPr lang="en-US">
                <a:latin typeface="Arial Rounded MT Bold" pitchFamily="34" charset="0"/>
                <a:hlinkClick r:id="rId6"/>
              </a:rPr>
              <a:t>V</a:t>
            </a:r>
            <a:r>
              <a:rPr lang="ru-RU">
                <a:latin typeface="Arial Rounded MT Bold" pitchFamily="34" charset="0"/>
                <a:hlinkClick r:id="rId6"/>
              </a:rPr>
              <a:t>_</a:t>
            </a:r>
            <a:r>
              <a:rPr lang="en-US">
                <a:latin typeface="Arial Rounded MT Bold" pitchFamily="34" charset="0"/>
                <a:hlinkClick r:id="rId6"/>
              </a:rPr>
              <a:t>sign</a:t>
            </a:r>
            <a:endParaRPr lang="ru-RU">
              <a:latin typeface="Arial Rounded MT Bold" pitchFamily="34" charset="0"/>
            </a:endParaRPr>
          </a:p>
          <a:p>
            <a:pPr marL="342900" indent="-342900">
              <a:buFontTx/>
              <a:buAutoNum type="arabicPeriod"/>
              <a:tabLst>
                <a:tab pos="457200" algn="l"/>
              </a:tabLst>
              <a:defRPr/>
            </a:pPr>
            <a:r>
              <a:rPr lang="ru-RU">
                <a:latin typeface="Arial Rounded MT Bold" pitchFamily="34" charset="0"/>
                <a:hlinkClick r:id="rId7"/>
              </a:rPr>
              <a:t>http://blogs.reuters.com/photographers-blog/2007/10/22/universal-gestures-of-understanding/</a:t>
            </a:r>
            <a:endParaRPr lang="ru-RU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F0DA92-C69C-43A7-8742-5B5AB05E3255}"/>
              </a:ext>
            </a:extLst>
          </p:cNvPr>
          <p:cNvSpPr txBox="1"/>
          <p:nvPr/>
        </p:nvSpPr>
        <p:spPr>
          <a:xfrm>
            <a:off x="323528" y="566678"/>
            <a:ext cx="85689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Технология метода проектов представляется наиболее подходящей для формирования у студентов неязыковых специальностей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лигвокультуроведческой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компетенции. </a:t>
            </a:r>
          </a:p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условиях небольшого количества аудиторных часов, отведенных на изучение иностранного языка, студенты с помощью метода проектов могут самостоятельно приобретать необходимые знания в процессе решения практических задач, требующего интеграции знаний из различных предметных областей. </a:t>
            </a:r>
            <a:endParaRPr lang="ru-RU" dirty="0"/>
          </a:p>
        </p:txBody>
      </p:sp>
      <p:pic>
        <p:nvPicPr>
          <p:cNvPr id="1026" name="Picture 2" descr="Как пишется спасибо за внимание - English House">
            <a:extLst>
              <a:ext uri="{FF2B5EF4-FFF2-40B4-BE49-F238E27FC236}">
                <a16:creationId xmlns:a16="http://schemas.microsoft.com/office/drawing/2014/main" id="{D84165D6-0CF9-42B9-B32C-9CE5BF05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56992"/>
            <a:ext cx="4067175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039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EBEC19-A144-4B82-8DE7-7CD8211909FC}"/>
              </a:ext>
            </a:extLst>
          </p:cNvPr>
          <p:cNvSpPr txBox="1"/>
          <p:nvPr/>
        </p:nvSpPr>
        <p:spPr>
          <a:xfrm>
            <a:off x="279992" y="764704"/>
            <a:ext cx="8584015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Метод проектов 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— это способ достижения дидактической цели через детальную разработку проблемы (технологию), которая должна завершиться вполне реальным, осязаемым практическим результатом, оформленным тем или иным образом (проф. </a:t>
            </a:r>
            <a:r>
              <a:rPr lang="ru-RU" sz="1600" b="0" i="0" strike="noStrike" dirty="0">
                <a:effectLst/>
                <a:latin typeface="Arial" panose="020B0604020202020204" pitchFamily="34" charset="0"/>
                <a:hlinkClick r:id="rId2" tooltip="Полат, Евгения Семёновн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Е. С. </a:t>
            </a:r>
            <a:r>
              <a:rPr lang="ru-RU" sz="1600" b="0" i="0" strike="noStrike" dirty="0" err="1">
                <a:effectLst/>
                <a:latin typeface="Arial" panose="020B0604020202020204" pitchFamily="34" charset="0"/>
                <a:hlinkClick r:id="rId2" tooltip="Полат, Евгения Семёновн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Полат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); </a:t>
            </a:r>
          </a:p>
          <a:p>
            <a:pPr algn="just"/>
            <a:r>
              <a:rPr lang="ru-RU" sz="1600" b="0" i="0" dirty="0">
                <a:effectLst/>
                <a:latin typeface="Arial" panose="020B0604020202020204" pitchFamily="34" charset="0"/>
              </a:rPr>
              <a:t>это совокупность приёмов, действий учащихся в их определённой последовательности для достижения поставленной задачи — </a:t>
            </a:r>
            <a:r>
              <a:rPr lang="ru-RU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решения </a:t>
            </a:r>
            <a:r>
              <a:rPr lang="ru-RU" sz="1600" b="1" i="0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3" tooltip="Проблем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проблемы</a:t>
            </a:r>
            <a:r>
              <a:rPr lang="ru-RU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лично значимой для учащихся и оформленной в виде конечного продукта.</a:t>
            </a:r>
          </a:p>
          <a:p>
            <a:pPr algn="just"/>
            <a:endParaRPr lang="ru-RU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ru-RU" sz="1600" b="0" i="0" dirty="0">
                <a:effectLst/>
                <a:latin typeface="Arial" panose="020B0604020202020204" pitchFamily="34" charset="0"/>
              </a:rPr>
              <a:t>Основное предназначение метода проектов состоит в предоставлении учащимся возможности </a:t>
            </a:r>
            <a:r>
              <a:rPr lang="ru-RU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самостоятельного приобретения знаний в процессе решения практических задач или проблем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, требующего интеграции знаний из различных предметных областей. Если говорить о методе проектов как о педагогической технологии, то эта технология предполагает совокупность исследовательских, поисковых, проблемных методов, творческих по своей сути. Преподавателю в рамках </a:t>
            </a:r>
            <a:r>
              <a:rPr lang="ru-RU" sz="1600" b="0" i="0" strike="noStrike" dirty="0">
                <a:effectLst/>
                <a:latin typeface="Arial" panose="020B0604020202020204" pitchFamily="34" charset="0"/>
                <a:hlinkClick r:id="rId4" tooltip="Учебный проек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проекта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 отводится роль разработчика, координатора, эксперта, консультанта.</a:t>
            </a:r>
          </a:p>
          <a:p>
            <a:pPr algn="just"/>
            <a:endParaRPr lang="ru-RU" sz="16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ru-RU" sz="1600" b="0" i="0" dirty="0">
                <a:effectLst/>
                <a:latin typeface="Arial" panose="020B0604020202020204" pitchFamily="34" charset="0"/>
              </a:rPr>
              <a:t>То есть, в основе метода проектов лежит развитие познавательных навыков учащихся, умений самостоятельно конструировать свои знания, ориентироваться в информационном пространстве,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развитие </a:t>
            </a:r>
            <a:r>
              <a:rPr lang="ru-RU" sz="1600" b="1" i="0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5" tooltip="Критическое мышлен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критического</a:t>
            </a:r>
            <a:r>
              <a:rPr lang="ru-RU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и творческого мышления.</a:t>
            </a:r>
          </a:p>
        </p:txBody>
      </p:sp>
    </p:spTree>
    <p:extLst>
      <p:ext uri="{BB962C8B-B14F-4D97-AF65-F5344CB8AC3E}">
        <p14:creationId xmlns:p14="http://schemas.microsoft.com/office/powerpoint/2010/main" val="3059718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nfotut.ru/images/stories/news/04.11.09/narod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4944" y="2633435"/>
            <a:ext cx="3663037" cy="3560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68313" y="158750"/>
            <a:ext cx="84963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sz="4800" dirty="0">
                <a:solidFill>
                  <a:srgbClr val="FF3300"/>
                </a:solidFill>
                <a:latin typeface="Arial Rounded MT Bold" pitchFamily="34" charset="0"/>
              </a:rPr>
              <a:t>Dialogue of Cultures </a:t>
            </a:r>
          </a:p>
          <a:p>
            <a:pPr algn="ctr">
              <a:defRPr/>
            </a:pPr>
            <a:r>
              <a:rPr lang="fr-FR" sz="4800" dirty="0">
                <a:solidFill>
                  <a:srgbClr val="FF3300"/>
                </a:solidFill>
                <a:latin typeface="Arial Rounded MT Bold" pitchFamily="34" charset="0"/>
              </a:rPr>
              <a:t>without Words.</a:t>
            </a:r>
          </a:p>
          <a:p>
            <a:pPr algn="ctr">
              <a:defRPr/>
            </a:pPr>
            <a:endParaRPr lang="fr-FR" sz="2000" dirty="0">
              <a:solidFill>
                <a:srgbClr val="FF3300"/>
              </a:solidFill>
              <a:latin typeface="Arial Rounded MT Bold" pitchFamily="34" charset="0"/>
            </a:endParaRPr>
          </a:p>
          <a:p>
            <a:pPr algn="ctr">
              <a:defRPr/>
            </a:pPr>
            <a:r>
              <a:rPr lang="fr-FR" sz="40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Gestures that Unite and D</a:t>
            </a:r>
            <a:r>
              <a:rPr lang="en-US" sz="4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i</a:t>
            </a:r>
            <a:r>
              <a:rPr lang="fr-FR" sz="40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vide.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79388" y="333375"/>
            <a:ext cx="8532812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Motivation :  </a:t>
            </a:r>
            <a:r>
              <a:rPr 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to understand  nonverbal behavior  of people in different countries, to avoid misunderstandings, to communicate successfully.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Research Subject : </a:t>
            </a:r>
            <a:r>
              <a:rPr 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hand gestures as a form of  NVC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  ( nonverbal communication )</a:t>
            </a:r>
            <a:endParaRPr lang="ru-RU" sz="200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>
              <a:spcBef>
                <a:spcPct val="50000"/>
              </a:spcBef>
              <a:defRPr/>
            </a:pPr>
            <a:endParaRPr lang="ru-RU" sz="200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>
              <a:spcBef>
                <a:spcPct val="50000"/>
              </a:spcBef>
              <a:defRPr/>
            </a:pPr>
            <a:endParaRPr lang="ru-RU" sz="200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>
              <a:spcBef>
                <a:spcPct val="50000"/>
              </a:spcBef>
              <a:defRPr/>
            </a:pPr>
            <a:endParaRPr lang="ru-RU" sz="200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>
              <a:spcBef>
                <a:spcPct val="50000"/>
              </a:spcBef>
              <a:defRPr/>
            </a:pPr>
            <a:endParaRPr lang="en-US" sz="200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>
              <a:spcBef>
                <a:spcPct val="50000"/>
              </a:spcBef>
              <a:defRPr/>
            </a:pPr>
            <a:endParaRPr lang="ru-RU" sz="320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Methods :</a:t>
            </a:r>
            <a:r>
              <a:rPr lang="en-US" sz="32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data collection,  data qualitative analysis, surveys and observations, interviews.</a:t>
            </a:r>
            <a:endParaRPr lang="en-US" sz="2400">
              <a:latin typeface="Arial Unicode MS" pitchFamily="34" charset="-128"/>
            </a:endParaRPr>
          </a:p>
        </p:txBody>
      </p:sp>
      <p:pic>
        <p:nvPicPr>
          <p:cNvPr id="14338" name="Picture 17" descr="w128h1281387215548hand"/>
          <p:cNvPicPr>
            <a:picLocks noChangeAspect="1" noChangeArrowheads="1"/>
          </p:cNvPicPr>
          <p:nvPr/>
        </p:nvPicPr>
        <p:blipFill>
          <a:blip r:embed="rId2">
            <a:lum bright="-6000" contrast="66000"/>
          </a:blip>
          <a:srcRect l="10469" t="8356" r="14508" b="12581"/>
          <a:stretch>
            <a:fillRect/>
          </a:stretch>
        </p:blipFill>
        <p:spPr bwMode="auto">
          <a:xfrm>
            <a:off x="6084888" y="2420938"/>
            <a:ext cx="245903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50825" y="2852738"/>
            <a:ext cx="5832475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Research</a:t>
            </a:r>
            <a:r>
              <a:rPr lang="en-US" sz="3200" b="0">
                <a:effectLst>
                  <a:outerShdw blurRad="38100" dist="38100" dir="2700000" algn="tl">
                    <a:srgbClr val="1F497D"/>
                  </a:outerShdw>
                </a:effectLst>
              </a:rPr>
              <a:t> </a:t>
            </a: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Objectives :</a:t>
            </a:r>
          </a:p>
          <a:p>
            <a:pPr>
              <a:buFontTx/>
              <a:buChar char="•"/>
              <a:defRPr/>
            </a:pPr>
            <a:r>
              <a:rPr lang="ru-RU" sz="2400"/>
              <a:t>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general :   </a:t>
            </a:r>
            <a:r>
              <a:rPr 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to understand why we should be aware of the non-verbal aspect of communication</a:t>
            </a:r>
            <a:r>
              <a:rPr lang="ru-RU" sz="2400" b="0"/>
              <a:t> </a:t>
            </a:r>
            <a:endParaRPr lang="en-US" sz="240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ru-RU" sz="2400"/>
              <a:t>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specific :  </a:t>
            </a:r>
            <a:r>
              <a:rPr lang="en-US" sz="20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to find out  if universal hand gestures exist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 descr="http://pics.livejournal.com/dmytrovoytko/pic/000k1w4z/s640x480"/>
          <p:cNvSpPr>
            <a:spLocks noChangeAspect="1" noChangeArrowheads="1"/>
          </p:cNvSpPr>
          <p:nvPr/>
        </p:nvSpPr>
        <p:spPr bwMode="auto">
          <a:xfrm>
            <a:off x="155575" y="-1485900"/>
            <a:ext cx="60960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5362" name="AutoShape 4" descr="http://pics.livejournal.com/dmytrovoytko/pic/000k1w4z/s640x480"/>
          <p:cNvSpPr>
            <a:spLocks noChangeAspect="1" noChangeArrowheads="1"/>
          </p:cNvSpPr>
          <p:nvPr/>
        </p:nvSpPr>
        <p:spPr bwMode="auto">
          <a:xfrm>
            <a:off x="155575" y="-1485900"/>
            <a:ext cx="60960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latin typeface="Calibri" pitchFamily="34" charset="0"/>
            </a:endParaRPr>
          </a:p>
        </p:txBody>
      </p:sp>
      <p:pic>
        <p:nvPicPr>
          <p:cNvPr id="15363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88913"/>
            <a:ext cx="6553200" cy="36258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364" name="WordArt 14"/>
          <p:cNvSpPr>
            <a:spLocks noChangeArrowheads="1" noChangeShapeType="1" noTextEdit="1"/>
          </p:cNvSpPr>
          <p:nvPr/>
        </p:nvSpPr>
        <p:spPr bwMode="auto">
          <a:xfrm>
            <a:off x="4067175" y="2276475"/>
            <a:ext cx="86360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Voice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38%</a:t>
            </a:r>
            <a:endParaRPr lang="ru-RU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365" name="WordArt 15"/>
          <p:cNvSpPr>
            <a:spLocks noChangeArrowheads="1" noChangeShapeType="1" noTextEdit="1"/>
          </p:cNvSpPr>
          <p:nvPr/>
        </p:nvSpPr>
        <p:spPr bwMode="auto">
          <a:xfrm>
            <a:off x="3708400" y="1125538"/>
            <a:ext cx="2087563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 Bodylangage </a:t>
            </a:r>
          </a:p>
          <a:p>
            <a:pPr algn="ctr"/>
            <a:r>
              <a:rPr lang="en-US" sz="32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55%</a:t>
            </a:r>
            <a:endParaRPr lang="ru-RU" sz="32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366" name="WordArt 16"/>
          <p:cNvSpPr>
            <a:spLocks noChangeArrowheads="1" noChangeShapeType="1" noTextEdit="1"/>
          </p:cNvSpPr>
          <p:nvPr/>
        </p:nvSpPr>
        <p:spPr bwMode="auto">
          <a:xfrm rot="1522683">
            <a:off x="5219700" y="2276475"/>
            <a:ext cx="820738" cy="269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Words 7%</a:t>
            </a:r>
            <a:endParaRPr lang="ru-RU" sz="24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367" name="WordArt 17"/>
          <p:cNvSpPr>
            <a:spLocks noChangeArrowheads="1" noChangeShapeType="1" noTextEdit="1"/>
          </p:cNvSpPr>
          <p:nvPr/>
        </p:nvSpPr>
        <p:spPr bwMode="auto">
          <a:xfrm>
            <a:off x="6227763" y="3068638"/>
            <a:ext cx="1728787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Unicode MS"/>
                <a:ea typeface="Arial Unicode MS"/>
                <a:cs typeface="Arial Unicode MS"/>
              </a:rPr>
              <a:t>Verbal</a:t>
            </a:r>
          </a:p>
          <a:p>
            <a:pPr algn="ctr"/>
            <a:r>
              <a:rPr lang="en-US" sz="3600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Unicode MS"/>
                <a:ea typeface="Arial Unicode MS"/>
                <a:cs typeface="Arial Unicode MS"/>
              </a:rPr>
              <a:t>communication</a:t>
            </a:r>
          </a:p>
          <a:p>
            <a:pPr algn="ctr"/>
            <a:r>
              <a:rPr lang="en-US" sz="3600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ru-RU" sz="3600" kern="10">
              <a:ln w="19050">
                <a:solidFill>
                  <a:schemeClr val="hlink"/>
                </a:solidFill>
                <a:round/>
                <a:headEnd/>
                <a:tailEnd/>
              </a:ln>
              <a:solidFill>
                <a:schemeClr val="accent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5368" name="WordArt 18"/>
          <p:cNvSpPr>
            <a:spLocks noChangeArrowheads="1" noChangeShapeType="1" noTextEdit="1"/>
          </p:cNvSpPr>
          <p:nvPr/>
        </p:nvSpPr>
        <p:spPr bwMode="auto">
          <a:xfrm>
            <a:off x="1692275" y="476250"/>
            <a:ext cx="165735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D72F13"/>
                  </a:solidFill>
                  <a:round/>
                  <a:headEnd/>
                  <a:tailEnd/>
                </a:ln>
                <a:solidFill>
                  <a:srgbClr val="D72F13"/>
                </a:solidFill>
                <a:latin typeface="Arial Unicode MS"/>
                <a:ea typeface="Arial Unicode MS"/>
                <a:cs typeface="Arial Unicode MS"/>
              </a:rPr>
              <a:t>Nonverbal </a:t>
            </a:r>
          </a:p>
          <a:p>
            <a:pPr algn="ctr"/>
            <a:r>
              <a:rPr lang="en-US" sz="3600" kern="10">
                <a:ln w="19050">
                  <a:solidFill>
                    <a:srgbClr val="D72F13"/>
                  </a:solidFill>
                  <a:round/>
                  <a:headEnd/>
                  <a:tailEnd/>
                </a:ln>
                <a:solidFill>
                  <a:srgbClr val="D72F13"/>
                </a:solidFill>
                <a:latin typeface="Arial Unicode MS"/>
                <a:ea typeface="Arial Unicode MS"/>
                <a:cs typeface="Arial Unicode MS"/>
              </a:rPr>
              <a:t>communication</a:t>
            </a:r>
          </a:p>
          <a:p>
            <a:pPr algn="ctr"/>
            <a:r>
              <a:rPr lang="en-US" sz="3600" kern="10">
                <a:ln w="19050">
                  <a:solidFill>
                    <a:srgbClr val="D72F13"/>
                  </a:solidFill>
                  <a:round/>
                  <a:headEnd/>
                  <a:tailEnd/>
                </a:ln>
                <a:solidFill>
                  <a:srgbClr val="D72F13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ru-RU" sz="3600" kern="10">
              <a:ln w="19050">
                <a:solidFill>
                  <a:srgbClr val="D72F13"/>
                </a:solidFill>
                <a:round/>
                <a:headEnd/>
                <a:tailEnd/>
              </a:ln>
              <a:solidFill>
                <a:srgbClr val="D72F13"/>
              </a:solidFill>
              <a:latin typeface="Arial Unicode MS"/>
              <a:ea typeface="Arial Unicode MS"/>
              <a:cs typeface="Arial Unicode MS"/>
            </a:endParaRPr>
          </a:p>
        </p:txBody>
      </p:sp>
      <p:pic>
        <p:nvPicPr>
          <p:cNvPr id="15369" name="Picture 14" descr="ceh_13_35_044_f03"/>
          <p:cNvPicPr>
            <a:picLocks noChangeAspect="1" noChangeArrowheads="1"/>
          </p:cNvPicPr>
          <p:nvPr/>
        </p:nvPicPr>
        <p:blipFill>
          <a:blip r:embed="rId3">
            <a:lum bright="-18000" contrast="30000"/>
          </a:blip>
          <a:srcRect/>
          <a:stretch>
            <a:fillRect/>
          </a:stretch>
        </p:blipFill>
        <p:spPr bwMode="auto">
          <a:xfrm>
            <a:off x="1258888" y="4221163"/>
            <a:ext cx="5364162" cy="24701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932363" y="3789363"/>
            <a:ext cx="1655762" cy="104298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CC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Gestures</a:t>
            </a:r>
          </a:p>
          <a:p>
            <a:pPr>
              <a:spcBef>
                <a:spcPct val="50000"/>
              </a:spcBef>
              <a:defRPr/>
            </a:pPr>
            <a:endParaRPr lang="ru-RU" sz="2400">
              <a:solidFill>
                <a:srgbClr val="FF3300"/>
              </a:solidFill>
            </a:endParaRPr>
          </a:p>
        </p:txBody>
      </p:sp>
      <p:pic>
        <p:nvPicPr>
          <p:cNvPr id="15371" name="Picture 13" descr="http://cs302711.userapi.com/u168721541/-14/x_77092436.jpg"/>
          <p:cNvPicPr>
            <a:picLocks noChangeAspect="1" noChangeArrowheads="1"/>
          </p:cNvPicPr>
          <p:nvPr/>
        </p:nvPicPr>
        <p:blipFill>
          <a:blip r:embed="rId4"/>
          <a:srcRect l="18520" r="16557"/>
          <a:stretch>
            <a:fillRect/>
          </a:stretch>
        </p:blipFill>
        <p:spPr bwMode="auto">
          <a:xfrm>
            <a:off x="6588125" y="333375"/>
            <a:ext cx="144145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i.travelnetplanet.com/thumb/large/uploads/images/uploads/untitled-1_copy.jpg"/>
          <p:cNvPicPr>
            <a:picLocks noChangeAspect="1" noChangeArrowheads="1"/>
          </p:cNvPicPr>
          <p:nvPr/>
        </p:nvPicPr>
        <p:blipFill>
          <a:blip r:embed="rId2">
            <a:lum bright="-12000" contrast="54000"/>
          </a:blip>
          <a:srcRect/>
          <a:stretch>
            <a:fillRect/>
          </a:stretch>
        </p:blipFill>
        <p:spPr bwMode="auto">
          <a:xfrm>
            <a:off x="179388" y="188913"/>
            <a:ext cx="8964612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Прямоугольник 2"/>
          <p:cNvPicPr>
            <a:picLocks noChangeArrowheads="1"/>
          </p:cNvPicPr>
          <p:nvPr/>
        </p:nvPicPr>
        <p:blipFill>
          <a:blip r:embed="rId3"/>
          <a:srcRect l="12238" t="29074" r="11967"/>
          <a:stretch>
            <a:fillRect/>
          </a:stretch>
        </p:blipFill>
        <p:spPr bwMode="auto">
          <a:xfrm>
            <a:off x="539750" y="4437063"/>
            <a:ext cx="33845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Прямоугольник 3"/>
          <p:cNvPicPr>
            <a:picLocks noChangeArrowheads="1"/>
          </p:cNvPicPr>
          <p:nvPr/>
        </p:nvPicPr>
        <p:blipFill>
          <a:blip r:embed="rId4"/>
          <a:srcRect l="16005" t="29977" r="14021" b="16679"/>
          <a:stretch>
            <a:fillRect/>
          </a:stretch>
        </p:blipFill>
        <p:spPr bwMode="auto">
          <a:xfrm>
            <a:off x="3348038" y="476250"/>
            <a:ext cx="25193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435600" y="5300663"/>
            <a:ext cx="3708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«</a:t>
            </a:r>
            <a:r>
              <a:rPr lang="en-US" sz="5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Victory</a:t>
            </a:r>
            <a:r>
              <a:rPr lang="ru-RU" sz="5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1" descr="10-%D1%81%D0%BE%D0%B2%D0%B5%D1%82%D0%BE%D0%B2-%D0%BE%D1%82-%D0%90%D0%B1%D1%80%D0%B0%D0%BC%D0%BE%D0%B2%D0%B8%D1%87%D0%B0-2-940x477"/>
          <p:cNvPicPr>
            <a:picLocks noChangeAspect="1" noChangeArrowheads="1"/>
          </p:cNvPicPr>
          <p:nvPr/>
        </p:nvPicPr>
        <p:blipFill>
          <a:blip r:embed="rId2"/>
          <a:srcRect l="5203" r="4391"/>
          <a:stretch>
            <a:fillRect/>
          </a:stretch>
        </p:blipFill>
        <p:spPr bwMode="auto">
          <a:xfrm>
            <a:off x="323850" y="476250"/>
            <a:ext cx="8640763" cy="484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2987675" y="5734050"/>
            <a:ext cx="4392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34" charset="0"/>
              </a:rPr>
              <a:t>THUMBS  UP! </a:t>
            </a:r>
            <a:endParaRPr lang="ru-RU" sz="3200">
              <a:effectLst>
                <a:outerShdw blurRad="38100" dist="38100" dir="2700000" algn="tl">
                  <a:srgbClr val="1F497D"/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9469</TotalTime>
  <Words>880</Words>
  <Application>Microsoft Office PowerPoint</Application>
  <PresentationFormat>Экран (4:3)</PresentationFormat>
  <Paragraphs>124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 Unicode MS</vt:lpstr>
      <vt:lpstr>Arial</vt:lpstr>
      <vt:lpstr>Arial Rounded MT Bold</vt:lpstr>
      <vt:lpstr>Calibri</vt:lpstr>
      <vt:lpstr>ProximaNova-b7</vt:lpstr>
      <vt:lpstr>Times New Roman</vt:lpstr>
      <vt:lpstr>Тема Office</vt:lpstr>
      <vt:lpstr> Формирование лингвокультуроведческой компетенции у студентов неязыковых специальностей. Метод проектов.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Tatiana Markelova</cp:lastModifiedBy>
  <cp:revision>457</cp:revision>
  <dcterms:created xsi:type="dcterms:W3CDTF">2013-02-05T17:29:04Z</dcterms:created>
  <dcterms:modified xsi:type="dcterms:W3CDTF">2021-11-18T22:06:04Z</dcterms:modified>
</cp:coreProperties>
</file>