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ags/tag3.xml" ContentType="application/vnd.openxmlformats-officedocument.presentationml.tags+xml"/>
  <Override PartName="/ppt/embeddings/oleObject2.bin" ContentType="application/vnd.openxmlformats-officedocument.oleObject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embeddings/oleObject8.bin" ContentType="application/vnd.openxmlformats-officedocument.oleObject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2"/>
  </p:notesMasterIdLst>
  <p:sldIdLst>
    <p:sldId id="425" r:id="rId5"/>
    <p:sldId id="432" r:id="rId6"/>
    <p:sldId id="433" r:id="rId7"/>
    <p:sldId id="434" r:id="rId8"/>
    <p:sldId id="435" r:id="rId9"/>
    <p:sldId id="436" r:id="rId10"/>
    <p:sldId id="437" r:id="rId11"/>
  </p:sldIdLst>
  <p:sldSz cx="12192000" cy="6858000"/>
  <p:notesSz cx="6735763" cy="9866313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5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2432" userDrawn="1">
          <p15:clr>
            <a:srgbClr val="A4A3A4"/>
          </p15:clr>
        </p15:guide>
        <p15:guide id="7" orient="horz" pos="2523" userDrawn="1">
          <p15:clr>
            <a:srgbClr val="A4A3A4"/>
          </p15:clr>
        </p15:guide>
        <p15:guide id="8" pos="332" userDrawn="1">
          <p15:clr>
            <a:srgbClr val="A4A3A4"/>
          </p15:clr>
        </p15:guide>
        <p15:guide id="9" pos="7348" userDrawn="1">
          <p15:clr>
            <a:srgbClr val="A4A3A4"/>
          </p15:clr>
        </p15:guide>
        <p15:guide id="11" pos="5533" userDrawn="1">
          <p15:clr>
            <a:srgbClr val="A4A3A4"/>
          </p15:clr>
        </p15:guide>
        <p15:guide id="12" pos="3900" userDrawn="1">
          <p15:clr>
            <a:srgbClr val="A4A3A4"/>
          </p15:clr>
        </p15:guide>
        <p15:guide id="13" pos="37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zmichev Nikita" initials="K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5332" autoAdjust="0"/>
  </p:normalViewPr>
  <p:slideViewPr>
    <p:cSldViewPr snapToObjects="1" showGuides="1">
      <p:cViewPr varScale="1">
        <p:scale>
          <a:sx n="156" d="100"/>
          <a:sy n="156" d="100"/>
        </p:scale>
        <p:origin x="-392" y="-112"/>
      </p:cViewPr>
      <p:guideLst>
        <p:guide orient="horz" pos="935"/>
        <p:guide orient="horz" pos="799"/>
        <p:guide orient="horz" pos="210"/>
        <p:guide orient="horz" pos="4156"/>
        <p:guide orient="horz" pos="4020"/>
        <p:guide orient="horz" pos="2432"/>
        <p:guide orient="horz" pos="2523"/>
        <p:guide pos="332"/>
        <p:guide pos="7348"/>
        <p:guide pos="5533"/>
        <p:guide pos="3900"/>
        <p:guide pos="37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41BCC-FBCF-4DA2-A76E-96DF29E002ED}" type="datetimeFigureOut">
              <a:rPr lang="en-GB" smtClean="0"/>
              <a:t>06.12.21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D3F9-66B3-46BA-9B37-275406AC9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8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92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4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7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25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97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D3F9-66B3-46BA-9B37-275406AC96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5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6917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140686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07625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27051" y="1484316"/>
            <a:ext cx="5473700" cy="489743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3"/>
          </p:nvPr>
        </p:nvSpPr>
        <p:spPr>
          <a:xfrm>
            <a:off x="6191251" y="1484316"/>
            <a:ext cx="5473700" cy="489743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319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3377"/>
            <a:ext cx="8257249" cy="503336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191251" y="1268416"/>
            <a:ext cx="5473700" cy="5113337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27051" y="1268416"/>
            <a:ext cx="5473700" cy="511333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3147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3379"/>
            <a:ext cx="8257249" cy="5032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6191251" y="1772816"/>
            <a:ext cx="5473700" cy="4608934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191251" y="1268416"/>
            <a:ext cx="5473700" cy="504403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1pPr>
            <a:lvl2pPr marL="0" indent="0"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2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12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27051" y="1268416"/>
            <a:ext cx="5473700" cy="511333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25808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1268416"/>
            <a:ext cx="12192000" cy="5589587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3379"/>
            <a:ext cx="8257249" cy="5032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08747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51" y="333378"/>
            <a:ext cx="8257116" cy="3095625"/>
          </a:xfrm>
        </p:spPr>
        <p:txBody>
          <a:bodyPr tIns="0"/>
          <a:lstStyle>
            <a:lvl1pPr algn="l"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051" y="5445125"/>
            <a:ext cx="8257116" cy="1008064"/>
          </a:xfrm>
        </p:spPr>
        <p:txBody>
          <a:bodyPr bIns="0" anchor="b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0" y="3"/>
            <a:ext cx="12192000" cy="544512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600" y="5995478"/>
            <a:ext cx="2028285" cy="4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077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="" xmlns:a16="http://schemas.microsoft.com/office/drawing/2014/main" id="{AC95EA8A-C315-4CCA-A32E-1ADF240B84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27678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5" name="think-cell Slide" r:id="rId4" imgW="359" imgH="358" progId="TCLayout.ActiveDocument.1">
                  <p:embed/>
                </p:oleObj>
              </mc:Choice>
              <mc:Fallback>
                <p:oleObj name="think-cell Slide" r:id="rId4" imgW="359" imgH="35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3379"/>
            <a:ext cx="8257249" cy="9350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27051" y="1700808"/>
            <a:ext cx="11137900" cy="4680942"/>
          </a:xfrm>
        </p:spPr>
        <p:txBody>
          <a:bodyPr/>
          <a:lstStyle>
            <a:lvl1pPr marL="342900" indent="-342900">
              <a:spcBef>
                <a:spcPts val="350"/>
              </a:spcBef>
              <a:buFont typeface="+mj-lt"/>
              <a:buAutoNum type="arabicPeriod"/>
              <a:defRPr/>
            </a:lvl1pPr>
            <a:lvl2pPr marL="342000" indent="0">
              <a:defRPr/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5pPr>
            <a:lvl6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6pPr>
            <a:lvl7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7pPr>
            <a:lvl8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8pPr>
            <a:lvl9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94496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Hea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" t="519" r="600" b="74926"/>
          <a:stretch/>
        </p:blipFill>
        <p:spPr>
          <a:xfrm>
            <a:off x="0" y="0"/>
            <a:ext cx="12192000" cy="1700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3379"/>
            <a:ext cx="8257249" cy="935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27051" y="1988840"/>
            <a:ext cx="11137900" cy="4392910"/>
          </a:xfrm>
        </p:spPr>
        <p:txBody>
          <a:bodyPr/>
          <a:lstStyle>
            <a:lvl1pPr marL="342900" indent="-342900">
              <a:spcBef>
                <a:spcPts val="350"/>
              </a:spcBef>
              <a:buFont typeface="+mj-lt"/>
              <a:buAutoNum type="arabicPeriod"/>
              <a:defRPr/>
            </a:lvl1pPr>
            <a:lvl2pPr marL="342000" indent="0">
              <a:defRPr/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5pPr>
            <a:lvl6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6pPr>
            <a:lvl7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7pPr>
            <a:lvl8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8pPr>
            <a:lvl9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600" y="403203"/>
            <a:ext cx="2028285" cy="4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4558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3379"/>
            <a:ext cx="8257249" cy="50323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27051" y="1268416"/>
            <a:ext cx="11137900" cy="5113337"/>
          </a:xfrm>
        </p:spPr>
        <p:txBody>
          <a:bodyPr/>
          <a:lstStyle>
            <a:lvl1pPr marL="0" indent="0">
              <a:spcBef>
                <a:spcPts val="0"/>
              </a:spcBef>
              <a:buFont typeface="+mj-lt"/>
              <a:buNone/>
              <a:defRPr b="0"/>
            </a:lvl1pPr>
            <a:lvl2pPr marL="0" indent="0">
              <a:spcBef>
                <a:spcPts val="0"/>
              </a:spcBef>
              <a:buFont typeface="+mj-lt"/>
              <a:buNone/>
              <a:defRPr/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5pPr>
            <a:lvl6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6pPr>
            <a:lvl7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7pPr>
            <a:lvl8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8pPr>
            <a:lvl9pPr marL="0">
              <a:spcBef>
                <a:spcPts val="0"/>
              </a:spcBef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0856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2964472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26161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26061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357334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594734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280150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99268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720915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vmlDrawing" Target="../drawings/vmlDrawing1.vml"/><Relationship Id="rId22" Type="http://schemas.openxmlformats.org/officeDocument/2006/relationships/tags" Target="../tags/tag2.xml"/><Relationship Id="rId23" Type="http://schemas.openxmlformats.org/officeDocument/2006/relationships/oleObject" Target="../embeddings/oleObject1.bin"/><Relationship Id="rId24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06.12.21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552CD3-3E89-4B40-8B80-274831EEBD49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6A53A075-D96C-4FF6-AC39-7854912466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11382251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2" name="think-cell Slide" r:id="rId23" imgW="359" imgH="358" progId="TCLayout.ActiveDocument.1">
                  <p:embed/>
                </p:oleObj>
              </mc:Choice>
              <mc:Fallback>
                <p:oleObj name="think-cell Slide" r:id="rId23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6A53A075-D96C-4FF6-AC39-7854912466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894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  <p:sldLayoutId id="2147483663" r:id="rId13"/>
    <p:sldLayoutId id="2147483665" r:id="rId14"/>
    <p:sldLayoutId id="2147483664" r:id="rId15"/>
    <p:sldLayoutId id="2147483668" r:id="rId16"/>
    <p:sldLayoutId id="2147483670" r:id="rId17"/>
    <p:sldLayoutId id="2147483672" r:id="rId18"/>
    <p:sldLayoutId id="2147483671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432" userDrawn="1">
          <p15:clr>
            <a:srgbClr val="F26B43"/>
          </p15:clr>
        </p15:guide>
        <p15:guide id="2" pos="7348" userDrawn="1">
          <p15:clr>
            <a:srgbClr val="F26B43"/>
          </p15:clr>
        </p15:guide>
        <p15:guide id="3" orient="horz" pos="210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935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orient="horz" pos="4156" userDrawn="1">
          <p15:clr>
            <a:srgbClr val="F26B43"/>
          </p15:clr>
        </p15:guide>
        <p15:guide id="8" pos="332" userDrawn="1">
          <p15:clr>
            <a:srgbClr val="F26B43"/>
          </p15:clr>
        </p15:guide>
        <p15:guide id="9" orient="horz" pos="2523" userDrawn="1">
          <p15:clr>
            <a:srgbClr val="F26B43"/>
          </p15:clr>
        </p15:guide>
        <p15:guide id="10" pos="3780" userDrawn="1">
          <p15:clr>
            <a:srgbClr val="F26B43"/>
          </p15:clr>
        </p15:guide>
        <p15:guide id="11" pos="39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2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2.emf"/><Relationship Id="rId8" Type="http://schemas.openxmlformats.org/officeDocument/2006/relationships/image" Target="../media/image7.jpeg"/><Relationship Id="rId1" Type="http://schemas.openxmlformats.org/officeDocument/2006/relationships/vmlDrawing" Target="../drawings/vmlDrawing4.v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5.v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6" Type="http://schemas.openxmlformats.org/officeDocument/2006/relationships/oleObject" Target="../embeddings/oleObject6.bin"/><Relationship Id="rId7" Type="http://schemas.openxmlformats.org/officeDocument/2006/relationships/image" Target="../media/image2.emf"/><Relationship Id="rId8" Type="http://schemas.openxmlformats.org/officeDocument/2006/relationships/image" Target="../media/image8.jpeg"/><Relationship Id="rId1" Type="http://schemas.openxmlformats.org/officeDocument/2006/relationships/vmlDrawing" Target="../drawings/vmlDrawing6.vml"/><Relationship Id="rId2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Relationship Id="rId6" Type="http://schemas.openxmlformats.org/officeDocument/2006/relationships/oleObject" Target="../embeddings/oleObject7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7.vml"/><Relationship Id="rId2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6" Type="http://schemas.openxmlformats.org/officeDocument/2006/relationships/oleObject" Target="../embeddings/oleObject8.bin"/><Relationship Id="rId7" Type="http://schemas.openxmlformats.org/officeDocument/2006/relationships/image" Target="../media/image2.emf"/><Relationship Id="rId8" Type="http://schemas.openxmlformats.org/officeDocument/2006/relationships/image" Target="../media/image9.jpg"/><Relationship Id="rId1" Type="http://schemas.openxmlformats.org/officeDocument/2006/relationships/vmlDrawing" Target="../drawings/vmlDrawing8.vml"/><Relationship Id="rId2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6" Type="http://schemas.openxmlformats.org/officeDocument/2006/relationships/oleObject" Target="../embeddings/oleObject9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9.vml"/><Relationship Id="rId2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62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273" y="1828800"/>
            <a:ext cx="1043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«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Flash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Fiction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», как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современный формат креативного письма, в работе со студентами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гуманитарных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Lucida Grande CY"/>
                <a:cs typeface="Lucida Grande CY"/>
              </a:rPr>
              <a:t>специальностей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Lucida Grande CY"/>
              <a:cs typeface="Lucida Grande CY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01673" y="53340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dirty="0">
                <a:latin typeface="Lucida Grande CY"/>
                <a:ea typeface="MS Mincho"/>
                <a:cs typeface="Lucida Grande CY"/>
              </a:rPr>
              <a:t>Старший преподаватель кафедры</a:t>
            </a:r>
            <a:endParaRPr lang="ru-RU" sz="1600" dirty="0">
              <a:latin typeface="Lucida Grande CY"/>
              <a:ea typeface="MS Mincho"/>
              <a:cs typeface="Lucida Grande CY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latin typeface="Lucida Grande CY"/>
                <a:ea typeface="MS Mincho"/>
                <a:cs typeface="Lucida Grande CY"/>
              </a:rPr>
              <a:t>Иностранных языков </a:t>
            </a:r>
            <a:r>
              <a:rPr lang="ru-RU" dirty="0" err="1">
                <a:latin typeface="Lucida Grande CY"/>
                <a:ea typeface="MS Mincho"/>
                <a:cs typeface="Lucida Grande CY"/>
              </a:rPr>
              <a:t>ФМОПиЗР</a:t>
            </a:r>
            <a:r>
              <a:rPr lang="ru-RU" dirty="0">
                <a:latin typeface="Lucida Grande CY"/>
                <a:ea typeface="MS Mincho"/>
                <a:cs typeface="Lucida Grande CY"/>
              </a:rPr>
              <a:t> ИАИ РГГУ</a:t>
            </a:r>
            <a:endParaRPr lang="ru-RU" sz="1600" dirty="0">
              <a:latin typeface="Lucida Grande CY"/>
              <a:ea typeface="MS Mincho"/>
              <a:cs typeface="Lucida Grande CY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latin typeface="Lucida Grande CY"/>
                <a:ea typeface="MS Mincho"/>
                <a:cs typeface="Lucida Grande CY"/>
              </a:rPr>
              <a:t>Кузьмичева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dirty="0">
                <a:latin typeface="Lucida Grande CY"/>
                <a:ea typeface="MS Mincho"/>
                <a:cs typeface="Lucida Grande CY"/>
              </a:rPr>
              <a:t>Е.Г.</a:t>
            </a:r>
            <a:endParaRPr lang="ru-RU" sz="1600" dirty="0">
              <a:effectLst/>
              <a:latin typeface="Lucida Grande CY"/>
              <a:ea typeface="MS Mincho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35252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7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524000"/>
            <a:ext cx="5791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«</a:t>
            </a:r>
            <a:r>
              <a:rPr lang="ru-RU" sz="2400" b="1" dirty="0" err="1" smtClean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Flash</a:t>
            </a:r>
            <a:r>
              <a:rPr lang="ru-RU" sz="2400" b="1" dirty="0" smtClean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400" b="1" dirty="0" smtClean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» /“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micro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400" b="1" dirty="0" smtClean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”, 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“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nanofiction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”/ </a:t>
            </a:r>
            <a:r>
              <a:rPr lang="ru-RU" sz="2400" b="1" dirty="0">
                <a:latin typeface="Lucida Grande CY"/>
                <a:ea typeface="MS Mincho"/>
                <a:cs typeface="Lucida Grande CY"/>
              </a:rPr>
              <a:t>- очень-очень короткий рассказ 250-1000 </a:t>
            </a:r>
            <a:r>
              <a:rPr lang="ru-RU" sz="2400" b="1" dirty="0" smtClean="0">
                <a:latin typeface="Lucida Grande CY"/>
                <a:ea typeface="MS Mincho"/>
                <a:cs typeface="Lucida Grande CY"/>
              </a:rPr>
              <a:t>слов</a:t>
            </a:r>
            <a:endParaRPr lang="en-US" sz="2400" b="1" dirty="0" smtClean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Lucida Grande CY"/>
                <a:ea typeface="MS Mincho"/>
                <a:cs typeface="Lucida Grande CY"/>
              </a:rPr>
              <a:t>Как самостоятельный жанр, появился в 1986 г</a:t>
            </a:r>
            <a:r>
              <a:rPr lang="ru-RU" sz="2400" b="1" dirty="0" smtClean="0">
                <a:latin typeface="Lucida Grande CY"/>
                <a:ea typeface="MS Mincho"/>
                <a:cs typeface="Lucida Grande CY"/>
              </a:rPr>
              <a:t>.</a:t>
            </a:r>
            <a:endParaRPr lang="ru-RU" sz="2400" b="1" dirty="0">
              <a:latin typeface="Lucida Grande CY"/>
              <a:ea typeface="MS Mincho"/>
              <a:cs typeface="Lucida Grande C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158750"/>
            <a:ext cx="4044156" cy="647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8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600200"/>
            <a:ext cx="822729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Lucida Grande CY"/>
                <a:ea typeface="MS Mincho"/>
                <a:cs typeface="Lucida Grande CY"/>
              </a:rPr>
              <a:t>В наши дни, с развитием интернета, короткие тексты, на прочтение которых уходит не больше 5 минут, стали очень  популярны, а искусство их написания чрезвычайно </a:t>
            </a:r>
            <a:r>
              <a:rPr lang="ru-RU" sz="2400" b="1" dirty="0" smtClean="0">
                <a:latin typeface="Lucida Grande CY"/>
                <a:ea typeface="MS Mincho"/>
                <a:cs typeface="Lucida Grande CY"/>
              </a:rPr>
              <a:t>востребованным.</a:t>
            </a:r>
            <a:endParaRPr lang="ru-RU" sz="2400" b="1" dirty="0">
              <a:latin typeface="Lucida Grande CY"/>
              <a:ea typeface="MS Mincho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311663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2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7232650" cy="45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Отличительные черты 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Flash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  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 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Lucida Grande CY"/>
                <a:ea typeface="MS Mincho"/>
                <a:cs typeface="Lucida Grande CY"/>
              </a:rPr>
              <a:t>•</a:t>
            </a:r>
            <a:r>
              <a:rPr lang="ru-RU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	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объем, как правило, менее 1000 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слов</a:t>
            </a:r>
            <a:endParaRPr lang="ru-RU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Lucida Grande CY"/>
                <a:ea typeface="MS Mincho"/>
                <a:cs typeface="Lucida Grande CY"/>
              </a:rPr>
              <a:t>•	сюжет и четкую структуру: начало, середина и конец, сюжет строится вокруг одного 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героя (</a:t>
            </a:r>
            <a:r>
              <a:rPr lang="ru-RU" b="1" dirty="0" err="1" smtClean="0">
                <a:latin typeface="Lucida Grande CY"/>
                <a:ea typeface="MS Mincho"/>
                <a:cs typeface="Lucida Grande CY"/>
              </a:rPr>
              <a:t>one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character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in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focus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Lucida Grande CY"/>
                <a:ea typeface="MS Mincho"/>
                <a:cs typeface="Lucida Grande CY"/>
              </a:rPr>
              <a:t>•	история начинается как-бы с 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середины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(</a:t>
            </a:r>
            <a:r>
              <a:rPr lang="ru-RU" b="1" dirty="0" err="1" smtClean="0">
                <a:latin typeface="Lucida Grande CY"/>
                <a:ea typeface="MS Mincho"/>
                <a:cs typeface="Lucida Grande CY"/>
              </a:rPr>
              <a:t>start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late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,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end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early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Lucida Grande CY"/>
                <a:ea typeface="MS Mincho"/>
                <a:cs typeface="Lucida Grande CY"/>
              </a:rPr>
              <a:t>•	неожиданная развязка или обманутые 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ожидания (</a:t>
            </a:r>
            <a:r>
              <a:rPr lang="ru-RU" b="1" dirty="0" err="1" smtClean="0">
                <a:latin typeface="Lucida Grande CY"/>
                <a:ea typeface="MS Mincho"/>
                <a:cs typeface="Lucida Grande CY"/>
              </a:rPr>
              <a:t>hook</a:t>
            </a:r>
            <a:r>
              <a:rPr lang="ru-RU" b="1" dirty="0" smtClean="0">
                <a:latin typeface="Lucida Grande CY"/>
                <a:ea typeface="MS Mincho"/>
                <a:cs typeface="Lucida Grande CY"/>
              </a:rPr>
              <a:t> </a:t>
            </a:r>
            <a:r>
              <a:rPr lang="ru-RU" b="1" dirty="0" err="1">
                <a:latin typeface="Lucida Grande CY"/>
                <a:ea typeface="MS Mincho"/>
                <a:cs typeface="Lucida Grande CY"/>
              </a:rPr>
              <a:t>ending</a:t>
            </a:r>
            <a:r>
              <a:rPr lang="ru-RU" b="1" dirty="0">
                <a:latin typeface="Lucida Grande CY"/>
                <a:ea typeface="MS Mincho"/>
                <a:cs typeface="Lucida Grande CY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Lucida Grande CY"/>
                <a:ea typeface="MS Mincho"/>
                <a:cs typeface="Lucida Grande CY"/>
              </a:rPr>
              <a:t>•	максимальное 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эмоциональное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воздействие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24" y="173436"/>
            <a:ext cx="4303976" cy="645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7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716910"/>
            <a:ext cx="9381836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Способы использования “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flash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” в работе со студентами: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чтение и анализ структуры и подтекстов лучших образцов жанра “</a:t>
            </a:r>
            <a:r>
              <a:rPr lang="ru-RU" sz="2000" b="1" dirty="0" err="1">
                <a:latin typeface="Lucida Grande CY"/>
                <a:ea typeface="MS Mincho"/>
                <a:cs typeface="Lucida Grande CY"/>
              </a:rPr>
              <a:t>flash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sz="2000" b="1" dirty="0" err="1"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”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анализ языковых средств, создающих художественное впечатление и эмоциональное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воздействие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художественный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перевод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написание короткого рассказа на основе активной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лексики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конкурс очень короткого рассказа в “</a:t>
            </a:r>
            <a:r>
              <a:rPr lang="ru-RU" sz="2000" b="1" dirty="0" err="1">
                <a:latin typeface="Lucida Grande CY"/>
                <a:ea typeface="MS Mincho"/>
                <a:cs typeface="Lucida Grande CY"/>
              </a:rPr>
              <a:t>flash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 </a:t>
            </a:r>
            <a:r>
              <a:rPr lang="ru-RU" sz="2000" b="1" dirty="0" err="1"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” объемом в 250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слов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41252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0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57200"/>
            <a:ext cx="7439891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Почему креативное письмо в формате “</a:t>
            </a:r>
            <a:r>
              <a:rPr lang="ru-RU" sz="20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flash</a:t>
            </a:r>
            <a:r>
              <a:rPr lang="ru-RU" sz="20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fiction</a:t>
            </a:r>
            <a:r>
              <a:rPr lang="ru-RU" sz="20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” представляется подходящим для студентов гуманитарных специальностей: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Lucida Grande CY"/>
                <a:ea typeface="MS Mincho"/>
                <a:cs typeface="Lucida Grande CY"/>
              </a:rPr>
              <a:t>•</a:t>
            </a:r>
            <a:r>
              <a:rPr lang="ru-RU" sz="2800" b="1" dirty="0">
                <a:latin typeface="Lucida Grande CY"/>
                <a:ea typeface="MS Mincho"/>
                <a:cs typeface="Lucida Grande CY"/>
              </a:rPr>
              <a:t>	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достаточный уровень владения языком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потребность в творческой работе и реализации литературных талантов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</a:t>
            </a:r>
            <a:r>
              <a:rPr lang="ru-RU" sz="2000" b="1" dirty="0" err="1">
                <a:latin typeface="Lucida Grande CY"/>
                <a:ea typeface="MS Mincho"/>
                <a:cs typeface="Lucida Grande CY"/>
              </a:rPr>
              <a:t>соревновательность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разумный объем для пишущего, проверяющего и слушающего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кажущаяся простота создает «ситуацию успеха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»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Lucida Grande CY"/>
                <a:ea typeface="MS Mincho"/>
                <a:cs typeface="Lucida Grande CY"/>
              </a:rPr>
              <a:t>•	осознанное совершенствование языкового уровня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891" y="2088654"/>
            <a:ext cx="4114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6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93D923A6-70BD-439C-ACEC-9416A127AE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4" name="think-cell Slide" r:id="rId6" imgW="359" imgH="358" progId="TCLayout.ActiveDocument.1">
                  <p:embed/>
                </p:oleObj>
              </mc:Choice>
              <mc:Fallback>
                <p:oleObj name="think-cell Slide" r:id="rId6" imgW="359" imgH="35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93D923A6-70BD-439C-ACEC-9416A127A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5F87070B-7B10-44FC-9501-229EBB49153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202316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Lucida Grande CY"/>
                <a:ea typeface="MS Mincho"/>
                <a:cs typeface="Lucida Grande CY"/>
              </a:rPr>
              <a:t>Креативное письменное  задание в четко заданном формате является: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высоко 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мотивирующим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приводит 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к качественному сдвигу в уровне владения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языком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умение 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написания короткого художественного текста, чрезвычайно востребовано на современном рынке труда, в области продвижения в </a:t>
            </a:r>
            <a:r>
              <a:rPr lang="ru-RU" sz="2000" b="1" dirty="0" err="1">
                <a:latin typeface="Lucida Grande CY"/>
                <a:ea typeface="MS Mincho"/>
                <a:cs typeface="Lucida Grande CY"/>
              </a:rPr>
              <a:t>соцсетях</a:t>
            </a:r>
            <a:r>
              <a:rPr lang="ru-RU" sz="2000" b="1" dirty="0">
                <a:latin typeface="Lucida Grande CY"/>
                <a:ea typeface="MS Mincho"/>
                <a:cs typeface="Lucida Grande CY"/>
              </a:rPr>
              <a:t>, ведении личных блогов, работе </a:t>
            </a:r>
            <a:r>
              <a:rPr lang="ru-RU" sz="2000" b="1" dirty="0" smtClean="0">
                <a:latin typeface="Lucida Grande CY"/>
                <a:ea typeface="MS Mincho"/>
                <a:cs typeface="Lucida Grande CY"/>
              </a:rPr>
              <a:t>копирайтеров</a:t>
            </a:r>
            <a:endParaRPr lang="ru-RU" sz="2000" b="1" dirty="0">
              <a:latin typeface="Lucida Grande CY"/>
              <a:ea typeface="MS Mincho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83880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5.99827808296351072670E+00&quot;&gt;&lt;m_msothmcolidx val=&quot;0&quot;/&gt;&lt;m_rgb r=&quot;FD&quot; g=&quot;00&quot; b=&quot;00&quot;/&gt;&lt;m_nBrightness val=&quot;0&quot;/&gt;&lt;/elem&gt;&lt;elem m_fUsage=&quot;2.14870172818464943987E+00&quot;&gt;&lt;m_msothmcolidx val=&quot;0&quot;/&gt;&lt;m_rgb r=&quot;21&quot; g=&quot;B5&quot; b=&quot;11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z9qoXCSd.hNujwOzaxO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471E862B814140A2B4CF3669BC62E8" ma:contentTypeVersion="1" ma:contentTypeDescription="Create a new document." ma:contentTypeScope="" ma:versionID="688afe794e7c62181ac58d81e86c6ad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B93CC1-6829-4E2B-88B1-D4640821F25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E24AA3-5CF0-4FA9-836A-DB0601D2B4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BE3DC-E60E-430C-82C4-88090B94A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5833</TotalTime>
  <Words>178</Words>
  <Application>Microsoft Macintosh PowerPoint</Application>
  <PresentationFormat>Другой</PresentationFormat>
  <Paragraphs>38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Savon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Acino Pharma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two lines or  three lines</dc:title>
  <dc:creator>Rory Fitzpatrick</dc:creator>
  <dc:description>Presentation template – Office 2013;_x000d_
Version 001;_x000d_
2016-06-14;</dc:description>
  <cp:lastModifiedBy>Елена Кузьмичева</cp:lastModifiedBy>
  <cp:revision>962</cp:revision>
  <cp:lastPrinted>2018-11-15T08:20:50Z</cp:lastPrinted>
  <dcterms:created xsi:type="dcterms:W3CDTF">2016-10-10T08:24:00Z</dcterms:created>
  <dcterms:modified xsi:type="dcterms:W3CDTF">2021-12-06T19:24:06Z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STRICHPUNKT</vt:lpwstr>
  </property>
  <property fmtid="{D5CDD505-2E9C-101B-9397-08002B2CF9AE}" pid="3" name="Create date">
    <vt:lpwstr>2016-06-07</vt:lpwstr>
  </property>
  <property fmtid="{D5CDD505-2E9C-101B-9397-08002B2CF9AE}" pid="4" name="Editor">
    <vt:lpwstr>gadamovich | office implementation</vt:lpwstr>
  </property>
  <property fmtid="{D5CDD505-2E9C-101B-9397-08002B2CF9AE}" pid="5" name="Version">
    <vt:lpwstr>001</vt:lpwstr>
  </property>
  <property fmtid="{D5CDD505-2E9C-101B-9397-08002B2CF9AE}" pid="6" name="Version date">
    <vt:lpwstr>2016-06-14</vt:lpwstr>
  </property>
  <property fmtid="{D5CDD505-2E9C-101B-9397-08002B2CF9AE}" pid="7" name="ContentTypeId">
    <vt:lpwstr>0x01010019471E862B814140A2B4CF3669BC62E8</vt:lpwstr>
  </property>
</Properties>
</file>