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73033-24C0-47CB-BF19-1D929ACAB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231295-1835-4218-B8AF-8B90C97C8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B1E1CA-4EF3-4D72-875B-89037C90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7C3A7-4A7A-45C1-988E-AB86712A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96099-2190-4B10-9249-F8FEC544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08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75249-AE64-44A4-BECE-C63BC2A8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2D5124-4C01-4BA5-B992-DA4F5F044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BC76C-C276-42D5-A053-2497F879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BBF5A-C055-44B8-9C50-981EAAAE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C9BCC-AC1F-4802-B88C-1D9811106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8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D13586-0AF4-4590-9791-9EA1E67B5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5B2FE6-9081-4C28-B56A-54B250820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2636FB-D3D2-49BB-BAC1-E7A797E9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BE076-A6A4-46EE-97F0-287F328C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001ED4-4B23-4A53-B6FE-2ABD6B02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9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958E6-AB6D-403A-ACA6-6D1B913E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B9E381-FF7F-4CA8-9568-1B61EBF58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51CD4-CBE0-458C-8BF6-4CBD8866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6DFF2-81F4-4671-BA5D-ACD6AC08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ABDAD3-D1A9-4C23-9C18-8BB5305E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1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F2350-66B8-4387-8089-A2FF6CBE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D7B455-7A44-4E9C-BEBE-00C2222C1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A7E2A9-9D35-40E6-AC49-21FC62BD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B91ABA-C55F-418A-A87F-0DAB8E17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BDAC00-D6E0-42B0-9189-498D976A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2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208DE-9BDA-484A-B456-9DC248DC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9AA192-9140-43BA-9E09-1072E6B7E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6EC68F-AE0C-4853-9876-6EE8C2B6A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4D553D-B8BC-4FEC-AA50-13D10A2B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D39BE2-6480-4E96-9384-5EEE7AA3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3A8BED-3413-434D-A36A-550AC6C2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6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B47D1-CD86-41D3-9278-1F89B28FA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72F3DB-CA84-48EC-94F4-717E14834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F2394A-E02F-49C1-81E0-3BD67ABB9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18CCB1-2311-4769-BF48-8364C6585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405656-BAAD-4C40-BC42-E360D92A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0484872-FAAC-42C8-93C4-19BF566C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7479D1E-1947-48F2-8950-DCB91A18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42AC7A-7351-446A-B514-3744D53F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4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E56D1-81C7-4114-888F-A5211FDC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5FF539-B4A7-4E26-A6CC-D1E9EF52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876FC7-ECD3-432E-BE22-58B30802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627D0D-F0AF-4C74-A9D0-B0055D080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9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5A2DBE-34AE-4F14-8B86-4EE97AA5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B1AACE-AB76-49CA-A351-5717C846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9530F2-CFD7-4169-B1AD-2316A930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7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EE634-198C-4C62-806C-FAC2E47D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27802-8A22-4FD0-BE66-C3065E574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3EF054-11F8-4B37-A94D-341E5606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B1AE01-E985-4D30-8850-8B0A58FF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DD8F23-C892-4A1D-8D6F-22F86415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7F689D-B931-4FC2-BEE0-2ECAB8FE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4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D04F7-0C1A-489F-BCAF-8FDC41CD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1918A9-404A-4988-9592-F16796FC5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B7F1F6-5EAC-425C-B13E-E44ED9DD8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67502A-C7B7-4B2C-B671-6BB5D1A9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B491AE-E5CE-4542-9118-D386F50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3CAEB3-35DC-4031-B5DD-735C38A1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5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10417-2930-4B1B-BD7E-89B05892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9E6631-3BD8-4DE3-B22D-BDA6C207C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5ECCEC-C9AE-4485-A033-C515D4A9A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F413-4A20-436F-85F9-1DA252C10EF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CD51C4-5DD4-4A24-8AE8-90DEFD9B8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6067DC-1D4F-457D-8BB9-C994408DD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CAD0-D098-47ED-ACAB-76CDD183C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4031E2-7D62-4FC3-8FCE-23B97F0DA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4125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/>
              <a:t>«Вклад экономики Испании в общее развитие ЕС»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F13CDA-8035-444A-94BB-E879B7DFD2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98C699-E8EE-4937-9405-2142438A979A}"/>
              </a:ext>
            </a:extLst>
          </p:cNvPr>
          <p:cNvSpPr txBox="1"/>
          <p:nvPr/>
        </p:nvSpPr>
        <p:spPr>
          <a:xfrm>
            <a:off x="5872942" y="5043139"/>
            <a:ext cx="60932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иностранных языков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ФМОиЗР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ИАИ РГГУ Костюков Алексей Леонидович </a:t>
            </a:r>
          </a:p>
        </p:txBody>
      </p:sp>
    </p:spTree>
    <p:extLst>
      <p:ext uri="{BB962C8B-B14F-4D97-AF65-F5344CB8AC3E}">
        <p14:creationId xmlns:p14="http://schemas.microsoft.com/office/powerpoint/2010/main" val="368236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DB70F-33B1-4A29-A926-1052D748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98" y="2463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AE2258-6D1C-48C4-98A1-1149CF907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46" y="812371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По итогам 2020 года, экономика Испании продолжает удерживать пятую позицию среди самых мощных экономик Европейского Союза. Вместе с этим, Королевство Испании не прекращает вести конкурентную борьбу на мировой арене за 12-е место. Соперником выступает Австралия.</a:t>
            </a:r>
          </a:p>
          <a:p>
            <a:r>
              <a:rPr lang="ru-RU" dirty="0"/>
              <a:t>Выгодное экономико-географическое положение, играет одну из ключевых ролей в успехе страны. Королевство находится на пересечении важнейших экономических путей, что связывают Европейский континент с Америкой и многочисленными государствами Африки. Но, есть у испанцев и традиционные ценности, благодаря им удаётся обеспечить благоприятный уровень жизни.</a:t>
            </a:r>
          </a:p>
        </p:txBody>
      </p:sp>
    </p:spTree>
    <p:extLst>
      <p:ext uri="{BB962C8B-B14F-4D97-AF65-F5344CB8AC3E}">
        <p14:creationId xmlns:p14="http://schemas.microsoft.com/office/powerpoint/2010/main" val="364326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161F5-3CC3-410A-989D-58EEF5D9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Испания после мирового финансового кризиса 2008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CEFD8-6B64-47E2-B0F2-6DD7C9C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Механизм испанской экономики, относится к смешанному типу. Несмотря на отставание от европейских стран, ведущих по номинальному ВВП, средний доход на душу населения близок к лидирующим государствам ЕС (Германия, Франция). </a:t>
            </a:r>
          </a:p>
          <a:p>
            <a:pPr marL="0" indent="0">
              <a:buNone/>
            </a:pPr>
            <a:r>
              <a:rPr lang="ru-RU" dirty="0"/>
              <a:t>Как и большинство стран мирового содружества, Королевство болезненно пережило 2008 год. Это стало главной причиной упадка экономики Испании в новом веке. Замедление темпов развития стало очевидно ещё в 2007 году. Затем последовало два года мучительной рецессии.</a:t>
            </a:r>
          </a:p>
        </p:txBody>
      </p:sp>
    </p:spTree>
    <p:extLst>
      <p:ext uri="{BB962C8B-B14F-4D97-AF65-F5344CB8AC3E}">
        <p14:creationId xmlns:p14="http://schemas.microsoft.com/office/powerpoint/2010/main" val="162337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47F9E-714A-4927-A1EC-4791F6F5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Прогнозы правительства Испании по развитию экономики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864F0-BAC5-446E-9D66-0EB509C9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На текущей стадии правительство Испании руководствуется разработанной “Программой стабильности и развития на 2017-2020 годы”. Схема социально-экономического развития была отправлена в Брюссель на согласование Мариано Рахой, бывшим министром экономики, а ныне ставшим председателем правительства </a:t>
            </a:r>
            <a:r>
              <a:rPr lang="ru-RU" dirty="0" err="1"/>
              <a:t>постфранкистской</a:t>
            </a:r>
            <a:r>
              <a:rPr lang="ru-RU" dirty="0"/>
              <a:t> Испании.</a:t>
            </a:r>
          </a:p>
          <a:p>
            <a:pPr marL="0" indent="0">
              <a:buNone/>
            </a:pPr>
            <a:r>
              <a:rPr lang="ru-RU" dirty="0"/>
              <a:t>В проекте чётко указаны цели развития, среди </a:t>
            </a:r>
            <a:r>
              <a:rPr lang="ru-RU" dirty="0" err="1"/>
              <a:t>которых:рост</a:t>
            </a:r>
            <a:r>
              <a:rPr lang="ru-RU" dirty="0"/>
              <a:t> </a:t>
            </a:r>
            <a:r>
              <a:rPr lang="ru-RU" dirty="0" err="1"/>
              <a:t>ВВП;уровень</a:t>
            </a:r>
            <a:r>
              <a:rPr lang="ru-RU" dirty="0"/>
              <a:t> </a:t>
            </a:r>
            <a:r>
              <a:rPr lang="ru-RU" dirty="0" err="1"/>
              <a:t>безработицы;дефицит</a:t>
            </a:r>
            <a:r>
              <a:rPr lang="ru-RU" dirty="0"/>
              <a:t>/профицит </a:t>
            </a:r>
            <a:r>
              <a:rPr lang="ru-RU" dirty="0" err="1"/>
              <a:t>бюджета.Если</a:t>
            </a:r>
            <a:r>
              <a:rPr lang="ru-RU" dirty="0"/>
              <a:t> правительственные расчёты будут соответствовать реальному положению дел, то текущее десятилетие для Испании закончится положительно. </a:t>
            </a:r>
          </a:p>
          <a:p>
            <a:pPr marL="0" indent="0">
              <a:buNone/>
            </a:pPr>
            <a:r>
              <a:rPr lang="ru-RU" dirty="0"/>
              <a:t>Ожидаемый рост экономики 2%, с учётом безработицы не более 12%, дефицитным бюджетом 0,5%, и госдолгом от национального ВВП 92,5%. При этом, особая статья выделена для экспорта, который составляет 4% и от которого не ожидают снижения.</a:t>
            </a:r>
          </a:p>
        </p:txBody>
      </p:sp>
    </p:spTree>
    <p:extLst>
      <p:ext uri="{BB962C8B-B14F-4D97-AF65-F5344CB8AC3E}">
        <p14:creationId xmlns:p14="http://schemas.microsoft.com/office/powerpoint/2010/main" val="98147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42118-FBD8-4251-B851-4F9A21933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528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Отраслевая структура экономики Испании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C884F0-8D65-4125-A589-0A0C2E20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рейтингу Международного экономического форума в Давосе, анализирующего определённые позиции в 14 отраслях промышленного производства, Испания входит в число 20 стран-лидеров по индустриальному развитию в 2021 году.</a:t>
            </a:r>
          </a:p>
          <a:p>
            <a:r>
              <a:rPr lang="ru-RU" dirty="0"/>
              <a:t>Особенно </a:t>
            </a:r>
            <a:r>
              <a:rPr lang="ru-RU" dirty="0" err="1"/>
              <a:t>выделяются:производство</a:t>
            </a:r>
            <a:r>
              <a:rPr lang="ru-RU" dirty="0"/>
              <a:t> автомобильных комплектующих и аксессуаров (10-е место в мире);изготовление промышленного станочного оборудования (15-е место);металлообработка (13-е место);обувная индустрия (3-е место).</a:t>
            </a:r>
          </a:p>
        </p:txBody>
      </p:sp>
    </p:spTree>
    <p:extLst>
      <p:ext uri="{BB962C8B-B14F-4D97-AF65-F5344CB8AC3E}">
        <p14:creationId xmlns:p14="http://schemas.microsoft.com/office/powerpoint/2010/main" val="388849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71CC7-83CA-45C0-9F58-422255952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8FDD28-732A-416E-A146-FD0235813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070" y="1013254"/>
            <a:ext cx="6318422" cy="4088177"/>
          </a:xfrm>
        </p:spPr>
      </p:pic>
    </p:spTree>
    <p:extLst>
      <p:ext uri="{BB962C8B-B14F-4D97-AF65-F5344CB8AC3E}">
        <p14:creationId xmlns:p14="http://schemas.microsoft.com/office/powerpoint/2010/main" val="318380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199D9-627F-4F36-8CF1-BD119C17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FA4BB6-50E6-4B30-8C99-73F4BA7C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Экономика Испании твёрдо стоит на ногах. После государственной помощи банковскому сектору, финансовая модель взаимоотношений считается одной из самых прозрачных в Европе. В стране привлекательный инвестиционный климат. Дальнейшее благополучие Королевства зависит от общего состояния экономики ЕС, так как отрасли производства имеют почти неразрывные связи.</a:t>
            </a:r>
          </a:p>
        </p:txBody>
      </p:sp>
    </p:spTree>
    <p:extLst>
      <p:ext uri="{BB962C8B-B14F-4D97-AF65-F5344CB8AC3E}">
        <p14:creationId xmlns:p14="http://schemas.microsoft.com/office/powerpoint/2010/main" val="2377957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437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«Вклад экономики Испании в общее развитие ЕС»</vt:lpstr>
      <vt:lpstr>Общая информация</vt:lpstr>
      <vt:lpstr>Испания после мирового финансового кризиса 2008</vt:lpstr>
      <vt:lpstr>Прогнозы правительства Испании по развитию экономики</vt:lpstr>
      <vt:lpstr>Отраслевая структура экономики Испании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преподавания политической лексики в гуманитарных и языковых ВУЗах на старших курсах»</dc:title>
  <dc:creator>Алексей Костюков</dc:creator>
  <cp:lastModifiedBy>Алексей Костюков</cp:lastModifiedBy>
  <cp:revision>7</cp:revision>
  <dcterms:created xsi:type="dcterms:W3CDTF">2020-12-04T22:48:34Z</dcterms:created>
  <dcterms:modified xsi:type="dcterms:W3CDTF">2021-11-17T18:59:50Z</dcterms:modified>
</cp:coreProperties>
</file>