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74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ru-RU"/>
              <a:t>Образец заголовка</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1FD8C908-B806-4500-9875-89F1B6A11355}" type="datetimeFigureOut">
              <a:rPr lang="ru-RU" smtClean="0"/>
              <a:t>25.11.2021</a:t>
            </a:fld>
            <a:endParaRPr lang="ru-RU"/>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ru-RU"/>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8CA0D857-07F4-457C-B85F-0F101B102618}" type="slidenum">
              <a:rPr lang="ru-RU" smtClean="0"/>
              <a:t>‹#›</a:t>
            </a:fld>
            <a:endParaRPr lang="ru-RU"/>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86668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1FD8C908-B806-4500-9875-89F1B6A11355}" type="datetimeFigureOut">
              <a:rPr lang="ru-RU" smtClean="0"/>
              <a:t>25.11.2021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CA0D857-07F4-457C-B85F-0F101B102618}" type="slidenum">
              <a:rPr lang="ru-RU" smtClean="0"/>
              <a:t>‹#›</a:t>
            </a:fld>
            <a:endParaRPr lang="ru-RU"/>
          </a:p>
        </p:txBody>
      </p:sp>
    </p:spTree>
    <p:extLst>
      <p:ext uri="{BB962C8B-B14F-4D97-AF65-F5344CB8AC3E}">
        <p14:creationId xmlns:p14="http://schemas.microsoft.com/office/powerpoint/2010/main" val="1794361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1FD8C908-B806-4500-9875-89F1B6A11355}" type="datetimeFigureOut">
              <a:rPr lang="ru-RU" smtClean="0"/>
              <a:t>25.11.2021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CA0D857-07F4-457C-B85F-0F101B102618}" type="slidenum">
              <a:rPr lang="ru-RU" smtClean="0"/>
              <a:t>‹#›</a:t>
            </a:fld>
            <a:endParaRPr lang="ru-RU"/>
          </a:p>
        </p:txBody>
      </p:sp>
    </p:spTree>
    <p:extLst>
      <p:ext uri="{BB962C8B-B14F-4D97-AF65-F5344CB8AC3E}">
        <p14:creationId xmlns:p14="http://schemas.microsoft.com/office/powerpoint/2010/main" val="1982120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1FD8C908-B806-4500-9875-89F1B6A11355}" type="datetimeFigureOut">
              <a:rPr lang="ru-RU" smtClean="0"/>
              <a:t>25.11.2021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CA0D857-07F4-457C-B85F-0F101B102618}" type="slidenum">
              <a:rPr lang="ru-RU" smtClean="0"/>
              <a:t>‹#›</a:t>
            </a:fld>
            <a:endParaRPr lang="ru-RU"/>
          </a:p>
        </p:txBody>
      </p:sp>
    </p:spTree>
    <p:extLst>
      <p:ext uri="{BB962C8B-B14F-4D97-AF65-F5344CB8AC3E}">
        <p14:creationId xmlns:p14="http://schemas.microsoft.com/office/powerpoint/2010/main" val="1933552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ru-RU"/>
              <a:t>Образец заголовка</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1FD8C908-B806-4500-9875-89F1B6A11355}" type="datetimeFigureOut">
              <a:rPr lang="ru-RU" smtClean="0"/>
              <a:t>25.11.2021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CA0D857-07F4-457C-B85F-0F101B102618}" type="slidenum">
              <a:rPr lang="ru-RU" smtClean="0"/>
              <a:t>‹#›</a:t>
            </a:fld>
            <a:endParaRPr lang="ru-RU"/>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93771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1FD8C908-B806-4500-9875-89F1B6A11355}" type="datetimeFigureOut">
              <a:rPr lang="ru-RU" smtClean="0"/>
              <a:t>25.11.2021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CA0D857-07F4-457C-B85F-0F101B102618}" type="slidenum">
              <a:rPr lang="ru-RU" smtClean="0"/>
              <a:t>‹#›</a:t>
            </a:fld>
            <a:endParaRPr lang="ru-RU"/>
          </a:p>
        </p:txBody>
      </p:sp>
    </p:spTree>
    <p:extLst>
      <p:ext uri="{BB962C8B-B14F-4D97-AF65-F5344CB8AC3E}">
        <p14:creationId xmlns:p14="http://schemas.microsoft.com/office/powerpoint/2010/main" val="716331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1FD8C908-B806-4500-9875-89F1B6A11355}" type="datetimeFigureOut">
              <a:rPr lang="ru-RU" smtClean="0"/>
              <a:t>25.11.2021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8CA0D857-07F4-457C-B85F-0F101B102618}" type="slidenum">
              <a:rPr lang="ru-RU" smtClean="0"/>
              <a:t>‹#›</a:t>
            </a:fld>
            <a:endParaRPr lang="ru-RU"/>
          </a:p>
        </p:txBody>
      </p:sp>
    </p:spTree>
    <p:extLst>
      <p:ext uri="{BB962C8B-B14F-4D97-AF65-F5344CB8AC3E}">
        <p14:creationId xmlns:p14="http://schemas.microsoft.com/office/powerpoint/2010/main" val="3914166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1FD8C908-B806-4500-9875-89F1B6A11355}" type="datetimeFigureOut">
              <a:rPr lang="ru-RU" smtClean="0"/>
              <a:t>25.11.2021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8CA0D857-07F4-457C-B85F-0F101B102618}" type="slidenum">
              <a:rPr lang="ru-RU" smtClean="0"/>
              <a:t>‹#›</a:t>
            </a:fld>
            <a:endParaRPr lang="ru-RU"/>
          </a:p>
        </p:txBody>
      </p:sp>
    </p:spTree>
    <p:extLst>
      <p:ext uri="{BB962C8B-B14F-4D97-AF65-F5344CB8AC3E}">
        <p14:creationId xmlns:p14="http://schemas.microsoft.com/office/powerpoint/2010/main" val="948231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D8C908-B806-4500-9875-89F1B6A11355}" type="datetimeFigureOut">
              <a:rPr lang="ru-RU" smtClean="0"/>
              <a:t>25.11.2021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8CA0D857-07F4-457C-B85F-0F101B102618}" type="slidenum">
              <a:rPr lang="ru-RU" smtClean="0"/>
              <a:t>‹#›</a:t>
            </a:fld>
            <a:endParaRPr lang="ru-RU"/>
          </a:p>
        </p:txBody>
      </p:sp>
    </p:spTree>
    <p:extLst>
      <p:ext uri="{BB962C8B-B14F-4D97-AF65-F5344CB8AC3E}">
        <p14:creationId xmlns:p14="http://schemas.microsoft.com/office/powerpoint/2010/main" val="210776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ru-RU"/>
              <a:t>Образец заголовка</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1FD8C908-B806-4500-9875-89F1B6A11355}" type="datetimeFigureOut">
              <a:rPr lang="ru-RU" smtClean="0"/>
              <a:t>25.11.2021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CA0D857-07F4-457C-B85F-0F101B102618}" type="slidenum">
              <a:rPr lang="ru-RU" smtClean="0"/>
              <a:t>‹#›</a:t>
            </a:fld>
            <a:endParaRPr lang="ru-RU"/>
          </a:p>
        </p:txBody>
      </p:sp>
    </p:spTree>
    <p:extLst>
      <p:ext uri="{BB962C8B-B14F-4D97-AF65-F5344CB8AC3E}">
        <p14:creationId xmlns:p14="http://schemas.microsoft.com/office/powerpoint/2010/main" val="745800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1FD8C908-B806-4500-9875-89F1B6A11355}" type="datetimeFigureOut">
              <a:rPr lang="ru-RU" smtClean="0"/>
              <a:t>25.11.2021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CA0D857-07F4-457C-B85F-0F101B102618}" type="slidenum">
              <a:rPr lang="ru-RU" smtClean="0"/>
              <a:t>‹#›</a:t>
            </a:fld>
            <a:endParaRPr lang="ru-RU"/>
          </a:p>
        </p:txBody>
      </p:sp>
    </p:spTree>
    <p:extLst>
      <p:ext uri="{BB962C8B-B14F-4D97-AF65-F5344CB8AC3E}">
        <p14:creationId xmlns:p14="http://schemas.microsoft.com/office/powerpoint/2010/main" val="1407611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1FD8C908-B806-4500-9875-89F1B6A11355}" type="datetimeFigureOut">
              <a:rPr lang="ru-RU" smtClean="0"/>
              <a:t>25.11.2021</a:t>
            </a:fld>
            <a:endParaRPr lang="ru-RU"/>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ru-RU"/>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8CA0D857-07F4-457C-B85F-0F101B102618}" type="slidenum">
              <a:rPr lang="ru-RU" smtClean="0"/>
              <a:t>‹#›</a:t>
            </a:fld>
            <a:endParaRPr lang="ru-RU"/>
          </a:p>
        </p:txBody>
      </p:sp>
    </p:spTree>
    <p:extLst>
      <p:ext uri="{BB962C8B-B14F-4D97-AF65-F5344CB8AC3E}">
        <p14:creationId xmlns:p14="http://schemas.microsoft.com/office/powerpoint/2010/main" val="13343653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D057E442-F77F-47AF-A8F6-E50678E02E10}"/>
              </a:ext>
            </a:extLst>
          </p:cNvPr>
          <p:cNvSpPr>
            <a:spLocks noGrp="1"/>
          </p:cNvSpPr>
          <p:nvPr>
            <p:ph type="subTitle" idx="1"/>
          </p:nvPr>
        </p:nvSpPr>
        <p:spPr>
          <a:xfrm>
            <a:off x="1524000" y="846667"/>
            <a:ext cx="9144000" cy="4411133"/>
          </a:xfrm>
        </p:spPr>
        <p:txBody>
          <a:bodyPr>
            <a:normAutofit/>
          </a:bodyPr>
          <a:lstStyle/>
          <a:p>
            <a:r>
              <a:rPr lang="ru-RU" u="sng" dirty="0"/>
              <a:t>Российский государственный гуманитарный университет</a:t>
            </a:r>
            <a:endParaRPr lang="ru-RU" dirty="0"/>
          </a:p>
          <a:p>
            <a:endParaRPr lang="ru-RU" dirty="0"/>
          </a:p>
          <a:p>
            <a:r>
              <a:rPr lang="ru-RU" sz="4000" i="1" dirty="0">
                <a:solidFill>
                  <a:srgbClr val="0070C0"/>
                </a:solidFill>
                <a:latin typeface="Times New Roman" panose="02020603050405020304" pitchFamily="18" charset="0"/>
                <a:cs typeface="Times New Roman" panose="02020603050405020304" pitchFamily="18" charset="0"/>
              </a:rPr>
              <a:t>Арабизмы в испанском языке</a:t>
            </a:r>
          </a:p>
          <a:p>
            <a:endParaRPr lang="ru-RU" dirty="0">
              <a:solidFill>
                <a:srgbClr val="0070C0"/>
              </a:solidFill>
            </a:endParaRPr>
          </a:p>
          <a:p>
            <a:endParaRPr lang="ru-RU" dirty="0"/>
          </a:p>
          <a:p>
            <a:endParaRPr lang="ru-RU" dirty="0"/>
          </a:p>
          <a:p>
            <a:pPr algn="r"/>
            <a:r>
              <a:rPr lang="ru-RU" dirty="0"/>
              <a:t>Зуев Михаил Борисович</a:t>
            </a:r>
          </a:p>
          <a:p>
            <a:pPr algn="r"/>
            <a:r>
              <a:rPr lang="ru-RU" dirty="0"/>
              <a:t>к.ф.н., доцент кафедры ИАИ </a:t>
            </a:r>
            <a:r>
              <a:rPr lang="ru-RU" dirty="0" err="1"/>
              <a:t>ФМОПиЗР</a:t>
            </a:r>
            <a:endParaRPr lang="ru-RU" dirty="0"/>
          </a:p>
        </p:txBody>
      </p:sp>
      <p:pic>
        <p:nvPicPr>
          <p:cNvPr id="4" name="Рисунок 3">
            <a:extLst>
              <a:ext uri="{FF2B5EF4-FFF2-40B4-BE49-F238E27FC236}">
                <a16:creationId xmlns:a16="http://schemas.microsoft.com/office/drawing/2014/main" id="{FB8886EC-45E9-495C-8BB8-4A13FE16B0E3}"/>
              </a:ext>
            </a:extLst>
          </p:cNvPr>
          <p:cNvPicPr>
            <a:picLocks noChangeAspect="1"/>
          </p:cNvPicPr>
          <p:nvPr/>
        </p:nvPicPr>
        <p:blipFill>
          <a:blip r:embed="rId2"/>
          <a:stretch>
            <a:fillRect/>
          </a:stretch>
        </p:blipFill>
        <p:spPr>
          <a:xfrm>
            <a:off x="880533" y="2573867"/>
            <a:ext cx="3883531" cy="3889021"/>
          </a:xfrm>
          <a:prstGeom prst="rect">
            <a:avLst/>
          </a:prstGeom>
        </p:spPr>
      </p:pic>
    </p:spTree>
    <p:extLst>
      <p:ext uri="{BB962C8B-B14F-4D97-AF65-F5344CB8AC3E}">
        <p14:creationId xmlns:p14="http://schemas.microsoft.com/office/powerpoint/2010/main" val="32266466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E99FF712-7193-42D5-AA90-42BB6C794474}"/>
              </a:ext>
            </a:extLst>
          </p:cNvPr>
          <p:cNvSpPr/>
          <p:nvPr/>
        </p:nvSpPr>
        <p:spPr>
          <a:xfrm>
            <a:off x="462844" y="270933"/>
            <a:ext cx="11446934" cy="5816977"/>
          </a:xfrm>
          <a:prstGeom prst="rect">
            <a:avLst/>
          </a:prstGeom>
        </p:spPr>
        <p:txBody>
          <a:bodyPr wrap="square">
            <a:spAutoFit/>
          </a:bodyPr>
          <a:lstStyle/>
          <a:p>
            <a:pPr algn="ctr">
              <a:spcAft>
                <a:spcPts val="0"/>
              </a:spcAft>
            </a:pPr>
            <a:r>
              <a:rPr lang="ru-RU" b="1" dirty="0">
                <a:latin typeface="Times New Roman" panose="02020603050405020304" pitchFamily="18" charset="0"/>
                <a:ea typeface="Calibri" panose="020F0502020204030204" pitchFamily="34" charset="0"/>
                <a:cs typeface="Times New Roman" panose="02020603050405020304" pitchFamily="18" charset="0"/>
              </a:rPr>
              <a:t>ОБОГАЩЕНИЕ СЛОВАРНОГО ЗАПАСА ИЗУЧАЮЩИХ ИСПАНСКИЙ ЯЗЫК ЗА СЧЕТ СЛОВ АРАБСКОГО ПРОИСХОЖДЕНИЯ</a:t>
            </a:r>
          </a:p>
          <a:p>
            <a:pPr algn="just">
              <a:spcAft>
                <a:spcPts val="0"/>
              </a:spcAft>
            </a:pPr>
            <a:r>
              <a:rPr lang="ru-RU" sz="2400" dirty="0">
                <a:latin typeface="Times New Roman" panose="02020603050405020304" pitchFamily="18" charset="0"/>
                <a:ea typeface="Calibri" panose="020F0502020204030204" pitchFamily="34" charset="0"/>
              </a:rPr>
              <a:t>Проблема арабского суперстрата и арабских заимствований в испанском языке заслуживает пристального внимания. Почти семь веков мавританского владычества оставили свой след в истории формирования испанского языка (арабское владычество на территории Испании продлилось с 711 г. до XV в.; Испания в период мавританского господства стала своеобразным мостом, по которому Европе было передано научное, технологическое и философское наследие). С точки зрения Испанской Королевской Академии Языка, под арабизмами понимаются слова или обороты речи, заимствованные из арабского языка. [</a:t>
            </a:r>
            <a:r>
              <a:rPr lang="ru-RU" sz="2400" dirty="0" err="1">
                <a:latin typeface="Times New Roman" panose="02020603050405020304" pitchFamily="18" charset="0"/>
                <a:ea typeface="Calibri" panose="020F0502020204030204" pitchFamily="34" charset="0"/>
              </a:rPr>
              <a:t>Diccionario</a:t>
            </a:r>
            <a:r>
              <a:rPr lang="ru-RU" sz="2400" dirty="0">
                <a:latin typeface="Times New Roman" panose="02020603050405020304" pitchFamily="18" charset="0"/>
                <a:ea typeface="Calibri" panose="020F0502020204030204" pitchFamily="34" charset="0"/>
              </a:rPr>
              <a:t> </a:t>
            </a:r>
            <a:r>
              <a:rPr lang="ru-RU" sz="2400" dirty="0" err="1">
                <a:latin typeface="Times New Roman" panose="02020603050405020304" pitchFamily="18" charset="0"/>
                <a:ea typeface="Calibri" panose="020F0502020204030204" pitchFamily="34" charset="0"/>
              </a:rPr>
              <a:t>de</a:t>
            </a:r>
            <a:r>
              <a:rPr lang="ru-RU" sz="2400" dirty="0">
                <a:latin typeface="Times New Roman" panose="02020603050405020304" pitchFamily="18" charset="0"/>
                <a:ea typeface="Calibri" panose="020F0502020204030204" pitchFamily="34" charset="0"/>
              </a:rPr>
              <a:t> </a:t>
            </a:r>
            <a:r>
              <a:rPr lang="ru-RU" sz="2400" dirty="0" err="1">
                <a:latin typeface="Times New Roman" panose="02020603050405020304" pitchFamily="18" charset="0"/>
                <a:ea typeface="Calibri" panose="020F0502020204030204" pitchFamily="34" charset="0"/>
              </a:rPr>
              <a:t>la</a:t>
            </a:r>
            <a:r>
              <a:rPr lang="ru-RU" sz="2400" dirty="0">
                <a:latin typeface="Times New Roman" panose="02020603050405020304" pitchFamily="18" charset="0"/>
                <a:ea typeface="Calibri" panose="020F0502020204030204" pitchFamily="34" charset="0"/>
              </a:rPr>
              <a:t> </a:t>
            </a:r>
            <a:r>
              <a:rPr lang="ru-RU" sz="2400" dirty="0" err="1">
                <a:latin typeface="Times New Roman" panose="02020603050405020304" pitchFamily="18" charset="0"/>
                <a:ea typeface="Calibri" panose="020F0502020204030204" pitchFamily="34" charset="0"/>
              </a:rPr>
              <a:t>Lengua</a:t>
            </a:r>
            <a:r>
              <a:rPr lang="ru-RU" sz="2400" dirty="0">
                <a:latin typeface="Times New Roman" panose="02020603050405020304" pitchFamily="18" charset="0"/>
                <a:ea typeface="Calibri" panose="020F0502020204030204" pitchFamily="34" charset="0"/>
              </a:rPr>
              <a:t> </a:t>
            </a:r>
            <a:r>
              <a:rPr lang="ru-RU" sz="2400" dirty="0" err="1">
                <a:latin typeface="Times New Roman" panose="02020603050405020304" pitchFamily="18" charset="0"/>
                <a:ea typeface="Calibri" panose="020F0502020204030204" pitchFamily="34" charset="0"/>
              </a:rPr>
              <a:t>Española</a:t>
            </a:r>
            <a:r>
              <a:rPr lang="ru-RU" sz="2400" dirty="0">
                <a:latin typeface="Times New Roman" panose="02020603050405020304" pitchFamily="18" charset="0"/>
                <a:ea typeface="Calibri" panose="020F0502020204030204" pitchFamily="34" charset="0"/>
              </a:rPr>
              <a:t> </a:t>
            </a:r>
            <a:r>
              <a:rPr lang="ru-RU" sz="2400" dirty="0" err="1">
                <a:latin typeface="Times New Roman" panose="02020603050405020304" pitchFamily="18" charset="0"/>
                <a:ea typeface="Calibri" panose="020F0502020204030204" pitchFamily="34" charset="0"/>
              </a:rPr>
              <a:t>Introducción</a:t>
            </a:r>
            <a:r>
              <a:rPr lang="ru-RU" sz="2400" dirty="0">
                <a:latin typeface="Times New Roman" panose="02020603050405020304" pitchFamily="18" charset="0"/>
                <a:ea typeface="Calibri" panose="020F0502020204030204" pitchFamily="34" charset="0"/>
              </a:rPr>
              <a:t> 2001: </a:t>
            </a:r>
            <a:r>
              <a:rPr lang="en-US" sz="2400" dirty="0">
                <a:latin typeface="Times New Roman" panose="02020603050405020304" pitchFamily="18" charset="0"/>
                <a:ea typeface="Calibri" panose="020F0502020204030204" pitchFamily="34" charset="0"/>
              </a:rPr>
              <a:t>P</a:t>
            </a:r>
            <a:r>
              <a:rPr lang="ru-RU" sz="2400" dirty="0">
                <a:latin typeface="Times New Roman" panose="02020603050405020304" pitchFamily="18" charset="0"/>
                <a:ea typeface="Calibri" panose="020F0502020204030204" pitchFamily="34" charset="0"/>
              </a:rPr>
              <a:t>. 245] Арабизмы проникли во все сферы и остались активном словаре современного испанского языка. Данный аспект рассчитан на уровень В2 владения испанским языком согласно европейским стандартам. Это обусловлено тем, что учащийся, находящийся на данной ступени освоения языка, обладает приличным словарным запасом, способностью к свободному коммуникативному взаимодействию и высокой степенью корректности речи.</a:t>
            </a:r>
            <a:endParaRPr lang="ru-RU" sz="24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Прямоугольник 2">
            <a:extLst>
              <a:ext uri="{FF2B5EF4-FFF2-40B4-BE49-F238E27FC236}">
                <a16:creationId xmlns:a16="http://schemas.microsoft.com/office/drawing/2014/main" id="{E58349AE-9802-4F5E-8EE5-64734DF89D60}"/>
              </a:ext>
            </a:extLst>
          </p:cNvPr>
          <p:cNvSpPr/>
          <p:nvPr/>
        </p:nvSpPr>
        <p:spPr>
          <a:xfrm>
            <a:off x="519289" y="1038014"/>
            <a:ext cx="45719"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5541720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A81D4C00-1904-4CF7-BA17-6FD72C0EACFD}"/>
              </a:ext>
            </a:extLst>
          </p:cNvPr>
          <p:cNvSpPr/>
          <p:nvPr/>
        </p:nvSpPr>
        <p:spPr>
          <a:xfrm>
            <a:off x="553155" y="541866"/>
            <a:ext cx="11221155" cy="5262979"/>
          </a:xfrm>
          <a:prstGeom prst="rect">
            <a:avLst/>
          </a:prstGeom>
        </p:spPr>
        <p:txBody>
          <a:bodyPr wrap="square">
            <a:spAutoFit/>
          </a:bodyPr>
          <a:lstStyle/>
          <a:p>
            <a:pPr indent="450215" algn="just">
              <a:spcAft>
                <a:spcPts val="0"/>
              </a:spcAft>
            </a:pP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Мавры называли Испанию – Аль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Андалус</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Это в то время была самая уникальная и блестящая культура в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в</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Европе. </a:t>
            </a:r>
          </a:p>
          <a:p>
            <a:pPr indent="450215" algn="just">
              <a:spcAft>
                <a:spcPts val="0"/>
              </a:spcAft>
            </a:pPr>
            <a:r>
              <a:rPr lang="ru-RU" sz="2400" dirty="0">
                <a:latin typeface="Times New Roman" panose="02020603050405020304" pitchFamily="18" charset="0"/>
                <a:ea typeface="Calibri" panose="020F0502020204030204" pitchFamily="34" charset="0"/>
                <a:cs typeface="Times New Roman" panose="02020603050405020304" pitchFamily="18" charset="0"/>
              </a:rPr>
              <a:t>В Аль-</a:t>
            </a:r>
            <a:r>
              <a:rPr lang="ru-RU" sz="2400" dirty="0" err="1">
                <a:latin typeface="Times New Roman" panose="02020603050405020304" pitchFamily="18" charset="0"/>
                <a:ea typeface="Calibri" panose="020F0502020204030204" pitchFamily="34" charset="0"/>
                <a:cs typeface="Times New Roman" panose="02020603050405020304" pitchFamily="18" charset="0"/>
              </a:rPr>
              <a:t>Андалус</a:t>
            </a:r>
            <a:r>
              <a:rPr lang="ru-RU" sz="2400" dirty="0">
                <a:latin typeface="Times New Roman" panose="02020603050405020304" pitchFamily="18" charset="0"/>
                <a:ea typeface="Calibri" panose="020F0502020204030204" pitchFamily="34" charset="0"/>
                <a:cs typeface="Times New Roman" panose="02020603050405020304" pitchFamily="18" charset="0"/>
              </a:rPr>
              <a:t> происходило интенсивное этническое смешивание представителей  народностей – арабы из Сирии и Йемена – берберы из Африки.  Часть населения обратилось в ислам – их стали называть – «</a:t>
            </a:r>
            <a:r>
              <a:rPr lang="en-US" sz="2400" b="1" dirty="0" err="1">
                <a:latin typeface="Times New Roman" panose="02020603050405020304" pitchFamily="18" charset="0"/>
                <a:ea typeface="Calibri" panose="020F0502020204030204" pitchFamily="34" charset="0"/>
                <a:cs typeface="Times New Roman" panose="02020603050405020304" pitchFamily="18" charset="0"/>
              </a:rPr>
              <a:t>muladies</a:t>
            </a:r>
            <a:r>
              <a:rPr lang="ru-RU" sz="2400" dirty="0">
                <a:latin typeface="Times New Roman" panose="02020603050405020304" pitchFamily="18" charset="0"/>
                <a:ea typeface="Calibri" panose="020F0502020204030204" pitchFamily="34" charset="0"/>
                <a:cs typeface="Times New Roman" panose="02020603050405020304" pitchFamily="18" charset="0"/>
              </a:rPr>
              <a:t>»</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Муваллады</a:t>
            </a:r>
            <a:r>
              <a:rPr lang="ru-RU" sz="2400" dirty="0">
                <a:latin typeface="Times New Roman" panose="02020603050405020304" pitchFamily="18" charset="0"/>
                <a:ea typeface="Calibri" panose="020F0502020204030204" pitchFamily="34" charset="0"/>
                <a:cs typeface="Times New Roman" panose="02020603050405020304" pitchFamily="18" charset="0"/>
              </a:rPr>
              <a:t>/Ренегаты</a:t>
            </a:r>
            <a:r>
              <a:rPr lang="en-US" sz="2400" dirty="0">
                <a:latin typeface="Times New Roman" panose="02020603050405020304" pitchFamily="18" charset="0"/>
                <a:ea typeface="Calibri" panose="020F0502020204030204" pitchFamily="34" charset="0"/>
                <a:cs typeface="Times New Roman" panose="02020603050405020304" pitchFamily="18" charset="0"/>
              </a:rPr>
              <a:t>-</a:t>
            </a:r>
            <a:r>
              <a:rPr lang="ru-RU" sz="2400" dirty="0">
                <a:latin typeface="Times New Roman" panose="02020603050405020304" pitchFamily="18" charset="0"/>
                <a:ea typeface="Calibri" panose="020F0502020204030204" pitchFamily="34" charset="0"/>
                <a:cs typeface="Times New Roman" panose="02020603050405020304" pitchFamily="18" charset="0"/>
              </a:rPr>
              <a:t>перешедшие в ислам»; христиан –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мосарабы</a:t>
            </a:r>
            <a:r>
              <a:rPr lang="ru-RU" sz="2400" dirty="0">
                <a:latin typeface="Times New Roman" panose="02020603050405020304" pitchFamily="18" charset="0"/>
                <a:ea typeface="Calibri" panose="020F0502020204030204" pitchFamily="34" charset="0"/>
                <a:cs typeface="Times New Roman" panose="02020603050405020304" pitchFamily="18" charset="0"/>
              </a:rPr>
              <a:t>» ‒ «</a:t>
            </a:r>
            <a:r>
              <a:rPr lang="en-US" sz="2400" b="1" dirty="0" err="1">
                <a:latin typeface="Times New Roman" panose="02020603050405020304" pitchFamily="18" charset="0"/>
                <a:ea typeface="Calibri" panose="020F0502020204030204" pitchFamily="34" charset="0"/>
                <a:cs typeface="Times New Roman" panose="02020603050405020304" pitchFamily="18" charset="0"/>
              </a:rPr>
              <a:t>mozárabes</a:t>
            </a:r>
            <a:r>
              <a:rPr lang="ru-RU" sz="2400" dirty="0">
                <a:latin typeface="Times New Roman" panose="02020603050405020304" pitchFamily="18" charset="0"/>
                <a:ea typeface="Calibri" panose="020F0502020204030204" pitchFamily="34" charset="0"/>
                <a:cs typeface="Times New Roman" panose="02020603050405020304" pitchFamily="18" charset="0"/>
              </a:rPr>
              <a:t>»</a:t>
            </a:r>
            <a:r>
              <a:rPr lang="en-US" sz="2400" dirty="0">
                <a:latin typeface="Times New Roman" panose="02020603050405020304" pitchFamily="18" charset="0"/>
                <a:ea typeface="Calibri" panose="020F0502020204030204" pitchFamily="34" charset="0"/>
                <a:cs typeface="Times New Roman" panose="02020603050405020304" pitchFamily="18" charset="0"/>
              </a:rPr>
              <a:t> ‒ </a:t>
            </a:r>
            <a:r>
              <a:rPr lang="ru-RU" sz="2400" dirty="0">
                <a:latin typeface="Times New Roman" panose="02020603050405020304" pitchFamily="18" charset="0"/>
                <a:ea typeface="Calibri" panose="020F0502020204030204" pitchFamily="34" charset="0"/>
                <a:cs typeface="Times New Roman" panose="02020603050405020304" pitchFamily="18" charset="0"/>
              </a:rPr>
              <a:t>«живущий под властью арабов».</a:t>
            </a:r>
          </a:p>
          <a:p>
            <a:pPr indent="450215" algn="just">
              <a:spcAft>
                <a:spcPts val="0"/>
              </a:spcAft>
            </a:pP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Кстати, интересно, </a:t>
            </a:r>
            <a:r>
              <a:rPr lang="ru-RU" sz="2400" dirty="0">
                <a:latin typeface="Times New Roman" panose="02020603050405020304" pitchFamily="18" charset="0"/>
                <a:ea typeface="Calibri" panose="020F0502020204030204" pitchFamily="34" charset="0"/>
                <a:cs typeface="Times New Roman" panose="02020603050405020304" pitchFamily="18" charset="0"/>
              </a:rPr>
              <a:t>оказались</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в </a:t>
            </a:r>
            <a:r>
              <a:rPr lang="ru-RU" sz="2400" dirty="0">
                <a:latin typeface="Times New Roman" panose="02020603050405020304" pitchFamily="18" charset="0"/>
                <a:ea typeface="Calibri" panose="020F0502020204030204" pitchFamily="34" charset="0"/>
                <a:cs typeface="Times New Roman" panose="02020603050405020304" pitchFamily="18" charset="0"/>
              </a:rPr>
              <a:t>И</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спании и выходцы из Центральной и Восточной Европы  ‒ это,  в основном, военные наемники. Но, были и невольники, которых везли  через Балканы, Византию и далее в Испанию…</a:t>
            </a:r>
          </a:p>
          <a:p>
            <a:pPr indent="450215" algn="just">
              <a:spcAft>
                <a:spcPts val="0"/>
              </a:spcAft>
            </a:pPr>
            <a:r>
              <a:rPr lang="ru-RU" sz="2400" dirty="0">
                <a:latin typeface="Times New Roman" panose="02020603050405020304" pitchFamily="18" charset="0"/>
                <a:ea typeface="Calibri" panose="020F0502020204030204" pitchFamily="34" charset="0"/>
                <a:cs typeface="Times New Roman" panose="02020603050405020304" pitchFamily="18" charset="0"/>
              </a:rPr>
              <a:t>Интересно, что именно славянские юноши зачислялись в отборные войска халифата и становились т.н. гвардией халифата. Их называли «</a:t>
            </a:r>
            <a:r>
              <a:rPr lang="en-US" sz="2400" dirty="0" err="1">
                <a:latin typeface="Times New Roman" panose="02020603050405020304" pitchFamily="18" charset="0"/>
                <a:ea typeface="Calibri" panose="020F0502020204030204" pitchFamily="34" charset="0"/>
                <a:cs typeface="Times New Roman" panose="02020603050405020304" pitchFamily="18" charset="0"/>
              </a:rPr>
              <a:t>Saqaliba-Saqlabi</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Сакалиба</a:t>
            </a:r>
            <a:r>
              <a:rPr lang="ru-RU" sz="2400" dirty="0">
                <a:latin typeface="Times New Roman" panose="02020603050405020304" pitchFamily="18" charset="0"/>
                <a:ea typeface="Calibri" panose="020F0502020204030204" pitchFamily="34" charset="0"/>
                <a:cs typeface="Times New Roman" panose="02020603050405020304" pitchFamily="18" charset="0"/>
              </a:rPr>
              <a:t> в дальнейшем установили собственную власть в ряде провинций Испании – Альмерии, Валенсии,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Мурсии</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Дении</a:t>
            </a:r>
            <a:r>
              <a:rPr lang="ru-RU" sz="2400" dirty="0">
                <a:latin typeface="Times New Roman" panose="02020603050405020304" pitchFamily="18" charset="0"/>
                <a:ea typeface="Calibri" panose="020F0502020204030204" pitchFamily="34" charset="0"/>
                <a:cs typeface="Times New Roman" panose="02020603050405020304" pitchFamily="18" charset="0"/>
              </a:rPr>
              <a:t>.</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63256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id="{D4172A39-ACB7-4501-A06B-DF0C5633ED18}"/>
              </a:ext>
            </a:extLst>
          </p:cNvPr>
          <p:cNvSpPr/>
          <p:nvPr/>
        </p:nvSpPr>
        <p:spPr>
          <a:xfrm>
            <a:off x="225778" y="1305342"/>
            <a:ext cx="11661422" cy="4154984"/>
          </a:xfrm>
          <a:prstGeom prst="rect">
            <a:avLst/>
          </a:prstGeom>
        </p:spPr>
        <p:txBody>
          <a:bodyPr wrap="square">
            <a:spAutoFit/>
          </a:bodyPr>
          <a:lstStyle/>
          <a:p>
            <a:pPr indent="450215" algn="just">
              <a:spcAft>
                <a:spcPts val="0"/>
              </a:spcAft>
            </a:pPr>
            <a:r>
              <a:rPr lang="ru-RU" sz="2400" b="1" i="1" dirty="0">
                <a:latin typeface="Times New Roman" panose="02020603050405020304" pitchFamily="18" charset="0"/>
                <a:ea typeface="Calibri" panose="020F0502020204030204" pitchFamily="34" charset="0"/>
                <a:cs typeface="Times New Roman" panose="02020603050405020304" pitchFamily="18" charset="0"/>
              </a:rPr>
              <a:t>Военные и административные термины</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alcalde</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i="1" dirty="0">
                <a:latin typeface="Times New Roman" panose="02020603050405020304" pitchFamily="18" charset="0"/>
                <a:ea typeface="Calibri" panose="020F0502020204030204" pitchFamily="34" charset="0"/>
                <a:cs typeface="Times New Roman" panose="02020603050405020304" pitchFamily="18" charset="0"/>
              </a:rPr>
              <a:t>мэр</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alférez</a:t>
            </a:r>
            <a:r>
              <a:rPr lang="ru-RU" sz="2400" dirty="0">
                <a:latin typeface="Times New Roman" panose="02020603050405020304" pitchFamily="18" charset="0"/>
                <a:ea typeface="Calibri" panose="020F0502020204030204" pitchFamily="34" charset="0"/>
                <a:cs typeface="Times New Roman" panose="02020603050405020304" pitchFamily="18" charset="0"/>
              </a:rPr>
              <a:t>/</a:t>
            </a:r>
            <a:r>
              <a:rPr lang="ru-RU" sz="2400" i="1" dirty="0">
                <a:latin typeface="Times New Roman" panose="02020603050405020304" pitchFamily="18" charset="0"/>
                <a:ea typeface="Calibri" panose="020F0502020204030204" pitchFamily="34" charset="0"/>
                <a:cs typeface="Times New Roman" panose="02020603050405020304" pitchFamily="18" charset="0"/>
              </a:rPr>
              <a:t>прапорщик-знаменосец</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adarga</a:t>
            </a:r>
            <a:r>
              <a:rPr lang="ru-RU" sz="2400" dirty="0">
                <a:latin typeface="Times New Roman" panose="02020603050405020304" pitchFamily="18" charset="0"/>
                <a:ea typeface="Calibri" panose="020F0502020204030204" pitchFamily="34" charset="0"/>
                <a:cs typeface="Times New Roman" panose="02020603050405020304" pitchFamily="18" charset="0"/>
              </a:rPr>
              <a:t>/</a:t>
            </a:r>
            <a:r>
              <a:rPr lang="ru-RU" sz="2400" i="1" dirty="0">
                <a:latin typeface="Times New Roman" panose="02020603050405020304" pitchFamily="18" charset="0"/>
                <a:ea typeface="Calibri" panose="020F0502020204030204" pitchFamily="34" charset="0"/>
                <a:cs typeface="Times New Roman" panose="02020603050405020304" pitchFamily="18" charset="0"/>
              </a:rPr>
              <a:t>щит</a:t>
            </a:r>
            <a:r>
              <a:rPr lang="ru-RU" sz="2400" dirty="0">
                <a:latin typeface="Times New Roman" panose="02020603050405020304" pitchFamily="18" charset="0"/>
                <a:ea typeface="Calibri" panose="020F0502020204030204" pitchFamily="34" charset="0"/>
                <a:cs typeface="Times New Roman" panose="02020603050405020304" pitchFamily="18" charset="0"/>
              </a:rPr>
              <a:t>/</a:t>
            </a:r>
            <a:r>
              <a:rPr lang="ru-RU" sz="2400" i="1" dirty="0">
                <a:latin typeface="Times New Roman" panose="02020603050405020304" pitchFamily="18" charset="0"/>
                <a:ea typeface="Calibri" panose="020F0502020204030204" pitchFamily="34" charset="0"/>
                <a:cs typeface="Times New Roman" panose="02020603050405020304" pitchFamily="18" charset="0"/>
              </a:rPr>
              <a:t>защита</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albacea</a:t>
            </a:r>
            <a:r>
              <a:rPr lang="ru-RU" sz="2400" dirty="0">
                <a:latin typeface="Times New Roman" panose="02020603050405020304" pitchFamily="18" charset="0"/>
                <a:ea typeface="Calibri" panose="020F0502020204030204" pitchFamily="34" charset="0"/>
                <a:cs typeface="Times New Roman" panose="02020603050405020304" pitchFamily="18" charset="0"/>
              </a:rPr>
              <a:t>/</a:t>
            </a:r>
            <a:r>
              <a:rPr lang="ru-RU" sz="2400" i="1" dirty="0">
                <a:latin typeface="Times New Roman" panose="02020603050405020304" pitchFamily="18" charset="0"/>
                <a:ea typeface="Calibri" panose="020F0502020204030204" pitchFamily="34" charset="0"/>
                <a:cs typeface="Times New Roman" panose="02020603050405020304" pitchFamily="18" charset="0"/>
              </a:rPr>
              <a:t>душеприказчик/ юрист</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etc</a:t>
            </a:r>
            <a:r>
              <a:rPr lang="ru-RU" sz="2400" dirty="0">
                <a:latin typeface="Times New Roman" panose="02020603050405020304" pitchFamily="18" charset="0"/>
                <a:ea typeface="Calibri" panose="020F0502020204030204" pitchFamily="34" charset="0"/>
                <a:cs typeface="Times New Roman" panose="02020603050405020304" pitchFamily="18" charset="0"/>
              </a:rPr>
              <a:t>.)</a:t>
            </a:r>
            <a:endParaRPr lang="ru-RU" sz="2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ru-RU" sz="2400" b="1" i="1" dirty="0">
                <a:latin typeface="Times New Roman" panose="02020603050405020304" pitchFamily="18" charset="0"/>
                <a:ea typeface="Calibri" panose="020F0502020204030204" pitchFamily="34" charset="0"/>
                <a:cs typeface="Times New Roman" panose="02020603050405020304" pitchFamily="18" charset="0"/>
              </a:rPr>
              <a:t>Торговые наименования</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almoneda</a:t>
            </a:r>
            <a:r>
              <a:rPr lang="ru-RU" sz="2400" dirty="0">
                <a:latin typeface="Times New Roman" panose="02020603050405020304" pitchFamily="18" charset="0"/>
                <a:ea typeface="Calibri" panose="020F0502020204030204" pitchFamily="34" charset="0"/>
                <a:cs typeface="Times New Roman" panose="02020603050405020304" pitchFamily="18" charset="0"/>
              </a:rPr>
              <a:t>/</a:t>
            </a:r>
            <a:r>
              <a:rPr lang="ru-RU" sz="2400" i="1" dirty="0">
                <a:latin typeface="Times New Roman" panose="02020603050405020304" pitchFamily="18" charset="0"/>
                <a:ea typeface="Calibri" panose="020F0502020204030204" pitchFamily="34" charset="0"/>
                <a:cs typeface="Times New Roman" panose="02020603050405020304" pitchFamily="18" charset="0"/>
              </a:rPr>
              <a:t>торги</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a:latin typeface="Times New Roman" panose="02020603050405020304" pitchFamily="18" charset="0"/>
                <a:ea typeface="Calibri" panose="020F0502020204030204" pitchFamily="34" charset="0"/>
                <a:cs typeface="Times New Roman" panose="02020603050405020304" pitchFamily="18" charset="0"/>
              </a:rPr>
              <a:t>arroba</a:t>
            </a:r>
            <a:r>
              <a:rPr lang="ru-RU" sz="2400" dirty="0">
                <a:latin typeface="Times New Roman" panose="02020603050405020304" pitchFamily="18" charset="0"/>
                <a:ea typeface="Calibri" panose="020F0502020204030204" pitchFamily="34" charset="0"/>
                <a:cs typeface="Times New Roman" panose="02020603050405020304" pitchFamily="18" charset="0"/>
              </a:rPr>
              <a:t>/</a:t>
            </a:r>
            <a:r>
              <a:rPr lang="ru-RU" sz="2400" i="1" dirty="0">
                <a:latin typeface="Times New Roman" panose="02020603050405020304" pitchFamily="18" charset="0"/>
                <a:ea typeface="Calibri" panose="020F0502020204030204" pitchFamily="34" charset="0"/>
                <a:cs typeface="Times New Roman" panose="02020603050405020304" pitchFamily="18" charset="0"/>
              </a:rPr>
              <a:t>11,5 кг/@</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tarifa</a:t>
            </a:r>
            <a:r>
              <a:rPr lang="ru-RU" sz="2400" dirty="0">
                <a:latin typeface="Times New Roman" panose="02020603050405020304" pitchFamily="18" charset="0"/>
                <a:ea typeface="Calibri" panose="020F0502020204030204" pitchFamily="34" charset="0"/>
                <a:cs typeface="Times New Roman" panose="02020603050405020304" pitchFamily="18" charset="0"/>
              </a:rPr>
              <a:t>/</a:t>
            </a:r>
            <a:r>
              <a:rPr lang="ru-RU" sz="2400" i="1" dirty="0">
                <a:latin typeface="Times New Roman" panose="02020603050405020304" pitchFamily="18" charset="0"/>
                <a:ea typeface="Calibri" panose="020F0502020204030204" pitchFamily="34" charset="0"/>
                <a:cs typeface="Times New Roman" panose="02020603050405020304" pitchFamily="18" charset="0"/>
              </a:rPr>
              <a:t>пошлина</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arancel</a:t>
            </a:r>
            <a:r>
              <a:rPr lang="ru-RU" sz="2400" dirty="0">
                <a:latin typeface="Times New Roman" panose="02020603050405020304" pitchFamily="18" charset="0"/>
                <a:ea typeface="Calibri" panose="020F0502020204030204" pitchFamily="34" charset="0"/>
                <a:cs typeface="Times New Roman" panose="02020603050405020304" pitchFamily="18" charset="0"/>
              </a:rPr>
              <a:t>/</a:t>
            </a:r>
            <a:r>
              <a:rPr lang="ru-RU" sz="2400" i="1" dirty="0">
                <a:latin typeface="Times New Roman" panose="02020603050405020304" pitchFamily="18" charset="0"/>
                <a:ea typeface="Calibri" panose="020F0502020204030204" pitchFamily="34" charset="0"/>
                <a:cs typeface="Times New Roman" panose="02020603050405020304" pitchFamily="18" charset="0"/>
              </a:rPr>
              <a:t>пошлина/прейскурант</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alcabalas</a:t>
            </a:r>
            <a:r>
              <a:rPr lang="ru-RU" sz="2400" dirty="0">
                <a:latin typeface="Times New Roman" panose="02020603050405020304" pitchFamily="18" charset="0"/>
                <a:ea typeface="Calibri" panose="020F0502020204030204" pitchFamily="34" charset="0"/>
                <a:cs typeface="Times New Roman" panose="02020603050405020304" pitchFamily="18" charset="0"/>
              </a:rPr>
              <a:t>/</a:t>
            </a:r>
            <a:r>
              <a:rPr lang="ru-RU" sz="2400" i="1" dirty="0">
                <a:latin typeface="Times New Roman" panose="02020603050405020304" pitchFamily="18" charset="0"/>
                <a:ea typeface="Calibri" panose="020F0502020204030204" pitchFamily="34" charset="0"/>
                <a:cs typeface="Times New Roman" panose="02020603050405020304" pitchFamily="18" charset="0"/>
              </a:rPr>
              <a:t>акцизный налог</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etc</a:t>
            </a:r>
            <a:r>
              <a:rPr lang="ru-RU" sz="2400" dirty="0">
                <a:latin typeface="Times New Roman" panose="02020603050405020304" pitchFamily="18" charset="0"/>
                <a:ea typeface="Calibri" panose="020F0502020204030204" pitchFamily="34" charset="0"/>
                <a:cs typeface="Times New Roman" panose="02020603050405020304" pitchFamily="18" charset="0"/>
              </a:rPr>
              <a:t>.)</a:t>
            </a:r>
            <a:endParaRPr lang="ru-RU" sz="2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ru-RU" sz="2400" b="1" i="1" dirty="0">
                <a:latin typeface="Times New Roman" panose="02020603050405020304" pitchFamily="18" charset="0"/>
                <a:ea typeface="Calibri" panose="020F0502020204030204" pitchFamily="34" charset="0"/>
                <a:cs typeface="Times New Roman" panose="02020603050405020304" pitchFamily="18" charset="0"/>
              </a:rPr>
              <a:t>Ремесленные обозначения</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alfombra</a:t>
            </a:r>
            <a:r>
              <a:rPr lang="ru-RU" sz="2400" dirty="0">
                <a:latin typeface="Times New Roman" panose="02020603050405020304" pitchFamily="18" charset="0"/>
                <a:ea typeface="Calibri" panose="020F0502020204030204" pitchFamily="34" charset="0"/>
                <a:cs typeface="Times New Roman" panose="02020603050405020304" pitchFamily="18" charset="0"/>
              </a:rPr>
              <a:t>/</a:t>
            </a:r>
            <a:r>
              <a:rPr lang="ru-RU" sz="2400" i="1" dirty="0">
                <a:latin typeface="Times New Roman" panose="02020603050405020304" pitchFamily="18" charset="0"/>
                <a:ea typeface="Calibri" panose="020F0502020204030204" pitchFamily="34" charset="0"/>
                <a:cs typeface="Times New Roman" panose="02020603050405020304" pitchFamily="18" charset="0"/>
              </a:rPr>
              <a:t>ковер</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almohada</a:t>
            </a:r>
            <a:r>
              <a:rPr lang="ru-RU" sz="2400" dirty="0">
                <a:latin typeface="Times New Roman" panose="02020603050405020304" pitchFamily="18" charset="0"/>
                <a:ea typeface="Calibri" panose="020F0502020204030204" pitchFamily="34" charset="0"/>
                <a:cs typeface="Times New Roman" panose="02020603050405020304" pitchFamily="18" charset="0"/>
              </a:rPr>
              <a:t>/</a:t>
            </a:r>
            <a:r>
              <a:rPr lang="ru-RU" sz="2400" i="1" dirty="0">
                <a:latin typeface="Times New Roman" panose="02020603050405020304" pitchFamily="18" charset="0"/>
                <a:ea typeface="Calibri" panose="020F0502020204030204" pitchFamily="34" charset="0"/>
                <a:cs typeface="Times New Roman" panose="02020603050405020304" pitchFamily="18" charset="0"/>
              </a:rPr>
              <a:t>подушка</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zafra</a:t>
            </a:r>
            <a:r>
              <a:rPr lang="ru-RU" sz="2400" dirty="0">
                <a:latin typeface="Times New Roman" panose="02020603050405020304" pitchFamily="18" charset="0"/>
                <a:ea typeface="Calibri" panose="020F0502020204030204" pitchFamily="34" charset="0"/>
                <a:cs typeface="Times New Roman" panose="02020603050405020304" pitchFamily="18" charset="0"/>
              </a:rPr>
              <a:t>/</a:t>
            </a:r>
            <a:r>
              <a:rPr lang="ru-RU" sz="2400" i="1" dirty="0">
                <a:latin typeface="Times New Roman" panose="02020603050405020304" pitchFamily="18" charset="0"/>
                <a:ea typeface="Calibri" panose="020F0502020204030204" pitchFamily="34" charset="0"/>
                <a:cs typeface="Times New Roman" panose="02020603050405020304" pitchFamily="18" charset="0"/>
              </a:rPr>
              <a:t>емкость</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alfarero</a:t>
            </a:r>
            <a:r>
              <a:rPr lang="ru-RU" sz="2400" dirty="0">
                <a:latin typeface="Times New Roman" panose="02020603050405020304" pitchFamily="18" charset="0"/>
                <a:ea typeface="Calibri" panose="020F0502020204030204" pitchFamily="34" charset="0"/>
                <a:cs typeface="Times New Roman" panose="02020603050405020304" pitchFamily="18" charset="0"/>
              </a:rPr>
              <a:t>/</a:t>
            </a:r>
            <a:r>
              <a:rPr lang="ru-RU" sz="2400" i="1" dirty="0">
                <a:latin typeface="Times New Roman" panose="02020603050405020304" pitchFamily="18" charset="0"/>
                <a:ea typeface="Calibri" panose="020F0502020204030204" pitchFamily="34" charset="0"/>
                <a:cs typeface="Times New Roman" panose="02020603050405020304" pitchFamily="18" charset="0"/>
              </a:rPr>
              <a:t>гончар</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tarima</a:t>
            </a:r>
            <a:r>
              <a:rPr lang="ru-RU" sz="2400" dirty="0">
                <a:latin typeface="Times New Roman" panose="02020603050405020304" pitchFamily="18" charset="0"/>
                <a:ea typeface="Calibri" panose="020F0502020204030204" pitchFamily="34" charset="0"/>
                <a:cs typeface="Times New Roman" panose="02020603050405020304" pitchFamily="18" charset="0"/>
              </a:rPr>
              <a:t>/</a:t>
            </a:r>
            <a:r>
              <a:rPr lang="ru-RU" sz="2400" i="1" dirty="0">
                <a:latin typeface="Times New Roman" panose="02020603050405020304" pitchFamily="18" charset="0"/>
                <a:ea typeface="Calibri" panose="020F0502020204030204" pitchFamily="34" charset="0"/>
                <a:cs typeface="Times New Roman" panose="02020603050405020304" pitchFamily="18" charset="0"/>
              </a:rPr>
              <a:t>помост</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etc</a:t>
            </a:r>
            <a:r>
              <a:rPr lang="ru-RU" sz="2400" dirty="0">
                <a:latin typeface="Times New Roman" panose="02020603050405020304" pitchFamily="18" charset="0"/>
                <a:ea typeface="Calibri" panose="020F0502020204030204" pitchFamily="34" charset="0"/>
                <a:cs typeface="Times New Roman" panose="02020603050405020304" pitchFamily="18" charset="0"/>
              </a:rPr>
              <a:t>.)</a:t>
            </a:r>
            <a:endParaRPr lang="ru-RU" sz="2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ru-RU" sz="2400" b="1" i="1" dirty="0">
                <a:latin typeface="Times New Roman" panose="02020603050405020304" pitchFamily="18" charset="0"/>
                <a:ea typeface="Calibri" panose="020F0502020204030204" pitchFamily="34" charset="0"/>
                <a:cs typeface="Times New Roman" panose="02020603050405020304" pitchFamily="18" charset="0"/>
              </a:rPr>
              <a:t>Сельскохозяйственная лексика</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az</a:t>
            </a:r>
            <a:r>
              <a:rPr lang="ru-RU" sz="2400" dirty="0">
                <a:latin typeface="Times New Roman" panose="02020603050405020304" pitchFamily="18" charset="0"/>
                <a:ea typeface="Calibri" panose="020F0502020204030204" pitchFamily="34" charset="0"/>
                <a:cs typeface="Times New Roman" panose="02020603050405020304" pitchFamily="18" charset="0"/>
              </a:rPr>
              <a:t>ú</a:t>
            </a:r>
            <a:r>
              <a:rPr lang="en-US" sz="2400" dirty="0">
                <a:latin typeface="Times New Roman" panose="02020603050405020304" pitchFamily="18" charset="0"/>
                <a:ea typeface="Calibri" panose="020F0502020204030204" pitchFamily="34" charset="0"/>
                <a:cs typeface="Times New Roman" panose="02020603050405020304" pitchFamily="18" charset="0"/>
              </a:rPr>
              <a:t>car</a:t>
            </a:r>
            <a:r>
              <a:rPr lang="ru-RU" sz="2400" dirty="0">
                <a:latin typeface="Times New Roman" panose="02020603050405020304" pitchFamily="18" charset="0"/>
                <a:ea typeface="Calibri" panose="020F0502020204030204" pitchFamily="34" charset="0"/>
                <a:cs typeface="Times New Roman" panose="02020603050405020304" pitchFamily="18" charset="0"/>
              </a:rPr>
              <a:t>/</a:t>
            </a:r>
            <a:r>
              <a:rPr lang="ru-RU" sz="2400" i="1" dirty="0">
                <a:latin typeface="Times New Roman" panose="02020603050405020304" pitchFamily="18" charset="0"/>
                <a:ea typeface="Calibri" panose="020F0502020204030204" pitchFamily="34" charset="0"/>
                <a:cs typeface="Times New Roman" panose="02020603050405020304" pitchFamily="18" charset="0"/>
              </a:rPr>
              <a:t>сахар</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albaricoque</a:t>
            </a:r>
            <a:r>
              <a:rPr lang="ru-RU" sz="2400" dirty="0">
                <a:latin typeface="Times New Roman" panose="02020603050405020304" pitchFamily="18" charset="0"/>
                <a:ea typeface="Calibri" panose="020F0502020204030204" pitchFamily="34" charset="0"/>
                <a:cs typeface="Times New Roman" panose="02020603050405020304" pitchFamily="18" charset="0"/>
              </a:rPr>
              <a:t>/</a:t>
            </a:r>
            <a:r>
              <a:rPr lang="ru-RU" sz="2400" i="1" dirty="0">
                <a:latin typeface="Times New Roman" panose="02020603050405020304" pitchFamily="18" charset="0"/>
                <a:ea typeface="Calibri" panose="020F0502020204030204" pitchFamily="34" charset="0"/>
                <a:cs typeface="Times New Roman" panose="02020603050405020304" pitchFamily="18" charset="0"/>
              </a:rPr>
              <a:t>абрикос</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aceituna</a:t>
            </a:r>
            <a:r>
              <a:rPr lang="ru-RU" sz="2400" dirty="0">
                <a:latin typeface="Times New Roman" panose="02020603050405020304" pitchFamily="18" charset="0"/>
                <a:ea typeface="Calibri" panose="020F0502020204030204" pitchFamily="34" charset="0"/>
                <a:cs typeface="Times New Roman" panose="02020603050405020304" pitchFamily="18" charset="0"/>
              </a:rPr>
              <a:t>/</a:t>
            </a:r>
            <a:r>
              <a:rPr lang="ru-RU" sz="2400" i="1" dirty="0">
                <a:latin typeface="Times New Roman" panose="02020603050405020304" pitchFamily="18" charset="0"/>
                <a:ea typeface="Calibri" panose="020F0502020204030204" pitchFamily="34" charset="0"/>
                <a:cs typeface="Times New Roman" panose="02020603050405020304" pitchFamily="18" charset="0"/>
              </a:rPr>
              <a:t>маслина</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etc</a:t>
            </a:r>
            <a:r>
              <a:rPr lang="ru-RU" sz="2400" dirty="0">
                <a:latin typeface="Times New Roman" panose="02020603050405020304" pitchFamily="18" charset="0"/>
                <a:ea typeface="Calibri" panose="020F0502020204030204" pitchFamily="34" charset="0"/>
                <a:cs typeface="Times New Roman" panose="02020603050405020304" pitchFamily="18" charset="0"/>
              </a:rPr>
              <a:t>.)</a:t>
            </a:r>
            <a:endParaRPr lang="ru-RU" sz="2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ru-RU" sz="2400" b="1" i="1" dirty="0">
                <a:latin typeface="Times New Roman" panose="02020603050405020304" pitchFamily="18" charset="0"/>
                <a:ea typeface="Calibri" panose="020F0502020204030204" pitchFamily="34" charset="0"/>
                <a:cs typeface="Times New Roman" panose="02020603050405020304" pitchFamily="18" charset="0"/>
              </a:rPr>
              <a:t>Строительные термины</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a:latin typeface="Times New Roman" panose="02020603050405020304" pitchFamily="18" charset="0"/>
                <a:ea typeface="Calibri" panose="020F0502020204030204" pitchFamily="34" charset="0"/>
                <a:cs typeface="Times New Roman" panose="02020603050405020304" pitchFamily="18" charset="0"/>
              </a:rPr>
              <a:t>alba</a:t>
            </a:r>
            <a:r>
              <a:rPr lang="ru-RU" sz="2400" dirty="0">
                <a:latin typeface="Times New Roman" panose="02020603050405020304" pitchFamily="18" charset="0"/>
                <a:ea typeface="Calibri" panose="020F0502020204030204" pitchFamily="34" charset="0"/>
                <a:cs typeface="Times New Roman" panose="02020603050405020304" pitchFamily="18" charset="0"/>
              </a:rPr>
              <a:t>ñ</a:t>
            </a:r>
            <a:r>
              <a:rPr lang="en-US" sz="2400" dirty="0" err="1">
                <a:latin typeface="Times New Roman" panose="02020603050405020304" pitchFamily="18" charset="0"/>
                <a:ea typeface="Calibri" panose="020F0502020204030204" pitchFamily="34" charset="0"/>
                <a:cs typeface="Times New Roman" panose="02020603050405020304" pitchFamily="18" charset="0"/>
              </a:rPr>
              <a:t>il</a:t>
            </a:r>
            <a:r>
              <a:rPr lang="ru-RU" sz="2400" dirty="0">
                <a:latin typeface="Times New Roman" panose="02020603050405020304" pitchFamily="18" charset="0"/>
                <a:ea typeface="Calibri" panose="020F0502020204030204" pitchFamily="34" charset="0"/>
                <a:cs typeface="Times New Roman" panose="02020603050405020304" pitchFamily="18" charset="0"/>
              </a:rPr>
              <a:t>/</a:t>
            </a:r>
            <a:r>
              <a:rPr lang="ru-RU" sz="2400" i="1" dirty="0">
                <a:latin typeface="Times New Roman" panose="02020603050405020304" pitchFamily="18" charset="0"/>
                <a:ea typeface="Calibri" panose="020F0502020204030204" pitchFamily="34" charset="0"/>
                <a:cs typeface="Times New Roman" panose="02020603050405020304" pitchFamily="18" charset="0"/>
              </a:rPr>
              <a:t>каменщик</a:t>
            </a:r>
            <a:r>
              <a:rPr lang="ru-RU" sz="2400" dirty="0">
                <a:latin typeface="Times New Roman" panose="02020603050405020304" pitchFamily="18" charset="0"/>
                <a:ea typeface="Calibri" panose="020F0502020204030204" pitchFamily="34" charset="0"/>
                <a:cs typeface="Times New Roman" panose="02020603050405020304" pitchFamily="18" charset="0"/>
              </a:rPr>
              <a:t>, а</a:t>
            </a:r>
            <a:r>
              <a:rPr lang="en-US" sz="2400" dirty="0" err="1">
                <a:latin typeface="Times New Roman" panose="02020603050405020304" pitchFamily="18" charset="0"/>
                <a:ea typeface="Calibri" panose="020F0502020204030204" pitchFamily="34" charset="0"/>
                <a:cs typeface="Times New Roman" panose="02020603050405020304" pitchFamily="18" charset="0"/>
              </a:rPr>
              <a:t>talaya</a:t>
            </a:r>
            <a:r>
              <a:rPr lang="ru-RU" sz="2400" dirty="0">
                <a:latin typeface="Times New Roman" panose="02020603050405020304" pitchFamily="18" charset="0"/>
                <a:ea typeface="Calibri" panose="020F0502020204030204" pitchFamily="34" charset="0"/>
                <a:cs typeface="Times New Roman" panose="02020603050405020304" pitchFamily="18" charset="0"/>
              </a:rPr>
              <a:t>/</a:t>
            </a:r>
            <a:r>
              <a:rPr lang="ru-RU" sz="2400" i="1" dirty="0">
                <a:latin typeface="Times New Roman" panose="02020603050405020304" pitchFamily="18" charset="0"/>
                <a:ea typeface="Calibri" panose="020F0502020204030204" pitchFamily="34" charset="0"/>
                <a:cs typeface="Times New Roman" panose="02020603050405020304" pitchFamily="18" charset="0"/>
              </a:rPr>
              <a:t>дозор/наблюдатель</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alc</a:t>
            </a:r>
            <a:r>
              <a:rPr lang="ru-RU" sz="2400" dirty="0">
                <a:latin typeface="Times New Roman" panose="02020603050405020304" pitchFamily="18" charset="0"/>
                <a:ea typeface="Calibri" panose="020F0502020204030204" pitchFamily="34" charset="0"/>
                <a:cs typeface="Times New Roman" panose="02020603050405020304" pitchFamily="18" charset="0"/>
              </a:rPr>
              <a:t>á</a:t>
            </a:r>
            <a:r>
              <a:rPr lang="en-US" sz="2400" dirty="0" err="1">
                <a:latin typeface="Times New Roman" panose="02020603050405020304" pitchFamily="18" charset="0"/>
                <a:ea typeface="Calibri" panose="020F0502020204030204" pitchFamily="34" charset="0"/>
                <a:cs typeface="Times New Roman" panose="02020603050405020304" pitchFamily="18" charset="0"/>
              </a:rPr>
              <a:t>zar</a:t>
            </a:r>
            <a:r>
              <a:rPr lang="ru-RU" sz="2400" dirty="0">
                <a:latin typeface="Times New Roman" panose="02020603050405020304" pitchFamily="18" charset="0"/>
                <a:ea typeface="Calibri" panose="020F0502020204030204" pitchFamily="34" charset="0"/>
                <a:cs typeface="Times New Roman" panose="02020603050405020304" pitchFamily="18" charset="0"/>
              </a:rPr>
              <a:t>/</a:t>
            </a:r>
            <a:r>
              <a:rPr lang="ru-RU" sz="2400" i="1" dirty="0">
                <a:latin typeface="Times New Roman" panose="02020603050405020304" pitchFamily="18" charset="0"/>
                <a:ea typeface="Calibri" panose="020F0502020204030204" pitchFamily="34" charset="0"/>
                <a:cs typeface="Times New Roman" panose="02020603050405020304" pitchFamily="18" charset="0"/>
              </a:rPr>
              <a:t>крепость</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alcoba</a:t>
            </a:r>
            <a:r>
              <a:rPr lang="ru-RU" sz="2400" dirty="0">
                <a:latin typeface="Times New Roman" panose="02020603050405020304" pitchFamily="18" charset="0"/>
                <a:ea typeface="Calibri" panose="020F0502020204030204" pitchFamily="34" charset="0"/>
                <a:cs typeface="Times New Roman" panose="02020603050405020304" pitchFamily="18" charset="0"/>
              </a:rPr>
              <a:t>/</a:t>
            </a:r>
            <a:r>
              <a:rPr lang="ru-RU" sz="2400" i="1" dirty="0">
                <a:latin typeface="Times New Roman" panose="02020603050405020304" pitchFamily="18" charset="0"/>
                <a:ea typeface="Calibri" panose="020F0502020204030204" pitchFamily="34" charset="0"/>
                <a:cs typeface="Times New Roman" panose="02020603050405020304" pitchFamily="18" charset="0"/>
              </a:rPr>
              <a:t>спальня</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a:latin typeface="Times New Roman" panose="02020603050405020304" pitchFamily="18" charset="0"/>
                <a:ea typeface="Calibri" panose="020F0502020204030204" pitchFamily="34" charset="0"/>
                <a:cs typeface="Times New Roman" panose="02020603050405020304" pitchFamily="18" charset="0"/>
              </a:rPr>
              <a:t>azotea</a:t>
            </a:r>
            <a:r>
              <a:rPr lang="ru-RU" sz="2400" dirty="0">
                <a:latin typeface="Times New Roman" panose="02020603050405020304" pitchFamily="18" charset="0"/>
                <a:ea typeface="Calibri" panose="020F0502020204030204" pitchFamily="34" charset="0"/>
                <a:cs typeface="Times New Roman" panose="02020603050405020304" pitchFamily="18" charset="0"/>
              </a:rPr>
              <a:t>/</a:t>
            </a:r>
            <a:r>
              <a:rPr lang="ru-RU" sz="2400" i="1" dirty="0">
                <a:latin typeface="Times New Roman" panose="02020603050405020304" pitchFamily="18" charset="0"/>
                <a:ea typeface="Calibri" panose="020F0502020204030204" pitchFamily="34" charset="0"/>
                <a:cs typeface="Times New Roman" panose="02020603050405020304" pitchFamily="18" charset="0"/>
              </a:rPr>
              <a:t>терраса/крыша,</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tabique</a:t>
            </a:r>
            <a:r>
              <a:rPr lang="ru-RU" sz="2400" dirty="0">
                <a:latin typeface="Times New Roman" panose="02020603050405020304" pitchFamily="18" charset="0"/>
                <a:ea typeface="Calibri" panose="020F0502020204030204" pitchFamily="34" charset="0"/>
                <a:cs typeface="Times New Roman" panose="02020603050405020304" pitchFamily="18" charset="0"/>
              </a:rPr>
              <a:t>/</a:t>
            </a:r>
            <a:r>
              <a:rPr lang="ru-RU" sz="2400" i="1" dirty="0">
                <a:latin typeface="Times New Roman" panose="02020603050405020304" pitchFamily="18" charset="0"/>
                <a:ea typeface="Calibri" panose="020F0502020204030204" pitchFamily="34" charset="0"/>
                <a:cs typeface="Times New Roman" panose="02020603050405020304" pitchFamily="18" charset="0"/>
              </a:rPr>
              <a:t>стена/перегородка</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etc</a:t>
            </a:r>
            <a:r>
              <a:rPr lang="ru-RU" sz="2400" dirty="0">
                <a:latin typeface="Times New Roman" panose="02020603050405020304" pitchFamily="18" charset="0"/>
                <a:ea typeface="Calibri" panose="020F0502020204030204" pitchFamily="34" charset="0"/>
                <a:cs typeface="Times New Roman" panose="02020603050405020304" pitchFamily="18" charset="0"/>
              </a:rPr>
              <a:t>.)</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360069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9EA3868E-0B33-4348-B34C-7ACE810634D3}"/>
              </a:ext>
            </a:extLst>
          </p:cNvPr>
          <p:cNvSpPr/>
          <p:nvPr/>
        </p:nvSpPr>
        <p:spPr>
          <a:xfrm>
            <a:off x="282222" y="1859340"/>
            <a:ext cx="11627556" cy="3108543"/>
          </a:xfrm>
          <a:prstGeom prst="rect">
            <a:avLst/>
          </a:prstGeom>
        </p:spPr>
        <p:txBody>
          <a:bodyPr wrap="square">
            <a:spAutoFit/>
          </a:bodyPr>
          <a:lstStyle/>
          <a:p>
            <a:pPr indent="450215" algn="just">
              <a:spcAft>
                <a:spcPts val="0"/>
              </a:spcAft>
            </a:pPr>
            <a:r>
              <a:rPr lang="ru-RU" sz="2800" b="1" i="1" dirty="0">
                <a:latin typeface="Times New Roman" panose="02020603050405020304" pitchFamily="18" charset="0"/>
                <a:ea typeface="Calibri" panose="020F0502020204030204" pitchFamily="34" charset="0"/>
                <a:cs typeface="Times New Roman" panose="02020603050405020304" pitchFamily="18" charset="0"/>
              </a:rPr>
              <a:t>Лексика искусства и культура</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alarife</a:t>
            </a:r>
            <a:r>
              <a:rPr lang="ru-RU" sz="2800" dirty="0">
                <a:latin typeface="Times New Roman" panose="02020603050405020304" pitchFamily="18" charset="0"/>
                <a:ea typeface="Calibri" panose="020F0502020204030204" pitchFamily="34" charset="0"/>
                <a:cs typeface="Times New Roman" panose="02020603050405020304" pitchFamily="18" charset="0"/>
              </a:rPr>
              <a:t>/</a:t>
            </a:r>
            <a:r>
              <a:rPr lang="ru-RU" sz="2800" i="1" dirty="0">
                <a:latin typeface="Times New Roman" panose="02020603050405020304" pitchFamily="18" charset="0"/>
                <a:ea typeface="Calibri" panose="020F0502020204030204" pitchFamily="34" charset="0"/>
                <a:cs typeface="Times New Roman" panose="02020603050405020304" pitchFamily="18" charset="0"/>
              </a:rPr>
              <a:t>архитектор</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ajedrez</a:t>
            </a:r>
            <a:r>
              <a:rPr lang="ru-RU" sz="2800" dirty="0">
                <a:latin typeface="Times New Roman" panose="02020603050405020304" pitchFamily="18" charset="0"/>
                <a:ea typeface="Calibri" panose="020F0502020204030204" pitchFamily="34" charset="0"/>
                <a:cs typeface="Times New Roman" panose="02020603050405020304" pitchFamily="18" charset="0"/>
              </a:rPr>
              <a:t>/</a:t>
            </a:r>
            <a:r>
              <a:rPr lang="ru-RU" sz="2800" i="1" dirty="0">
                <a:latin typeface="Times New Roman" panose="02020603050405020304" pitchFamily="18" charset="0"/>
                <a:ea typeface="Calibri" panose="020F0502020204030204" pitchFamily="34" charset="0"/>
                <a:cs typeface="Times New Roman" panose="02020603050405020304" pitchFamily="18" charset="0"/>
              </a:rPr>
              <a:t>шахматы</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albergue</a:t>
            </a:r>
            <a:r>
              <a:rPr lang="ru-RU" sz="2800" dirty="0">
                <a:latin typeface="Times New Roman" panose="02020603050405020304" pitchFamily="18" charset="0"/>
                <a:ea typeface="Calibri" panose="020F0502020204030204" pitchFamily="34" charset="0"/>
                <a:cs typeface="Times New Roman" panose="02020603050405020304" pitchFamily="18" charset="0"/>
              </a:rPr>
              <a:t>/</a:t>
            </a:r>
            <a:r>
              <a:rPr lang="ru-RU" sz="2800" i="1" dirty="0">
                <a:latin typeface="Times New Roman" panose="02020603050405020304" pitchFamily="18" charset="0"/>
                <a:ea typeface="Calibri" panose="020F0502020204030204" pitchFamily="34" charset="0"/>
                <a:cs typeface="Times New Roman" panose="02020603050405020304" pitchFamily="18" charset="0"/>
              </a:rPr>
              <a:t>пристанище</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alfil</a:t>
            </a:r>
            <a:r>
              <a:rPr lang="ru-RU" sz="2800" dirty="0">
                <a:latin typeface="Times New Roman" panose="02020603050405020304" pitchFamily="18" charset="0"/>
                <a:ea typeface="Calibri" panose="020F0502020204030204" pitchFamily="34" charset="0"/>
                <a:cs typeface="Times New Roman" panose="02020603050405020304" pitchFamily="18" charset="0"/>
              </a:rPr>
              <a:t>/</a:t>
            </a:r>
            <a:r>
              <a:rPr lang="ru-RU" sz="2800" i="1" dirty="0">
                <a:latin typeface="Times New Roman" panose="02020603050405020304" pitchFamily="18" charset="0"/>
                <a:ea typeface="Calibri" panose="020F0502020204030204" pitchFamily="34" charset="0"/>
                <a:cs typeface="Times New Roman" panose="02020603050405020304" pitchFamily="18" charset="0"/>
              </a:rPr>
              <a:t>бегун/слон в шахматах</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atabal</a:t>
            </a:r>
            <a:r>
              <a:rPr lang="ru-RU" sz="2800" dirty="0">
                <a:latin typeface="Times New Roman" panose="02020603050405020304" pitchFamily="18" charset="0"/>
                <a:ea typeface="Calibri" panose="020F0502020204030204" pitchFamily="34" charset="0"/>
                <a:cs typeface="Times New Roman" panose="02020603050405020304" pitchFamily="18" charset="0"/>
              </a:rPr>
              <a:t>/т</a:t>
            </a:r>
            <a:r>
              <a:rPr lang="ru-RU" sz="2800" i="1" dirty="0">
                <a:latin typeface="Times New Roman" panose="02020603050405020304" pitchFamily="18" charset="0"/>
                <a:ea typeface="Calibri" panose="020F0502020204030204" pitchFamily="34" charset="0"/>
                <a:cs typeface="Times New Roman" panose="02020603050405020304" pitchFamily="18" charset="0"/>
              </a:rPr>
              <a:t>амбурин</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etc</a:t>
            </a:r>
            <a:r>
              <a:rPr lang="ru-RU" sz="2800" dirty="0">
                <a:latin typeface="Times New Roman" panose="02020603050405020304" pitchFamily="18" charset="0"/>
                <a:ea typeface="Calibri" panose="020F0502020204030204" pitchFamily="34" charset="0"/>
                <a:cs typeface="Times New Roman" panose="02020603050405020304" pitchFamily="18" charset="0"/>
              </a:rPr>
              <a:t>.)</a:t>
            </a:r>
            <a:endParaRPr lang="ru-RU" sz="28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ru-RU" sz="2800" b="1" i="1" dirty="0">
                <a:latin typeface="Times New Roman" panose="02020603050405020304" pitchFamily="18" charset="0"/>
                <a:ea typeface="Calibri" panose="020F0502020204030204" pitchFamily="34" charset="0"/>
                <a:cs typeface="Times New Roman" panose="02020603050405020304" pitchFamily="18" charset="0"/>
              </a:rPr>
              <a:t>Научные термины</a:t>
            </a:r>
            <a:r>
              <a:rPr lang="en-US" sz="2800" dirty="0">
                <a:latin typeface="Times New Roman" panose="02020603050405020304" pitchFamily="18" charset="0"/>
                <a:ea typeface="Calibri" panose="020F0502020204030204" pitchFamily="34" charset="0"/>
                <a:cs typeface="Times New Roman" panose="02020603050405020304" pitchFamily="18" charset="0"/>
              </a:rPr>
              <a:t> (algebra, </a:t>
            </a:r>
            <a:r>
              <a:rPr lang="en-US" sz="2800" dirty="0" err="1">
                <a:latin typeface="Times New Roman" panose="02020603050405020304" pitchFamily="18" charset="0"/>
                <a:ea typeface="Calibri" panose="020F0502020204030204" pitchFamily="34" charset="0"/>
                <a:cs typeface="Times New Roman" panose="02020603050405020304" pitchFamily="18" charset="0"/>
              </a:rPr>
              <a:t>cifra</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algoritmo</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azimut</a:t>
            </a:r>
            <a:r>
              <a:rPr lang="en-US" sz="2800" dirty="0">
                <a:latin typeface="Times New Roman" panose="02020603050405020304" pitchFamily="18" charset="0"/>
                <a:ea typeface="Calibri" panose="020F0502020204030204" pitchFamily="34" charset="0"/>
                <a:cs typeface="Times New Roman" panose="02020603050405020304" pitchFamily="18" charset="0"/>
              </a:rPr>
              <a:t>, nadir, etc.)</a:t>
            </a:r>
            <a:endParaRPr lang="ru-RU" sz="28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ru-RU" sz="2800" b="1" i="1" dirty="0">
                <a:latin typeface="Times New Roman" panose="02020603050405020304" pitchFamily="18" charset="0"/>
                <a:ea typeface="Calibri" panose="020F0502020204030204" pitchFamily="34" charset="0"/>
                <a:cs typeface="Times New Roman" panose="02020603050405020304" pitchFamily="18" charset="0"/>
              </a:rPr>
              <a:t>Медицинская терминология </a:t>
            </a:r>
            <a:r>
              <a:rPr lang="en-US" sz="2800" dirty="0">
                <a:latin typeface="Times New Roman" panose="02020603050405020304" pitchFamily="18" charset="0"/>
                <a:ea typeface="Calibri" panose="020F0502020204030204" pitchFamily="34" charset="0"/>
                <a:cs typeface="Times New Roman" panose="02020603050405020304" pitchFamily="18" charset="0"/>
              </a:rPr>
              <a:t>(</a:t>
            </a:r>
            <a:r>
              <a:rPr lang="en-US" sz="2800" dirty="0" err="1">
                <a:latin typeface="Times New Roman" panose="02020603050405020304" pitchFamily="18" charset="0"/>
                <a:ea typeface="Calibri" panose="020F0502020204030204" pitchFamily="34" charset="0"/>
                <a:cs typeface="Times New Roman" panose="02020603050405020304" pitchFamily="18" charset="0"/>
              </a:rPr>
              <a:t>jarope</a:t>
            </a:r>
            <a:r>
              <a:rPr lang="en-US" sz="2800" dirty="0">
                <a:latin typeface="Times New Roman" panose="02020603050405020304" pitchFamily="18" charset="0"/>
                <a:ea typeface="Calibri" panose="020F0502020204030204" pitchFamily="34" charset="0"/>
                <a:cs typeface="Times New Roman" panose="02020603050405020304" pitchFamily="18" charset="0"/>
              </a:rPr>
              <a:t>/</a:t>
            </a:r>
            <a:r>
              <a:rPr lang="ru-RU" sz="2800" i="1" dirty="0">
                <a:latin typeface="Times New Roman" panose="02020603050405020304" pitchFamily="18" charset="0"/>
                <a:ea typeface="Calibri" panose="020F0502020204030204" pitchFamily="34" charset="0"/>
                <a:cs typeface="Times New Roman" panose="02020603050405020304" pitchFamily="18" charset="0"/>
              </a:rPr>
              <a:t>лекарство</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gafo</a:t>
            </a:r>
            <a:r>
              <a:rPr lang="en-US" sz="2800" dirty="0">
                <a:latin typeface="Times New Roman" panose="02020603050405020304" pitchFamily="18" charset="0"/>
                <a:ea typeface="Calibri" panose="020F0502020204030204" pitchFamily="34" charset="0"/>
                <a:cs typeface="Times New Roman" panose="02020603050405020304" pitchFamily="18" charset="0"/>
              </a:rPr>
              <a:t>/</a:t>
            </a:r>
            <a:r>
              <a:rPr lang="ru-RU" sz="2800" i="1" dirty="0">
                <a:latin typeface="Times New Roman" panose="02020603050405020304" pitchFamily="18" charset="0"/>
                <a:ea typeface="Calibri" panose="020F0502020204030204" pitchFamily="34" charset="0"/>
                <a:cs typeface="Times New Roman" panose="02020603050405020304" pitchFamily="18" charset="0"/>
              </a:rPr>
              <a:t>ноготь</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momia</a:t>
            </a:r>
            <a:r>
              <a:rPr lang="en-US" sz="2800" dirty="0">
                <a:latin typeface="Times New Roman" panose="02020603050405020304" pitchFamily="18" charset="0"/>
                <a:ea typeface="Calibri" panose="020F0502020204030204" pitchFamily="34" charset="0"/>
                <a:cs typeface="Times New Roman" panose="02020603050405020304" pitchFamily="18" charset="0"/>
              </a:rPr>
              <a:t>/</a:t>
            </a:r>
            <a:r>
              <a:rPr lang="ru-RU" sz="2800" i="1" dirty="0">
                <a:latin typeface="Times New Roman" panose="02020603050405020304" pitchFamily="18" charset="0"/>
                <a:ea typeface="Calibri" panose="020F0502020204030204" pitchFamily="34" charset="0"/>
                <a:cs typeface="Times New Roman" panose="02020603050405020304" pitchFamily="18" charset="0"/>
              </a:rPr>
              <a:t>мумия</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zaratán</a:t>
            </a:r>
            <a:r>
              <a:rPr lang="en-US" sz="2800" dirty="0">
                <a:latin typeface="Times New Roman" panose="02020603050405020304" pitchFamily="18" charset="0"/>
                <a:ea typeface="Calibri" panose="020F0502020204030204" pitchFamily="34" charset="0"/>
                <a:cs typeface="Times New Roman" panose="02020603050405020304" pitchFamily="18" charset="0"/>
              </a:rPr>
              <a:t>/</a:t>
            </a:r>
            <a:r>
              <a:rPr lang="ru-RU" sz="2800" i="1" dirty="0">
                <a:latin typeface="Times New Roman" panose="02020603050405020304" pitchFamily="18" charset="0"/>
                <a:ea typeface="Calibri" panose="020F0502020204030204" pitchFamily="34" charset="0"/>
                <a:cs typeface="Times New Roman" panose="02020603050405020304" pitchFamily="18" charset="0"/>
              </a:rPr>
              <a:t>рак груди</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julepe</a:t>
            </a:r>
            <a:r>
              <a:rPr lang="en-US" sz="2800" dirty="0">
                <a:latin typeface="Times New Roman" panose="02020603050405020304" pitchFamily="18" charset="0"/>
                <a:ea typeface="Calibri" panose="020F0502020204030204" pitchFamily="34" charset="0"/>
                <a:cs typeface="Times New Roman" panose="02020603050405020304" pitchFamily="18" charset="0"/>
              </a:rPr>
              <a:t>/</a:t>
            </a:r>
            <a:r>
              <a:rPr lang="ru-RU" sz="2800" i="1" dirty="0">
                <a:latin typeface="Times New Roman" panose="02020603050405020304" pitchFamily="18" charset="0"/>
                <a:ea typeface="Calibri" panose="020F0502020204030204" pitchFamily="34" charset="0"/>
                <a:cs typeface="Times New Roman" panose="02020603050405020304" pitchFamily="18" charset="0"/>
              </a:rPr>
              <a:t>микстура</a:t>
            </a:r>
            <a:r>
              <a:rPr lang="en-US" sz="2800" dirty="0">
                <a:latin typeface="Times New Roman" panose="02020603050405020304" pitchFamily="18" charset="0"/>
                <a:ea typeface="Calibri" panose="020F0502020204030204" pitchFamily="34" charset="0"/>
                <a:cs typeface="Times New Roman" panose="02020603050405020304" pitchFamily="18" charset="0"/>
              </a:rPr>
              <a:t>, etc.) </a:t>
            </a:r>
            <a:endParaRPr lang="ru-RU" sz="28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ru-RU" sz="2800" b="1" i="1" dirty="0">
                <a:latin typeface="Times New Roman" panose="02020603050405020304" pitchFamily="18" charset="0"/>
                <a:ea typeface="Calibri" panose="020F0502020204030204" pitchFamily="34" charset="0"/>
                <a:cs typeface="Times New Roman" panose="02020603050405020304" pitchFamily="18" charset="0"/>
              </a:rPr>
              <a:t>Лексика флоры и фауны</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atún</a:t>
            </a:r>
            <a:r>
              <a:rPr lang="en-US" sz="2800" dirty="0">
                <a:latin typeface="Times New Roman" panose="02020603050405020304" pitchFamily="18" charset="0"/>
                <a:ea typeface="Calibri" panose="020F0502020204030204" pitchFamily="34" charset="0"/>
                <a:cs typeface="Times New Roman" panose="02020603050405020304" pitchFamily="18" charset="0"/>
              </a:rPr>
              <a:t>/</a:t>
            </a:r>
            <a:r>
              <a:rPr lang="ru-RU" sz="2800" i="1" dirty="0">
                <a:latin typeface="Times New Roman" panose="02020603050405020304" pitchFamily="18" charset="0"/>
                <a:ea typeface="Calibri" panose="020F0502020204030204" pitchFamily="34" charset="0"/>
                <a:cs typeface="Times New Roman" panose="02020603050405020304" pitchFamily="18" charset="0"/>
              </a:rPr>
              <a:t>тунец</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alcotán</a:t>
            </a:r>
            <a:r>
              <a:rPr lang="en-US" sz="2800" dirty="0">
                <a:latin typeface="Times New Roman" panose="02020603050405020304" pitchFamily="18" charset="0"/>
                <a:ea typeface="Calibri" panose="020F0502020204030204" pitchFamily="34" charset="0"/>
                <a:cs typeface="Times New Roman" panose="02020603050405020304" pitchFamily="18" charset="0"/>
              </a:rPr>
              <a:t>/</a:t>
            </a:r>
            <a:r>
              <a:rPr lang="ru-RU" sz="2800" i="1" dirty="0">
                <a:latin typeface="Times New Roman" panose="02020603050405020304" pitchFamily="18" charset="0"/>
                <a:ea typeface="Calibri" panose="020F0502020204030204" pitchFamily="34" charset="0"/>
                <a:cs typeface="Times New Roman" panose="02020603050405020304" pitchFamily="18" charset="0"/>
              </a:rPr>
              <a:t>сокол</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jabalí</a:t>
            </a:r>
            <a:r>
              <a:rPr lang="en-US" sz="2800" dirty="0">
                <a:latin typeface="Times New Roman" panose="02020603050405020304" pitchFamily="18" charset="0"/>
                <a:ea typeface="Calibri" panose="020F0502020204030204" pitchFamily="34" charset="0"/>
                <a:cs typeface="Times New Roman" panose="02020603050405020304" pitchFamily="18" charset="0"/>
              </a:rPr>
              <a:t>/</a:t>
            </a:r>
            <a:r>
              <a:rPr lang="ru-RU" sz="2800" i="1" dirty="0">
                <a:latin typeface="Times New Roman" panose="02020603050405020304" pitchFamily="18" charset="0"/>
                <a:ea typeface="Calibri" panose="020F0502020204030204" pitchFamily="34" charset="0"/>
                <a:cs typeface="Times New Roman" panose="02020603050405020304" pitchFamily="18" charset="0"/>
              </a:rPr>
              <a:t>дикий кабан</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sacre</a:t>
            </a:r>
            <a:r>
              <a:rPr lang="en-US" sz="2800" dirty="0">
                <a:latin typeface="Times New Roman" panose="02020603050405020304" pitchFamily="18" charset="0"/>
                <a:ea typeface="Calibri" panose="020F0502020204030204" pitchFamily="34" charset="0"/>
                <a:cs typeface="Times New Roman" panose="02020603050405020304" pitchFamily="18" charset="0"/>
              </a:rPr>
              <a:t>/</a:t>
            </a:r>
            <a:r>
              <a:rPr lang="ru-RU" sz="2800" i="1" dirty="0">
                <a:latin typeface="Times New Roman" panose="02020603050405020304" pitchFamily="18" charset="0"/>
                <a:ea typeface="Calibri" panose="020F0502020204030204" pitchFamily="34" charset="0"/>
                <a:cs typeface="Times New Roman" panose="02020603050405020304" pitchFamily="18" charset="0"/>
              </a:rPr>
              <a:t>кречет</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gacela</a:t>
            </a:r>
            <a:r>
              <a:rPr lang="en-US" sz="2800" dirty="0">
                <a:latin typeface="Times New Roman" panose="02020603050405020304" pitchFamily="18" charset="0"/>
                <a:ea typeface="Calibri" panose="020F0502020204030204" pitchFamily="34" charset="0"/>
                <a:cs typeface="Times New Roman" panose="02020603050405020304" pitchFamily="18" charset="0"/>
              </a:rPr>
              <a:t>/</a:t>
            </a:r>
            <a:r>
              <a:rPr lang="ru-RU" sz="2800" i="1" dirty="0">
                <a:latin typeface="Times New Roman" panose="02020603050405020304" pitchFamily="18" charset="0"/>
                <a:ea typeface="Calibri" panose="020F0502020204030204" pitchFamily="34" charset="0"/>
                <a:cs typeface="Times New Roman" panose="02020603050405020304" pitchFamily="18" charset="0"/>
              </a:rPr>
              <a:t>газель</a:t>
            </a:r>
            <a:r>
              <a:rPr lang="en-US" sz="2800" i="1" dirty="0">
                <a:latin typeface="Times New Roman" panose="02020603050405020304" pitchFamily="18" charset="0"/>
                <a:ea typeface="Calibri" panose="020F0502020204030204" pitchFamily="34" charset="0"/>
                <a:cs typeface="Times New Roman" panose="02020603050405020304" pitchFamily="18" charset="0"/>
              </a:rPr>
              <a:t>/</a:t>
            </a:r>
            <a:r>
              <a:rPr lang="ru-RU" sz="2800" i="1" dirty="0">
                <a:latin typeface="Times New Roman" panose="02020603050405020304" pitchFamily="18" charset="0"/>
                <a:ea typeface="Calibri" panose="020F0502020204030204" pitchFamily="34" charset="0"/>
                <a:cs typeface="Times New Roman" panose="02020603050405020304" pitchFamily="18" charset="0"/>
              </a:rPr>
              <a:t>горная коза</a:t>
            </a:r>
            <a:r>
              <a:rPr lang="en-US" sz="2800" dirty="0">
                <a:latin typeface="Times New Roman" panose="02020603050405020304" pitchFamily="18" charset="0"/>
                <a:ea typeface="Calibri" panose="020F0502020204030204" pitchFamily="34" charset="0"/>
                <a:cs typeface="Times New Roman" panose="02020603050405020304" pitchFamily="18" charset="0"/>
              </a:rPr>
              <a:t>, etc.)</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739942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D9A8BB8B-6446-41D7-84C8-F6A66310F56E}"/>
              </a:ext>
            </a:extLst>
          </p:cNvPr>
          <p:cNvSpPr/>
          <p:nvPr/>
        </p:nvSpPr>
        <p:spPr>
          <a:xfrm>
            <a:off x="259644" y="1443841"/>
            <a:ext cx="11672712" cy="3416320"/>
          </a:xfrm>
          <a:prstGeom prst="rect">
            <a:avLst/>
          </a:prstGeom>
        </p:spPr>
        <p:txBody>
          <a:bodyPr wrap="square">
            <a:spAutoFit/>
          </a:bodyPr>
          <a:lstStyle/>
          <a:p>
            <a:pPr indent="450215" algn="just">
              <a:spcAft>
                <a:spcPts val="0"/>
              </a:spcAft>
            </a:pPr>
            <a:r>
              <a:rPr lang="ru-RU" sz="2400" dirty="0">
                <a:latin typeface="Times New Roman" panose="02020603050405020304" pitchFamily="18" charset="0"/>
                <a:ea typeface="Calibri" panose="020F0502020204030204" pitchFamily="34" charset="0"/>
                <a:cs typeface="Times New Roman" panose="02020603050405020304" pitchFamily="18" charset="0"/>
              </a:rPr>
              <a:t>Отбор смысловых тем для обогащения словарного запаса учащихся необходимо производить в первую очередь с расчетом реализации новых слов в речи. Следует отметить, что превращение незнакомого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звукокомплекса</a:t>
            </a:r>
            <a:r>
              <a:rPr lang="ru-RU" sz="2400" dirty="0">
                <a:latin typeface="Times New Roman" panose="02020603050405020304" pitchFamily="18" charset="0"/>
                <a:ea typeface="Calibri" panose="020F0502020204030204" pitchFamily="34" charset="0"/>
                <a:cs typeface="Times New Roman" panose="02020603050405020304" pitchFamily="18" charset="0"/>
              </a:rPr>
              <a:t> в слово-знак, которое производит учитель с помощью специальных методических средств, есть его </a:t>
            </a:r>
            <a:r>
              <a:rPr lang="ru-RU" sz="2400" dirty="0" err="1">
                <a:latin typeface="Times New Roman" panose="02020603050405020304" pitchFamily="18" charset="0"/>
                <a:ea typeface="Calibri" panose="020F0502020204030204" pitchFamily="34" charset="0"/>
                <a:cs typeface="Times New Roman" panose="02020603050405020304" pitchFamily="18" charset="0"/>
              </a:rPr>
              <a:t>семантизация</a:t>
            </a:r>
            <a:r>
              <a:rPr lang="ru-RU" sz="2400" dirty="0">
                <a:latin typeface="Times New Roman" panose="02020603050405020304" pitchFamily="18" charset="0"/>
                <a:ea typeface="Calibri" panose="020F0502020204030204" pitchFamily="34" charset="0"/>
                <a:cs typeface="Times New Roman" panose="02020603050405020304" pitchFamily="18" charset="0"/>
              </a:rPr>
              <a:t>. Сопоставление с известным учащимся словом, как прием </a:t>
            </a:r>
            <a:r>
              <a:rPr lang="ru-RU" sz="2400" dirty="0" err="1">
                <a:latin typeface="Times New Roman" panose="02020603050405020304" pitchFamily="18" charset="0"/>
                <a:ea typeface="Calibri" panose="020F0502020204030204" pitchFamily="34" charset="0"/>
                <a:cs typeface="Times New Roman" panose="02020603050405020304" pitchFamily="18" charset="0"/>
              </a:rPr>
              <a:t>семантизации</a:t>
            </a:r>
            <a:r>
              <a:rPr lang="ru-RU" sz="2400" dirty="0">
                <a:latin typeface="Times New Roman" panose="02020603050405020304" pitchFamily="18" charset="0"/>
                <a:ea typeface="Calibri" panose="020F0502020204030204" pitchFamily="34" charset="0"/>
                <a:cs typeface="Times New Roman" panose="02020603050405020304" pitchFamily="18" charset="0"/>
              </a:rPr>
              <a:t> заключается в переносе лексического значения знакомого синонима или антонима на </a:t>
            </a:r>
            <a:r>
              <a:rPr lang="ru-RU" sz="2400" dirty="0" err="1">
                <a:latin typeface="Times New Roman" panose="02020603050405020304" pitchFamily="18" charset="0"/>
                <a:ea typeface="Calibri" panose="020F0502020204030204" pitchFamily="34" charset="0"/>
                <a:cs typeface="Times New Roman" panose="02020603050405020304" pitchFamily="18" charset="0"/>
              </a:rPr>
              <a:t>семантизируемое</a:t>
            </a:r>
            <a:r>
              <a:rPr lang="ru-RU" sz="2400" dirty="0">
                <a:latin typeface="Times New Roman" panose="02020603050405020304" pitchFamily="18" charset="0"/>
                <a:ea typeface="Calibri" panose="020F0502020204030204" pitchFamily="34" charset="0"/>
                <a:cs typeface="Times New Roman" panose="02020603050405020304" pitchFamily="18" charset="0"/>
              </a:rPr>
              <a:t> слово. В результате данной процедуры при изучении новых арабизмов опорой могут служить слова исконно романского происхождения. Подтверждением выше сказанного могут служить следующие семантические дублеты:</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993610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97B76F5C-D394-482B-8055-AA2F9EFEC678}"/>
              </a:ext>
            </a:extLst>
          </p:cNvPr>
          <p:cNvSpPr/>
          <p:nvPr/>
        </p:nvSpPr>
        <p:spPr>
          <a:xfrm>
            <a:off x="259644" y="2274838"/>
            <a:ext cx="11650134" cy="2677656"/>
          </a:xfrm>
          <a:prstGeom prst="rect">
            <a:avLst/>
          </a:prstGeom>
        </p:spPr>
        <p:txBody>
          <a:bodyPr wrap="square">
            <a:spAutoFit/>
          </a:bodyPr>
          <a:lstStyle/>
          <a:p>
            <a:pPr indent="450215" algn="just">
              <a:spcAft>
                <a:spcPts val="0"/>
              </a:spcAft>
            </a:pPr>
            <a:r>
              <a:rPr lang="ru-RU" sz="2800" b="1" i="1" dirty="0" err="1">
                <a:latin typeface="Times New Roman" panose="02020603050405020304" pitchFamily="18" charset="0"/>
                <a:ea typeface="Calibri" panose="020F0502020204030204" pitchFamily="34" charset="0"/>
                <a:cs typeface="Times New Roman" panose="02020603050405020304" pitchFamily="18" charset="0"/>
              </a:rPr>
              <a:t>aljonjolí-alegría-sésamo</a:t>
            </a:r>
            <a:r>
              <a:rPr lang="ru-RU" sz="2800" dirty="0">
                <a:latin typeface="Times New Roman" panose="02020603050405020304" pitchFamily="18" charset="0"/>
                <a:ea typeface="Calibri" panose="020F0502020204030204" pitchFamily="34" charset="0"/>
                <a:cs typeface="Times New Roman" panose="02020603050405020304" pitchFamily="18" charset="0"/>
              </a:rPr>
              <a:t> ‒ кунжут-радость-сезам(кунжут);</a:t>
            </a:r>
            <a:endParaRPr lang="ru-RU" sz="28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800" b="1" i="1" dirty="0" err="1">
                <a:latin typeface="Times New Roman" panose="02020603050405020304" pitchFamily="18" charset="0"/>
                <a:ea typeface="Calibri" panose="020F0502020204030204" pitchFamily="34" charset="0"/>
                <a:cs typeface="Times New Roman" panose="02020603050405020304" pitchFamily="18" charset="0"/>
              </a:rPr>
              <a:t>almanaque</a:t>
            </a:r>
            <a:r>
              <a:rPr lang="ru-RU" sz="2800" b="1" i="1" dirty="0">
                <a:latin typeface="Times New Roman" panose="02020603050405020304" pitchFamily="18" charset="0"/>
                <a:ea typeface="Calibri" panose="020F0502020204030204" pitchFamily="34" charset="0"/>
                <a:cs typeface="Times New Roman" panose="02020603050405020304" pitchFamily="18" charset="0"/>
              </a:rPr>
              <a:t>-</a:t>
            </a:r>
            <a:r>
              <a:rPr lang="en-US" sz="2800" b="1" i="1" dirty="0" err="1">
                <a:latin typeface="Times New Roman" panose="02020603050405020304" pitchFamily="18" charset="0"/>
                <a:ea typeface="Calibri" panose="020F0502020204030204" pitchFamily="34" charset="0"/>
                <a:cs typeface="Times New Roman" panose="02020603050405020304" pitchFamily="18" charset="0"/>
              </a:rPr>
              <a:t>calendario</a:t>
            </a:r>
            <a:r>
              <a:rPr lang="ru-RU" sz="2800" dirty="0">
                <a:latin typeface="Times New Roman" panose="02020603050405020304" pitchFamily="18" charset="0"/>
                <a:ea typeface="Calibri" panose="020F0502020204030204" pitchFamily="34" charset="0"/>
                <a:cs typeface="Times New Roman" panose="02020603050405020304" pitchFamily="18" charset="0"/>
              </a:rPr>
              <a:t> ‒ альманах/календарь;</a:t>
            </a:r>
            <a:endParaRPr lang="ru-RU" sz="28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800" b="1" i="1" dirty="0" err="1">
                <a:latin typeface="Times New Roman" panose="02020603050405020304" pitchFamily="18" charset="0"/>
                <a:ea typeface="Calibri" panose="020F0502020204030204" pitchFamily="34" charset="0"/>
                <a:cs typeface="Times New Roman" panose="02020603050405020304" pitchFamily="18" charset="0"/>
              </a:rPr>
              <a:t>almohada</a:t>
            </a:r>
            <a:r>
              <a:rPr lang="ru-RU" sz="2800" b="1" i="1" dirty="0">
                <a:latin typeface="Times New Roman" panose="02020603050405020304" pitchFamily="18" charset="0"/>
                <a:ea typeface="Calibri" panose="020F0502020204030204" pitchFamily="34" charset="0"/>
                <a:cs typeface="Times New Roman" panose="02020603050405020304" pitchFamily="18" charset="0"/>
              </a:rPr>
              <a:t>-</a:t>
            </a:r>
            <a:r>
              <a:rPr lang="en-US" sz="2800" b="1" i="1" dirty="0" err="1">
                <a:latin typeface="Times New Roman" panose="02020603050405020304" pitchFamily="18" charset="0"/>
                <a:ea typeface="Calibri" panose="020F0502020204030204" pitchFamily="34" charset="0"/>
                <a:cs typeface="Times New Roman" panose="02020603050405020304" pitchFamily="18" charset="0"/>
              </a:rPr>
              <a:t>cabezal</a:t>
            </a:r>
            <a:r>
              <a:rPr lang="ru-RU" sz="2800" dirty="0">
                <a:latin typeface="Times New Roman" panose="02020603050405020304" pitchFamily="18" charset="0"/>
                <a:ea typeface="Calibri" panose="020F0502020204030204" pitchFamily="34" charset="0"/>
                <a:cs typeface="Times New Roman" panose="02020603050405020304" pitchFamily="18" charset="0"/>
              </a:rPr>
              <a:t> ‒подушка-изголовье-подспорье;</a:t>
            </a:r>
            <a:endParaRPr lang="ru-RU" sz="28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800" b="1" i="1" dirty="0" err="1">
                <a:latin typeface="Times New Roman" panose="02020603050405020304" pitchFamily="18" charset="0"/>
                <a:ea typeface="Calibri" panose="020F0502020204030204" pitchFamily="34" charset="0"/>
                <a:cs typeface="Times New Roman" panose="02020603050405020304" pitchFamily="18" charset="0"/>
              </a:rPr>
              <a:t>toronjil</a:t>
            </a:r>
            <a:r>
              <a:rPr lang="ru-RU" sz="2800" b="1" i="1" dirty="0">
                <a:latin typeface="Times New Roman" panose="02020603050405020304" pitchFamily="18" charset="0"/>
                <a:ea typeface="Calibri" panose="020F0502020204030204" pitchFamily="34" charset="0"/>
                <a:cs typeface="Times New Roman" panose="02020603050405020304" pitchFamily="18" charset="0"/>
              </a:rPr>
              <a:t>-</a:t>
            </a:r>
            <a:r>
              <a:rPr lang="en-US" sz="2800" b="1" i="1" dirty="0" err="1">
                <a:latin typeface="Times New Roman" panose="02020603050405020304" pitchFamily="18" charset="0"/>
                <a:ea typeface="Calibri" panose="020F0502020204030204" pitchFamily="34" charset="0"/>
                <a:cs typeface="Times New Roman" panose="02020603050405020304" pitchFamily="18" charset="0"/>
              </a:rPr>
              <a:t>hierba</a:t>
            </a:r>
            <a:r>
              <a:rPr lang="en-US" sz="2800" b="1" i="1" dirty="0">
                <a:latin typeface="Times New Roman" panose="02020603050405020304" pitchFamily="18" charset="0"/>
                <a:ea typeface="Calibri" panose="020F0502020204030204" pitchFamily="34" charset="0"/>
                <a:cs typeface="Times New Roman" panose="02020603050405020304" pitchFamily="18" charset="0"/>
              </a:rPr>
              <a:t> </a:t>
            </a:r>
            <a:r>
              <a:rPr lang="en-US" sz="2800" b="1" i="1" dirty="0" err="1">
                <a:latin typeface="Times New Roman" panose="02020603050405020304" pitchFamily="18" charset="0"/>
                <a:ea typeface="Calibri" panose="020F0502020204030204" pitchFamily="34" charset="0"/>
                <a:cs typeface="Times New Roman" panose="02020603050405020304" pitchFamily="18" charset="0"/>
              </a:rPr>
              <a:t>abejera</a:t>
            </a:r>
            <a:r>
              <a:rPr lang="ru-RU" sz="2800" dirty="0">
                <a:latin typeface="Times New Roman" panose="02020603050405020304" pitchFamily="18" charset="0"/>
                <a:ea typeface="Calibri" panose="020F0502020204030204" pitchFamily="34" charset="0"/>
                <a:cs typeface="Times New Roman" panose="02020603050405020304" pitchFamily="18" charset="0"/>
              </a:rPr>
              <a:t> ‒мелисса-мятная трава;</a:t>
            </a:r>
            <a:endParaRPr lang="ru-RU" sz="28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800" b="1" i="1" dirty="0" err="1">
                <a:latin typeface="Times New Roman" panose="02020603050405020304" pitchFamily="18" charset="0"/>
                <a:ea typeface="Calibri" panose="020F0502020204030204" pitchFamily="34" charset="0"/>
                <a:cs typeface="Times New Roman" panose="02020603050405020304" pitchFamily="18" charset="0"/>
              </a:rPr>
              <a:t>zaque</a:t>
            </a:r>
            <a:r>
              <a:rPr lang="ru-RU" sz="2800" b="1" i="1" dirty="0">
                <a:latin typeface="Times New Roman" panose="02020603050405020304" pitchFamily="18" charset="0"/>
                <a:ea typeface="Calibri" panose="020F0502020204030204" pitchFamily="34" charset="0"/>
                <a:cs typeface="Times New Roman" panose="02020603050405020304" pitchFamily="18" charset="0"/>
              </a:rPr>
              <a:t>-</a:t>
            </a:r>
            <a:r>
              <a:rPr lang="en-US" sz="2800" b="1" i="1" dirty="0" err="1">
                <a:latin typeface="Times New Roman" panose="02020603050405020304" pitchFamily="18" charset="0"/>
                <a:ea typeface="Calibri" panose="020F0502020204030204" pitchFamily="34" charset="0"/>
                <a:cs typeface="Times New Roman" panose="02020603050405020304" pitchFamily="18" charset="0"/>
              </a:rPr>
              <a:t>odre</a:t>
            </a:r>
            <a:r>
              <a:rPr lang="ru-RU" sz="2800" dirty="0">
                <a:latin typeface="Times New Roman" panose="02020603050405020304" pitchFamily="18" charset="0"/>
                <a:ea typeface="Calibri" panose="020F0502020204030204" pitchFamily="34" charset="0"/>
                <a:cs typeface="Times New Roman" panose="02020603050405020304" pitchFamily="18" charset="0"/>
              </a:rPr>
              <a:t> ‒ бурдюк-мех-пьяница;</a:t>
            </a:r>
            <a:endParaRPr lang="ru-RU" sz="28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800" b="1" i="1" dirty="0" err="1">
                <a:latin typeface="Times New Roman" panose="02020603050405020304" pitchFamily="18" charset="0"/>
                <a:ea typeface="Calibri" panose="020F0502020204030204" pitchFamily="34" charset="0"/>
                <a:cs typeface="Times New Roman" panose="02020603050405020304" pitchFamily="18" charset="0"/>
              </a:rPr>
              <a:t>jabal</a:t>
            </a:r>
            <a:r>
              <a:rPr lang="ru-RU" sz="2800" b="1" i="1" dirty="0">
                <a:latin typeface="Times New Roman" panose="02020603050405020304" pitchFamily="18" charset="0"/>
                <a:ea typeface="Calibri" panose="020F0502020204030204" pitchFamily="34" charset="0"/>
                <a:cs typeface="Times New Roman" panose="02020603050405020304" pitchFamily="18" charset="0"/>
              </a:rPr>
              <a:t>í-</a:t>
            </a:r>
            <a:r>
              <a:rPr lang="en-US" sz="2800" b="1" i="1" dirty="0" err="1">
                <a:latin typeface="Times New Roman" panose="02020603050405020304" pitchFamily="18" charset="0"/>
                <a:ea typeface="Calibri" panose="020F0502020204030204" pitchFamily="34" charset="0"/>
                <a:cs typeface="Times New Roman" panose="02020603050405020304" pitchFamily="18" charset="0"/>
              </a:rPr>
              <a:t>puerco</a:t>
            </a:r>
            <a:r>
              <a:rPr lang="en-US" sz="2800" b="1" i="1" dirty="0">
                <a:latin typeface="Times New Roman" panose="02020603050405020304" pitchFamily="18" charset="0"/>
                <a:ea typeface="Calibri" panose="020F0502020204030204" pitchFamily="34" charset="0"/>
                <a:cs typeface="Times New Roman" panose="02020603050405020304" pitchFamily="18" charset="0"/>
              </a:rPr>
              <a:t> </a:t>
            </a:r>
            <a:r>
              <a:rPr lang="en-US" sz="2800" b="1" i="1" dirty="0" err="1">
                <a:latin typeface="Times New Roman" panose="02020603050405020304" pitchFamily="18" charset="0"/>
                <a:ea typeface="Calibri" panose="020F0502020204030204" pitchFamily="34" charset="0"/>
                <a:cs typeface="Times New Roman" panose="02020603050405020304" pitchFamily="18" charset="0"/>
              </a:rPr>
              <a:t>mont</a:t>
            </a:r>
            <a:r>
              <a:rPr lang="ru-RU" sz="2800" b="1" i="1" dirty="0">
                <a:latin typeface="Times New Roman" panose="02020603050405020304" pitchFamily="18" charset="0"/>
                <a:ea typeface="Calibri" panose="020F0502020204030204" pitchFamily="34" charset="0"/>
                <a:cs typeface="Times New Roman" panose="02020603050405020304" pitchFamily="18" charset="0"/>
              </a:rPr>
              <a:t>é</a:t>
            </a:r>
            <a:r>
              <a:rPr lang="en-US" sz="2800" b="1" i="1" dirty="0">
                <a:latin typeface="Times New Roman" panose="02020603050405020304" pitchFamily="18" charset="0"/>
                <a:ea typeface="Calibri" panose="020F0502020204030204" pitchFamily="34" charset="0"/>
                <a:cs typeface="Times New Roman" panose="02020603050405020304" pitchFamily="18" charset="0"/>
              </a:rPr>
              <a:t>s</a:t>
            </a:r>
            <a:r>
              <a:rPr lang="ru-RU" sz="2800" dirty="0">
                <a:latin typeface="Times New Roman" panose="02020603050405020304" pitchFamily="18" charset="0"/>
                <a:ea typeface="Calibri" panose="020F0502020204030204" pitchFamily="34" charset="0"/>
                <a:cs typeface="Times New Roman" panose="02020603050405020304" pitchFamily="18" charset="0"/>
              </a:rPr>
              <a:t> ‒ кабан, дикий зверь </a:t>
            </a:r>
            <a:r>
              <a:rPr lang="en-US" sz="2800" dirty="0" err="1">
                <a:latin typeface="Times New Roman" panose="02020603050405020304" pitchFamily="18" charset="0"/>
                <a:ea typeface="Calibri" panose="020F0502020204030204" pitchFamily="34" charset="0"/>
                <a:cs typeface="Times New Roman" panose="02020603050405020304" pitchFamily="18" charset="0"/>
              </a:rPr>
              <a:t>etc</a:t>
            </a:r>
            <a:r>
              <a:rPr lang="ru-RU" sz="2800" dirty="0">
                <a:latin typeface="Times New Roman" panose="02020603050405020304" pitchFamily="18" charset="0"/>
                <a:ea typeface="Calibri" panose="020F0502020204030204" pitchFamily="34" charset="0"/>
                <a:cs typeface="Times New Roman" panose="02020603050405020304" pitchFamily="18" charset="0"/>
              </a:rPr>
              <a:t>.</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912633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4D0D6ECB-912A-4920-8807-EC32F6D330B4}"/>
              </a:ext>
            </a:extLst>
          </p:cNvPr>
          <p:cNvSpPr/>
          <p:nvPr/>
        </p:nvSpPr>
        <p:spPr>
          <a:xfrm>
            <a:off x="327377" y="751344"/>
            <a:ext cx="11650133" cy="4524315"/>
          </a:xfrm>
          <a:prstGeom prst="rect">
            <a:avLst/>
          </a:prstGeom>
        </p:spPr>
        <p:txBody>
          <a:bodyPr wrap="square">
            <a:spAutoFit/>
          </a:bodyPr>
          <a:lstStyle/>
          <a:p>
            <a:pPr indent="450215" algn="just">
              <a:spcAft>
                <a:spcPts val="0"/>
              </a:spcAft>
            </a:pPr>
            <a:r>
              <a:rPr lang="ru-RU" sz="2400" dirty="0">
                <a:latin typeface="Times New Roman" panose="02020603050405020304" pitchFamily="18" charset="0"/>
                <a:ea typeface="Calibri" panose="020F0502020204030204" pitchFamily="34" charset="0"/>
                <a:cs typeface="Times New Roman" panose="02020603050405020304" pitchFamily="18" charset="0"/>
              </a:rPr>
              <a:t>Чтобы осознать специфику преподавания арабизмов на уроках испанского языка, особое внимание необходимо уделить устойчивым выражениям и фразеологизмам. Так, например, многие восклицания были калькированы из арабского языка:</a:t>
            </a:r>
          </a:p>
          <a:p>
            <a:pPr indent="450215" algn="just">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Qué</a:t>
            </a:r>
            <a:r>
              <a:rPr lang="en-US" sz="2400" dirty="0">
                <a:latin typeface="Times New Roman" panose="02020603050405020304" pitchFamily="18" charset="0"/>
                <a:ea typeface="Calibri" panose="020F0502020204030204" pitchFamily="34" charset="0"/>
                <a:cs typeface="Times New Roman" panose="02020603050405020304" pitchFamily="18" charset="0"/>
              </a:rPr>
              <a:t> Dios </a:t>
            </a:r>
            <a:r>
              <a:rPr lang="en-US" sz="2400" dirty="0" err="1">
                <a:latin typeface="Times New Roman" panose="02020603050405020304" pitchFamily="18" charset="0"/>
                <a:ea typeface="Calibri" panose="020F0502020204030204" pitchFamily="34" charset="0"/>
                <a:cs typeface="Times New Roman" panose="02020603050405020304" pitchFamily="18" charset="0"/>
              </a:rPr>
              <a:t>guarde</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Qué</a:t>
            </a:r>
            <a:r>
              <a:rPr lang="en-US" sz="2400" dirty="0">
                <a:latin typeface="Times New Roman" panose="02020603050405020304" pitchFamily="18" charset="0"/>
                <a:ea typeface="Calibri" panose="020F0502020204030204" pitchFamily="34" charset="0"/>
                <a:cs typeface="Times New Roman" panose="02020603050405020304" pitchFamily="18" charset="0"/>
              </a:rPr>
              <a:t> Dios </a:t>
            </a:r>
            <a:r>
              <a:rPr lang="en-US" sz="2400" dirty="0" err="1">
                <a:latin typeface="Times New Roman" panose="02020603050405020304" pitchFamily="18" charset="0"/>
                <a:ea typeface="Calibri" panose="020F0502020204030204" pitchFamily="34" charset="0"/>
                <a:cs typeface="Times New Roman" panose="02020603050405020304" pitchFamily="18" charset="0"/>
              </a:rPr>
              <a:t>quier</a:t>
            </a:r>
            <a:r>
              <a:rPr lang="ru-RU" sz="2400" dirty="0">
                <a:latin typeface="Times New Roman" panose="02020603050405020304" pitchFamily="18" charset="0"/>
                <a:ea typeface="Calibri" panose="020F0502020204030204" pitchFamily="34" charset="0"/>
                <a:cs typeface="Times New Roman" panose="02020603050405020304" pitchFamily="18" charset="0"/>
              </a:rPr>
              <a:t>а</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Ojalá</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a:latin typeface="Times New Roman" panose="02020603050405020304" pitchFamily="18" charset="0"/>
                <a:ea typeface="Calibri" panose="020F0502020204030204" pitchFamily="34" charset="0"/>
                <a:cs typeface="Times New Roman" panose="02020603050405020304" pitchFamily="18" charset="0"/>
              </a:rPr>
              <a:t>В психологии и в методике преподавания языка в словарном запасе носителя языка выделяются две части: активная и пассивная. Отличие активной части личного словарного запаса учащихся от пассивной его части заключается в уровне владения словом. Активный словарь увеличивается за счет, как новых слов, так и за счет перехода слов из пассивной в активную часть личного словарного запаса. Таким образом, расширяя активный лексику учащихся за счет заимствований из арабского языка и раскрывая специфику узуса слов арабского происхождения в испанском языке, преподаватель показывает, какое сильное влияние, оставило исламское мироустройство на территории Испании.</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844323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FB6C88F8-663D-48ED-86AB-3FE5CF055476}"/>
              </a:ext>
            </a:extLst>
          </p:cNvPr>
          <p:cNvSpPr/>
          <p:nvPr/>
        </p:nvSpPr>
        <p:spPr>
          <a:xfrm>
            <a:off x="620889" y="1720840"/>
            <a:ext cx="11413067" cy="2862322"/>
          </a:xfrm>
          <a:prstGeom prst="rect">
            <a:avLst/>
          </a:prstGeom>
        </p:spPr>
        <p:txBody>
          <a:bodyPr wrap="square">
            <a:spAutoFit/>
          </a:bodyPr>
          <a:lstStyle/>
          <a:p>
            <a:pPr indent="450215" algn="ctr">
              <a:spcAft>
                <a:spcPts val="0"/>
              </a:spcAft>
            </a:pPr>
            <a:r>
              <a:rPr lang="ru-RU" sz="3600" b="1" dirty="0">
                <a:latin typeface="Times New Roman" panose="02020603050405020304" pitchFamily="18" charset="0"/>
                <a:ea typeface="Calibri" panose="020F0502020204030204" pitchFamily="34" charset="0"/>
                <a:cs typeface="Times New Roman" panose="02020603050405020304" pitchFamily="18" charset="0"/>
              </a:rPr>
              <a:t>Литература</a:t>
            </a:r>
            <a:endParaRPr lang="ru-RU" sz="3600" b="1" dirty="0">
              <a:latin typeface="Calibri" panose="020F0502020204030204" pitchFamily="34" charset="0"/>
              <a:ea typeface="Calibri" panose="020F0502020204030204" pitchFamily="34" charset="0"/>
              <a:cs typeface="Times New Roman" panose="02020603050405020304" pitchFamily="18" charset="0"/>
            </a:endParaRPr>
          </a:p>
          <a:p>
            <a:pPr marL="342900" indent="-342900" algn="just">
              <a:spcAft>
                <a:spcPts val="0"/>
              </a:spcAft>
              <a:buAutoNum type="arabicPeriod"/>
            </a:pPr>
            <a:r>
              <a:rPr lang="ru-RU" dirty="0">
                <a:latin typeface="Times New Roman" panose="02020603050405020304" pitchFamily="18" charset="0"/>
                <a:ea typeface="Calibri" panose="020F0502020204030204" pitchFamily="34" charset="0"/>
                <a:cs typeface="Times New Roman" panose="02020603050405020304" pitchFamily="18" charset="0"/>
              </a:rPr>
              <a:t>Виноградов В.С. (2003) Лексикология испанского языка. М., Высшая школа </a:t>
            </a: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2. Григорьев В.П. (2006) История испанского языка. М</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Комкнига</a:t>
            </a: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3. </a:t>
            </a:r>
            <a:r>
              <a:rPr lang="en-US" dirty="0" err="1">
                <a:latin typeface="Times New Roman" panose="02020603050405020304" pitchFamily="18" charset="0"/>
                <a:ea typeface="Calibri" panose="020F0502020204030204" pitchFamily="34" charset="0"/>
                <a:cs typeface="Times New Roman" panose="02020603050405020304" pitchFamily="18" charset="0"/>
              </a:rPr>
              <a:t>Actas</a:t>
            </a:r>
            <a:r>
              <a:rPr lang="en-US" dirty="0">
                <a:latin typeface="Times New Roman" panose="02020603050405020304" pitchFamily="18" charset="0"/>
                <a:ea typeface="Calibri" panose="020F0502020204030204" pitchFamily="34" charset="0"/>
                <a:cs typeface="Times New Roman" panose="02020603050405020304" pitchFamily="18" charset="0"/>
              </a:rPr>
              <a:t> de las </a:t>
            </a:r>
            <a:r>
              <a:rPr lang="en-US" dirty="0" err="1">
                <a:latin typeface="Times New Roman" panose="02020603050405020304" pitchFamily="18" charset="0"/>
                <a:ea typeface="Calibri" panose="020F0502020204030204" pitchFamily="34" charset="0"/>
                <a:cs typeface="Times New Roman" panose="02020603050405020304" pitchFamily="18" charset="0"/>
              </a:rPr>
              <a:t>primeras</a:t>
            </a:r>
            <a:r>
              <a:rPr lang="en-US" dirty="0">
                <a:latin typeface="Times New Roman" panose="02020603050405020304" pitchFamily="18" charset="0"/>
                <a:ea typeface="Calibri" panose="020F0502020204030204" pitchFamily="34" charset="0"/>
                <a:cs typeface="Times New Roman" panose="02020603050405020304" pitchFamily="18" charset="0"/>
              </a:rPr>
              <a:t> Jornadas- Debate de </a:t>
            </a:r>
            <a:r>
              <a:rPr lang="en-US" dirty="0" err="1">
                <a:latin typeface="Times New Roman" panose="02020603050405020304" pitchFamily="18" charset="0"/>
                <a:ea typeface="Calibri" panose="020F0502020204030204" pitchFamily="34" charset="0"/>
                <a:cs typeface="Times New Roman" panose="02020603050405020304" pitchFamily="18" charset="0"/>
              </a:rPr>
              <a:t>Arabismo</a:t>
            </a:r>
            <a:r>
              <a:rPr lang="en-US" dirty="0">
                <a:latin typeface="Times New Roman" panose="02020603050405020304" pitchFamily="18" charset="0"/>
                <a:ea typeface="Calibri" panose="020F0502020204030204" pitchFamily="34" charset="0"/>
                <a:cs typeface="Times New Roman" panose="02020603050405020304" pitchFamily="18" charset="0"/>
              </a:rPr>
              <a:t> (1986), Granada, Universidad de Granada, </a:t>
            </a:r>
            <a:r>
              <a:rPr lang="en-US" dirty="0" err="1">
                <a:latin typeface="Times New Roman" panose="02020603050405020304" pitchFamily="18" charset="0"/>
                <a:ea typeface="Calibri" panose="020F0502020204030204" pitchFamily="34" charset="0"/>
                <a:cs typeface="Times New Roman" panose="02020603050405020304" pitchFamily="18" charset="0"/>
              </a:rPr>
              <a:t>departamento</a:t>
            </a:r>
            <a:r>
              <a:rPr lang="en-US" dirty="0">
                <a:latin typeface="Times New Roman" panose="02020603050405020304" pitchFamily="18" charset="0"/>
                <a:ea typeface="Calibri" panose="020F0502020204030204" pitchFamily="34" charset="0"/>
                <a:cs typeface="Times New Roman" panose="02020603050405020304" pitchFamily="18" charset="0"/>
              </a:rPr>
              <a:t> de </a:t>
            </a:r>
            <a:r>
              <a:rPr lang="en-US" dirty="0" err="1">
                <a:latin typeface="Times New Roman" panose="02020603050405020304" pitchFamily="18" charset="0"/>
                <a:ea typeface="Calibri" panose="020F0502020204030204" pitchFamily="34" charset="0"/>
                <a:cs typeface="Times New Roman" panose="02020603050405020304" pitchFamily="18" charset="0"/>
              </a:rPr>
              <a:t>estudios</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arabes</a:t>
            </a:r>
            <a:r>
              <a:rPr lang="en-US" dirty="0">
                <a:latin typeface="Times New Roman" panose="02020603050405020304" pitchFamily="18" charset="0"/>
                <a:ea typeface="Calibri" panose="020F0502020204030204" pitchFamily="34" charset="0"/>
                <a:cs typeface="Times New Roman" panose="02020603050405020304" pitchFamily="18" charset="0"/>
              </a:rPr>
              <a:t>.</a:t>
            </a:r>
          </a:p>
          <a:p>
            <a:pPr algn="just">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4. Martín Fernandez (1998) </a:t>
            </a:r>
            <a:r>
              <a:rPr lang="en-US" dirty="0" err="1">
                <a:latin typeface="Times New Roman" panose="02020603050405020304" pitchFamily="18" charset="0"/>
                <a:ea typeface="Calibri" panose="020F0502020204030204" pitchFamily="34" charset="0"/>
                <a:cs typeface="Times New Roman" panose="02020603050405020304" pitchFamily="18" charset="0"/>
              </a:rPr>
              <a:t>Prestamos</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semánticos</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en</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español</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Cáceres</a:t>
            </a:r>
            <a:r>
              <a:rPr lang="en-US" dirty="0">
                <a:latin typeface="Times New Roman" panose="02020603050405020304" pitchFamily="18" charset="0"/>
                <a:ea typeface="Calibri" panose="020F0502020204030204" pitchFamily="34" charset="0"/>
                <a:cs typeface="Times New Roman" panose="02020603050405020304" pitchFamily="18" charset="0"/>
              </a:rPr>
              <a:t>, Universidad de </a:t>
            </a:r>
            <a:r>
              <a:rPr lang="en-US" dirty="0" err="1">
                <a:latin typeface="Times New Roman" panose="02020603050405020304" pitchFamily="18" charset="0"/>
                <a:ea typeface="Calibri" panose="020F0502020204030204" pitchFamily="34" charset="0"/>
                <a:cs typeface="Times New Roman" panose="02020603050405020304" pitchFamily="18" charset="0"/>
              </a:rPr>
              <a:t>Extramadur</a:t>
            </a:r>
            <a:r>
              <a:rPr lang="ru-RU" dirty="0">
                <a:latin typeface="Times New Roman" panose="02020603050405020304" pitchFamily="18" charset="0"/>
                <a:ea typeface="Calibri" panose="020F0502020204030204" pitchFamily="34" charset="0"/>
                <a:cs typeface="Times New Roman" panose="02020603050405020304" pitchFamily="18" charset="0"/>
              </a:rPr>
              <a:t>а</a:t>
            </a:r>
            <a:r>
              <a:rPr lang="en-US" dirty="0">
                <a:latin typeface="Times New Roman" panose="02020603050405020304" pitchFamily="18" charset="0"/>
                <a:ea typeface="Calibri" panose="020F0502020204030204" pitchFamily="34" charset="0"/>
                <a:cs typeface="Times New Roman" panose="02020603050405020304" pitchFamily="18" charset="0"/>
              </a:rPr>
              <a:t> </a:t>
            </a:r>
          </a:p>
          <a:p>
            <a:pPr algn="just">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5. Romero </a:t>
            </a:r>
            <a:r>
              <a:rPr lang="en-US" dirty="0" err="1">
                <a:latin typeface="Times New Roman" panose="02020603050405020304" pitchFamily="18" charset="0"/>
                <a:ea typeface="Calibri" panose="020F0502020204030204" pitchFamily="34" charset="0"/>
                <a:cs typeface="Times New Roman" panose="02020603050405020304" pitchFamily="18" charset="0"/>
              </a:rPr>
              <a:t>Gualda</a:t>
            </a:r>
            <a:r>
              <a:rPr lang="en-US" dirty="0">
                <a:latin typeface="Times New Roman" panose="02020603050405020304" pitchFamily="18" charset="0"/>
                <a:ea typeface="Calibri" panose="020F0502020204030204" pitchFamily="34" charset="0"/>
                <a:cs typeface="Times New Roman" panose="02020603050405020304" pitchFamily="18" charset="0"/>
              </a:rPr>
              <a:t> (2008) </a:t>
            </a:r>
            <a:r>
              <a:rPr lang="en-US" dirty="0" err="1">
                <a:latin typeface="Times New Roman" panose="02020603050405020304" pitchFamily="18" charset="0"/>
                <a:ea typeface="Calibri" panose="020F0502020204030204" pitchFamily="34" charset="0"/>
                <a:cs typeface="Times New Roman" panose="02020603050405020304" pitchFamily="18" charset="0"/>
              </a:rPr>
              <a:t>Léxico</a:t>
            </a:r>
            <a:r>
              <a:rPr lang="en-US" dirty="0">
                <a:latin typeface="Times New Roman" panose="02020603050405020304" pitchFamily="18" charset="0"/>
                <a:ea typeface="Calibri" panose="020F0502020204030204" pitchFamily="34" charset="0"/>
                <a:cs typeface="Times New Roman" panose="02020603050405020304" pitchFamily="18" charset="0"/>
              </a:rPr>
              <a:t> del </a:t>
            </a:r>
            <a:r>
              <a:rPr lang="en-US" dirty="0" err="1">
                <a:latin typeface="Times New Roman" panose="02020603050405020304" pitchFamily="18" charset="0"/>
                <a:ea typeface="Calibri" panose="020F0502020204030204" pitchFamily="34" charset="0"/>
                <a:cs typeface="Times New Roman" panose="02020603050405020304" pitchFamily="18" charset="0"/>
              </a:rPr>
              <a:t>español</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como</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segunda</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lengua</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aprendizaje</a:t>
            </a:r>
            <a:r>
              <a:rPr lang="en-US" dirty="0">
                <a:latin typeface="Times New Roman" panose="02020603050405020304" pitchFamily="18" charset="0"/>
                <a:ea typeface="Calibri" panose="020F0502020204030204" pitchFamily="34" charset="0"/>
                <a:cs typeface="Times New Roman" panose="02020603050405020304" pitchFamily="18" charset="0"/>
              </a:rPr>
              <a:t> y </a:t>
            </a:r>
            <a:r>
              <a:rPr lang="en-US" dirty="0" err="1">
                <a:latin typeface="Times New Roman" panose="02020603050405020304" pitchFamily="18" charset="0"/>
                <a:ea typeface="Calibri" panose="020F0502020204030204" pitchFamily="34" charset="0"/>
                <a:cs typeface="Times New Roman" panose="02020603050405020304" pitchFamily="18" charset="0"/>
              </a:rPr>
              <a:t>enseñanza</a:t>
            </a:r>
            <a:r>
              <a:rPr lang="en-US" dirty="0">
                <a:latin typeface="Times New Roman" panose="02020603050405020304" pitchFamily="18" charset="0"/>
                <a:ea typeface="Calibri" panose="020F0502020204030204" pitchFamily="34" charset="0"/>
                <a:cs typeface="Times New Roman" panose="02020603050405020304" pitchFamily="18" charset="0"/>
              </a:rPr>
              <a:t>, Arco/</a:t>
            </a:r>
            <a:r>
              <a:rPr lang="en-US" dirty="0" err="1">
                <a:latin typeface="Times New Roman" panose="02020603050405020304" pitchFamily="18" charset="0"/>
                <a:ea typeface="Calibri" panose="020F0502020204030204" pitchFamily="34" charset="0"/>
                <a:cs typeface="Times New Roman" panose="02020603050405020304" pitchFamily="18" charset="0"/>
              </a:rPr>
              <a:t>libros</a:t>
            </a:r>
            <a:r>
              <a:rPr lang="en-US" dirty="0">
                <a:latin typeface="Times New Roman" panose="02020603050405020304" pitchFamily="18" charset="0"/>
                <a:ea typeface="Calibri" panose="020F0502020204030204" pitchFamily="34" charset="0"/>
                <a:cs typeface="Times New Roman" panose="02020603050405020304" pitchFamily="18" charset="0"/>
              </a:rPr>
              <a:t> </a:t>
            </a:r>
          </a:p>
          <a:p>
            <a:pPr algn="just">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6. </a:t>
            </a:r>
            <a:r>
              <a:rPr lang="en-US" dirty="0" err="1">
                <a:latin typeface="Times New Roman" panose="02020603050405020304" pitchFamily="18" charset="0"/>
                <a:ea typeface="Calibri" panose="020F0502020204030204" pitchFamily="34" charset="0"/>
                <a:cs typeface="Times New Roman" panose="02020603050405020304" pitchFamily="18" charset="0"/>
              </a:rPr>
              <a:t>Winet</a:t>
            </a:r>
            <a:r>
              <a:rPr lang="en-US" dirty="0">
                <a:latin typeface="Times New Roman" panose="02020603050405020304" pitchFamily="18" charset="0"/>
                <a:ea typeface="Calibri" panose="020F0502020204030204" pitchFamily="34" charset="0"/>
                <a:cs typeface="Times New Roman" panose="02020603050405020304" pitchFamily="18" charset="0"/>
              </a:rPr>
              <a:t> Monika (2006) El </a:t>
            </a:r>
            <a:r>
              <a:rPr lang="en-US" dirty="0" err="1">
                <a:latin typeface="Times New Roman" panose="02020603050405020304" pitchFamily="18" charset="0"/>
                <a:ea typeface="Calibri" panose="020F0502020204030204" pitchFamily="34" charset="0"/>
                <a:cs typeface="Times New Roman" panose="02020603050405020304" pitchFamily="18" charset="0"/>
              </a:rPr>
              <a:t>artículo</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árabe</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en</a:t>
            </a:r>
            <a:r>
              <a:rPr lang="en-US" dirty="0">
                <a:latin typeface="Times New Roman" panose="02020603050405020304" pitchFamily="18" charset="0"/>
                <a:ea typeface="Calibri" panose="020F0502020204030204" pitchFamily="34" charset="0"/>
                <a:cs typeface="Times New Roman" panose="02020603050405020304" pitchFamily="18" charset="0"/>
              </a:rPr>
              <a:t> las </a:t>
            </a:r>
            <a:r>
              <a:rPr lang="en-US" dirty="0" err="1">
                <a:latin typeface="Times New Roman" panose="02020603050405020304" pitchFamily="18" charset="0"/>
                <a:ea typeface="Calibri" panose="020F0502020204030204" pitchFamily="34" charset="0"/>
                <a:cs typeface="Times New Roman" panose="02020603050405020304" pitchFamily="18" charset="0"/>
              </a:rPr>
              <a:t>lenguas</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iberromanicas</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a:latin typeface="Times New Roman" panose="02020603050405020304" pitchFamily="18" charset="0"/>
                <a:ea typeface="Calibri" panose="020F0502020204030204" pitchFamily="34" charset="0"/>
                <a:cs typeface="Times New Roman" panose="02020603050405020304" pitchFamily="18" charset="0"/>
              </a:rPr>
              <a:t>Cordoba </a:t>
            </a:r>
          </a:p>
          <a:p>
            <a:pPr algn="just">
              <a:spcAft>
                <a:spcPts val="0"/>
              </a:spcAft>
            </a:pPr>
            <a:r>
              <a:rPr lang="en-US">
                <a:latin typeface="Times New Roman" panose="02020603050405020304" pitchFamily="18" charset="0"/>
                <a:ea typeface="Calibri" panose="020F0502020204030204" pitchFamily="34" charset="0"/>
                <a:cs typeface="Times New Roman" panose="02020603050405020304" pitchFamily="18" charset="0"/>
              </a:rPr>
              <a:t>7</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Diccionario</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de</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la</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Lengua</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Española</a:t>
            </a:r>
            <a:r>
              <a:rPr lang="ru-RU" dirty="0">
                <a:latin typeface="Times New Roman" panose="02020603050405020304" pitchFamily="18" charset="0"/>
                <a:ea typeface="Calibri" panose="020F0502020204030204" pitchFamily="34" charset="0"/>
                <a:cs typeface="Times New Roman" panose="02020603050405020304" pitchFamily="18" charset="0"/>
              </a:rPr>
              <a:t> (2001) 22a </a:t>
            </a:r>
            <a:r>
              <a:rPr lang="ru-RU" dirty="0" err="1">
                <a:latin typeface="Times New Roman" panose="02020603050405020304" pitchFamily="18" charset="0"/>
                <a:ea typeface="Calibri" panose="020F0502020204030204" pitchFamily="34" charset="0"/>
                <a:cs typeface="Times New Roman" panose="02020603050405020304" pitchFamily="18" charset="0"/>
              </a:rPr>
              <a:t>ed</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Madrid</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Espa</a:t>
            </a:r>
            <a:r>
              <a:rPr lang="en-US" dirty="0">
                <a:latin typeface="Times New Roman" panose="02020603050405020304" pitchFamily="18" charset="0"/>
                <a:ea typeface="Calibri" panose="020F0502020204030204" pitchFamily="34" charset="0"/>
                <a:cs typeface="Times New Roman" panose="02020603050405020304" pitchFamily="18" charset="0"/>
              </a:rPr>
              <a:t>ñ</a:t>
            </a:r>
            <a:r>
              <a:rPr lang="ru-RU" dirty="0">
                <a:latin typeface="Times New Roman" panose="02020603050405020304" pitchFamily="18" charset="0"/>
                <a:ea typeface="Calibri" panose="020F0502020204030204" pitchFamily="34" charset="0"/>
                <a:cs typeface="Times New Roman" panose="02020603050405020304" pitchFamily="18" charset="0"/>
              </a:rPr>
              <a:t>a.</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77257477"/>
      </p:ext>
    </p:extLst>
  </p:cSld>
  <p:clrMapOvr>
    <a:masterClrMapping/>
  </p:clrMapOvr>
</p:sld>
</file>

<file path=ppt/theme/theme1.xml><?xml version="1.0" encoding="utf-8"?>
<a:theme xmlns:a="http://schemas.openxmlformats.org/drawingml/2006/main" name="Базис">
  <a:themeElements>
    <a:clrScheme name="Базис">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Базис">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Базис">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TM03457444[[fn=Базис]]</Template>
  <TotalTime>74</TotalTime>
  <Words>1006</Words>
  <Application>Microsoft Office PowerPoint</Application>
  <PresentationFormat>Широкоэкранный</PresentationFormat>
  <Paragraphs>40</Paragraphs>
  <Slides>9</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9</vt:i4>
      </vt:variant>
    </vt:vector>
  </HeadingPairs>
  <TitlesOfParts>
    <vt:vector size="13" baseType="lpstr">
      <vt:lpstr>Calibri</vt:lpstr>
      <vt:lpstr>Corbel</vt:lpstr>
      <vt:lpstr>Times New Roman</vt:lpstr>
      <vt:lpstr>Базис</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 Windows</dc:creator>
  <cp:lastModifiedBy>Пользователь Windows</cp:lastModifiedBy>
  <cp:revision>20</cp:revision>
  <dcterms:created xsi:type="dcterms:W3CDTF">2021-11-25T12:47:43Z</dcterms:created>
  <dcterms:modified xsi:type="dcterms:W3CDTF">2021-11-25T14:19:53Z</dcterms:modified>
</cp:coreProperties>
</file>