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5143500" cx="9144000"/>
  <p:notesSz cx="6858000" cy="9144000"/>
  <p:embeddedFontLst>
    <p:embeddedFont>
      <p:font typeface="Proxima Nova"/>
      <p:regular r:id="rId28"/>
      <p:bold r:id="rId29"/>
      <p:italic r:id="rId30"/>
      <p:boldItalic r:id="rId31"/>
    </p:embeddedFont>
    <p:embeddedFont>
      <p:font typeface="Spectral"/>
      <p:regular r:id="rId32"/>
      <p:bold r:id="rId33"/>
      <p:italic r:id="rId34"/>
      <p:boldItalic r:id="rId35"/>
    </p:embeddedFont>
    <p:embeddedFont>
      <p:font typeface="Oswald"/>
      <p:regular r:id="rId36"/>
      <p:bold r:id="rId37"/>
    </p:embeddedFont>
    <p:embeddedFont>
      <p:font typeface="Merriweather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D7E6869-24B7-431F-9F67-833D1A48E647}">
  <a:tblStyle styleId="{ED7E6869-24B7-431F-9F67-833D1A48E6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italic.fntdata"/><Relationship Id="rId20" Type="http://schemas.openxmlformats.org/officeDocument/2006/relationships/slide" Target="slides/slide13.xml"/><Relationship Id="rId41" Type="http://schemas.openxmlformats.org/officeDocument/2006/relationships/font" Target="fonts/Merriweather-bold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ProximaNova-regular.fntdata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ProximaNova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ProximaNova-boldItalic.fntdata"/><Relationship Id="rId30" Type="http://schemas.openxmlformats.org/officeDocument/2006/relationships/font" Target="fonts/ProximaNova-italic.fntdata"/><Relationship Id="rId11" Type="http://schemas.openxmlformats.org/officeDocument/2006/relationships/slide" Target="slides/slide4.xml"/><Relationship Id="rId33" Type="http://schemas.openxmlformats.org/officeDocument/2006/relationships/font" Target="fonts/Spectral-bold.fntdata"/><Relationship Id="rId10" Type="http://schemas.openxmlformats.org/officeDocument/2006/relationships/slide" Target="slides/slide3.xml"/><Relationship Id="rId32" Type="http://schemas.openxmlformats.org/officeDocument/2006/relationships/font" Target="fonts/Spectral-regular.fntdata"/><Relationship Id="rId13" Type="http://schemas.openxmlformats.org/officeDocument/2006/relationships/slide" Target="slides/slide6.xml"/><Relationship Id="rId35" Type="http://schemas.openxmlformats.org/officeDocument/2006/relationships/font" Target="fonts/Spectral-boldItalic.fntdata"/><Relationship Id="rId12" Type="http://schemas.openxmlformats.org/officeDocument/2006/relationships/slide" Target="slides/slide5.xml"/><Relationship Id="rId34" Type="http://schemas.openxmlformats.org/officeDocument/2006/relationships/font" Target="fonts/Spectral-italic.fntdata"/><Relationship Id="rId15" Type="http://schemas.openxmlformats.org/officeDocument/2006/relationships/slide" Target="slides/slide8.xml"/><Relationship Id="rId37" Type="http://schemas.openxmlformats.org/officeDocument/2006/relationships/font" Target="fonts/Oswald-bold.fntdata"/><Relationship Id="rId14" Type="http://schemas.openxmlformats.org/officeDocument/2006/relationships/slide" Target="slides/slide7.xml"/><Relationship Id="rId36" Type="http://schemas.openxmlformats.org/officeDocument/2006/relationships/font" Target="fonts/Oswald-regular.fntdata"/><Relationship Id="rId17" Type="http://schemas.openxmlformats.org/officeDocument/2006/relationships/slide" Target="slides/slide10.xml"/><Relationship Id="rId39" Type="http://schemas.openxmlformats.org/officeDocument/2006/relationships/font" Target="fonts/Merriweather-bold.fntdata"/><Relationship Id="rId16" Type="http://schemas.openxmlformats.org/officeDocument/2006/relationships/slide" Target="slides/slide9.xml"/><Relationship Id="rId38" Type="http://schemas.openxmlformats.org/officeDocument/2006/relationships/font" Target="fonts/Merriweather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42e3e7cd_1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42e3e7cd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020d673bc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020d673bc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adb094c1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adb094c1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20d673bc7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020d673bc7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20d673bc7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020d673bc7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21df7e66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21df7e66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21df7e66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21df7e66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021df7e66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021df7e66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021df7e66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021df7e66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21df7e66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021df7e66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20d673bc7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020d673bc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bab3a369_1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bab3a369_1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5f4b554c_0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5f4b554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20d673bc7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020d673bc7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adb094c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adb094c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42e3e7cd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42e3e7cd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20d673bc7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20d673bc7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20d673bc7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20d673bc7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20d673b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020d673b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20d673bc7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020d673bc7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0" y="3423525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4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7600" y="372836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15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EFEFEF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2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5071625" y="49522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pectral"/>
              <a:buChar char="●"/>
              <a:defRPr sz="1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eapfoundation.com/vocab/academic/awllists/" TargetMode="External"/><Relationship Id="rId4" Type="http://schemas.openxmlformats.org/officeDocument/2006/relationships/hyperlink" Target="https://documents.uow.edu.au/content/groups/public/@web/@stsv/@ld/documents/doc/uow195601.pdf" TargetMode="External"/><Relationship Id="rId5" Type="http://schemas.openxmlformats.org/officeDocument/2006/relationships/hyperlink" Target="http://www.biomedicaleditor.com/spelling-tip-latin.html" TargetMode="External"/><Relationship Id="rId6" Type="http://schemas.openxmlformats.org/officeDocument/2006/relationships/hyperlink" Target="https://www.theenglishisland.com/lessons/irregular-plural-nouns-part-two/" TargetMode="External"/><Relationship Id="rId7" Type="http://schemas.openxmlformats.org/officeDocument/2006/relationships/hyperlink" Target="https://is.muni.cz/el/1431/podzim2011/JAC01/um/26994777/Jac01__lesson_9__grammar_and_vocab_exercises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ctrTitle"/>
          </p:nvPr>
        </p:nvSpPr>
        <p:spPr>
          <a:xfrm>
            <a:off x="510450" y="818425"/>
            <a:ext cx="8123100" cy="24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>
                <a:solidFill>
                  <a:srgbClr val="000000"/>
                </a:solidFill>
              </a:rPr>
              <a:t>Обучение особенностям когнатов в процессе освоения академического английского языка в вузе.</a:t>
            </a:r>
            <a:endParaRPr sz="11300"/>
          </a:p>
        </p:txBody>
      </p:sp>
      <p:sp>
        <p:nvSpPr>
          <p:cNvPr id="105" name="Google Shape;105;p25"/>
          <p:cNvSpPr txBox="1"/>
          <p:nvPr>
            <p:ph idx="1" type="subTitle"/>
          </p:nvPr>
        </p:nvSpPr>
        <p:spPr>
          <a:xfrm>
            <a:off x="5305050" y="3669350"/>
            <a:ext cx="3328500" cy="10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Гердт Мария Олеговна 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старший преподаватель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кафедры иностранных языков 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ФМОПиЗР ИАИ</a:t>
            </a:r>
            <a:endParaRPr sz="1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4"/>
          <p:cNvSpPr txBox="1"/>
          <p:nvPr>
            <p:ph type="title"/>
          </p:nvPr>
        </p:nvSpPr>
        <p:spPr>
          <a:xfrm>
            <a:off x="311700" y="242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Множественное число</a:t>
            </a:r>
            <a:endParaRPr/>
          </a:p>
        </p:txBody>
      </p:sp>
      <p:sp>
        <p:nvSpPr>
          <p:cNvPr id="161" name="Google Shape;161;p34"/>
          <p:cNvSpPr txBox="1"/>
          <p:nvPr>
            <p:ph idx="1" type="body"/>
          </p:nvPr>
        </p:nvSpPr>
        <p:spPr>
          <a:xfrm>
            <a:off x="311700" y="1225225"/>
            <a:ext cx="8520600" cy="35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latin typeface="Merriweather"/>
                <a:ea typeface="Merriweather"/>
                <a:cs typeface="Merriweather"/>
                <a:sym typeface="Merriweather"/>
              </a:rPr>
              <a:t>		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162" name="Google Shape;162;p34"/>
          <p:cNvGraphicFramePr/>
          <p:nvPr/>
        </p:nvGraphicFramePr>
        <p:xfrm>
          <a:off x="368950" y="926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{ED7E6869-24B7-431F-9F67-833D1A48E647}</a:tableStyleId>
              </a:tblPr>
              <a:tblGrid>
                <a:gridCol w="2413000"/>
                <a:gridCol w="2838350"/>
                <a:gridCol w="2937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500"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правило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500"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пример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500"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другие примеры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-on –〉 -a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criterion - criteria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phenomenon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-is –〉 -es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crisis - crises 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analysis, thesis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-ix/ex –〉 -ices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index - indices 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appendix, matrix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-ma –〉 -mata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stigma - stigmata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schema, anathema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</a:tr>
              <a:tr h="381000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500"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Дополнительно</a:t>
                      </a:r>
                      <a:r>
                        <a:rPr lang="ru" sz="1500"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 латинские окончания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-um –〉 -a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bacterium - bacteria 	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medium, datum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-us –〉 -i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alumnus - alumni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corpus, cactus</a:t>
                      </a:r>
                      <a:endParaRPr sz="150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-a –〉 -ae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alumna - alumnae 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formula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100"/>
              <a:t>В следующей части доклада я представлю материалы, которые можно использовать для обучения особенностям латинских и греческих когнатов</a:t>
            </a:r>
            <a:endParaRPr sz="3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775" y="152400"/>
            <a:ext cx="774845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500" y="152400"/>
            <a:ext cx="72608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7400" y="152400"/>
            <a:ext cx="569001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975" y="152400"/>
            <a:ext cx="542702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050" y="742600"/>
            <a:ext cx="7697900" cy="328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725" y="936575"/>
            <a:ext cx="8839199" cy="3116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56975"/>
            <a:ext cx="8839201" cy="3157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Ссылки на материалы</a:t>
            </a:r>
            <a:endParaRPr/>
          </a:p>
        </p:txBody>
      </p:sp>
      <p:sp>
        <p:nvSpPr>
          <p:cNvPr id="208" name="Google Shape;208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ru" sz="1300"/>
              <a:t>Academic Word List </a:t>
            </a:r>
            <a:br>
              <a:rPr lang="ru" sz="1300"/>
            </a:br>
            <a:r>
              <a:rPr lang="ru" sz="13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https://www.eapfoundation.com/vocab/academic/awllists/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ru" sz="1300"/>
              <a:t>Материалы и упражнения на греческие и латинские </a:t>
            </a:r>
            <a:r>
              <a:rPr lang="ru" sz="1300"/>
              <a:t>приставки и</a:t>
            </a:r>
            <a:r>
              <a:rPr lang="ru" sz="1300"/>
              <a:t> корни</a:t>
            </a:r>
            <a:br>
              <a:rPr lang="ru" sz="1300"/>
            </a:br>
            <a:r>
              <a:rPr lang="ru" sz="1300" u="sng">
                <a:solidFill>
                  <a:schemeClr val="hlink"/>
                </a:solidFill>
                <a:hlinkClick r:id="rId4"/>
              </a:rPr>
              <a:t>https://documents.uow.edu.au/content/groups/public/@web/@stsv/@ld/documents/doc/uow195601.pdf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ru" sz="1300"/>
              <a:t>Список форм множественного и единственного числа латинских и греческих слов </a:t>
            </a:r>
            <a:r>
              <a:rPr lang="ru" sz="1300" u="sng">
                <a:solidFill>
                  <a:schemeClr val="hlink"/>
                </a:solidFill>
                <a:hlinkClick r:id="rId5"/>
              </a:rPr>
              <a:t>http://www.biomedicaleditor.com/spelling-tip-latin.html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ru" sz="1300"/>
              <a:t>Список со множественными формами не только из латинского, но и французского и итальянского языков </a:t>
            </a:r>
            <a:br>
              <a:rPr lang="ru" sz="1300"/>
            </a:br>
            <a:r>
              <a:rPr lang="ru" sz="1300" u="sng">
                <a:solidFill>
                  <a:schemeClr val="hlink"/>
                </a:solidFill>
                <a:hlinkClick r:id="rId6"/>
              </a:rPr>
              <a:t>https://www.theenglishisland.com/lessons/irregular-plural-nouns-part-two/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ru" sz="1300"/>
              <a:t>Упражнения на множественное число </a:t>
            </a:r>
            <a:r>
              <a:rPr lang="ru" sz="1300" u="sng">
                <a:solidFill>
                  <a:schemeClr val="hlink"/>
                </a:solidFill>
                <a:hlinkClick r:id="rId7"/>
              </a:rPr>
              <a:t>https://is.muni.cz/el/1431/podzim2011/JAC01/um/26994777/Jac01__lesson_9__grammar_and_vocab_exercises.pdf</a:t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/>
        </p:nvSpPr>
        <p:spPr>
          <a:xfrm>
            <a:off x="311700" y="445025"/>
            <a:ext cx="8520600" cy="9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Актуальность темы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027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1" name="Google Shape;111;p26"/>
          <p:cNvSpPr txBox="1"/>
          <p:nvPr/>
        </p:nvSpPr>
        <p:spPr>
          <a:xfrm>
            <a:off x="311700" y="1324375"/>
            <a:ext cx="8520600" cy="3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700">
                <a:latin typeface="Spectral"/>
                <a:ea typeface="Spectral"/>
                <a:cs typeface="Spectral"/>
                <a:sym typeface="Spectral"/>
              </a:rPr>
              <a:t>Во время обучения иностранному языку в вузе отдельное внимание уделяется освоение студентами академического английского языка. Это связано с тем, что учащимся приходится выполнять письменные и устные работы, а также читать тексты по научным темам. Конечно, в связи с тем, что эти темы обычно относятся к их направлению обучения, очень важно сфокусироваться на языке специальности, однако без понимания и без неумения использовать академический английский, попытки студента успешно справиться с такими заданиями будут не очень успешны. </a:t>
            </a:r>
            <a:endParaRPr sz="1700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4"/>
          <p:cNvSpPr txBox="1"/>
          <p:nvPr>
            <p:ph idx="4294967295" type="title"/>
          </p:nvPr>
        </p:nvSpPr>
        <p:spPr>
          <a:xfrm>
            <a:off x="311700" y="709050"/>
            <a:ext cx="3890100" cy="372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200"/>
              <a:t>Спасибо за внимание!</a:t>
            </a:r>
            <a:endParaRPr sz="3600"/>
          </a:p>
        </p:txBody>
      </p:sp>
      <p:pic>
        <p:nvPicPr>
          <p:cNvPr id="214" name="Google Shape;214;p44"/>
          <p:cNvPicPr preferRelativeResize="0"/>
          <p:nvPr/>
        </p:nvPicPr>
        <p:blipFill rotWithShape="1">
          <a:blip r:embed="rId3">
            <a:alphaModFix/>
          </a:blip>
          <a:srcRect b="0" l="0" r="37826" t="0"/>
          <a:stretch/>
        </p:blipFill>
        <p:spPr>
          <a:xfrm>
            <a:off x="4548455" y="0"/>
            <a:ext cx="45955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Одной из особенностей академического языка является огромное количество слов-когнатов из латинского и греческого языков, а так как в английском они сохраняют отличные от стандартных правила чтения, а также образование множественного числа, то зачастую они представляют отдельную сложность для учащихся.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000000"/>
                </a:solidFill>
              </a:rPr>
              <a:t>В данном докладе я представлю особенности греческих когнатов в английском, а также предложу материалы, которые могут быть использованы для обучения студентов.</a:t>
            </a:r>
            <a:endParaRPr sz="5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type="title"/>
          </p:nvPr>
        </p:nvSpPr>
        <p:spPr>
          <a:xfrm>
            <a:off x="273925" y="1587975"/>
            <a:ext cx="4045200" cy="15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Особенности греческих когнатов</a:t>
            </a:r>
            <a:endParaRPr/>
          </a:p>
        </p:txBody>
      </p:sp>
      <p:sp>
        <p:nvSpPr>
          <p:cNvPr id="127" name="Google Shape;127;p29"/>
          <p:cNvSpPr txBox="1"/>
          <p:nvPr>
            <p:ph idx="2" type="body"/>
          </p:nvPr>
        </p:nvSpPr>
        <p:spPr>
          <a:xfrm>
            <a:off x="5071625" y="49522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ru"/>
              <a:t>Особенности чтения 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➔"/>
            </a:pPr>
            <a:r>
              <a:rPr lang="ru"/>
              <a:t>Множественное число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Особенности правил чтения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/>
          <p:nvPr>
            <p:ph type="title"/>
          </p:nvPr>
        </p:nvSpPr>
        <p:spPr>
          <a:xfrm>
            <a:off x="680713" y="1526725"/>
            <a:ext cx="2419200" cy="88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Слова английского, испанского и итальянского происхождения</a:t>
            </a:r>
            <a:endParaRPr sz="1600"/>
          </a:p>
        </p:txBody>
      </p:sp>
      <p:sp>
        <p:nvSpPr>
          <p:cNvPr id="138" name="Google Shape;138;p31"/>
          <p:cNvSpPr txBox="1"/>
          <p:nvPr>
            <p:ph idx="1" type="body"/>
          </p:nvPr>
        </p:nvSpPr>
        <p:spPr>
          <a:xfrm>
            <a:off x="680700" y="2747825"/>
            <a:ext cx="2007300" cy="19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chief</a:t>
            </a:r>
            <a:endParaRPr sz="17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700"/>
              <a:t>machete</a:t>
            </a:r>
            <a:endParaRPr sz="17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700"/>
              <a:t>zucchini</a:t>
            </a:r>
            <a:endParaRPr sz="17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39" name="Google Shape;139;p31"/>
          <p:cNvSpPr txBox="1"/>
          <p:nvPr/>
        </p:nvSpPr>
        <p:spPr>
          <a:xfrm>
            <a:off x="680700" y="346250"/>
            <a:ext cx="7782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Буквосочетание CH в английском</a:t>
            </a:r>
            <a:endParaRPr sz="33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0" name="Google Shape;140;p31"/>
          <p:cNvSpPr txBox="1"/>
          <p:nvPr>
            <p:ph type="title"/>
          </p:nvPr>
        </p:nvSpPr>
        <p:spPr>
          <a:xfrm>
            <a:off x="3568338" y="1526725"/>
            <a:ext cx="2007300" cy="65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Слова пришедшие из французского</a:t>
            </a:r>
            <a:endParaRPr sz="1700"/>
          </a:p>
        </p:txBody>
      </p:sp>
      <p:sp>
        <p:nvSpPr>
          <p:cNvPr id="141" name="Google Shape;141;p31"/>
          <p:cNvSpPr txBox="1"/>
          <p:nvPr>
            <p:ph idx="1" type="body"/>
          </p:nvPr>
        </p:nvSpPr>
        <p:spPr>
          <a:xfrm>
            <a:off x="3568338" y="2511750"/>
            <a:ext cx="2007300" cy="22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chef</a:t>
            </a:r>
            <a:endParaRPr sz="17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700"/>
              <a:t>machine</a:t>
            </a:r>
            <a:endParaRPr sz="17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700"/>
              <a:t>nonchalant</a:t>
            </a:r>
            <a:endParaRPr sz="17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700"/>
              <a:t>chivalry</a:t>
            </a:r>
            <a:endParaRPr sz="1700"/>
          </a:p>
        </p:txBody>
      </p:sp>
      <p:sp>
        <p:nvSpPr>
          <p:cNvPr id="142" name="Google Shape;142;p31"/>
          <p:cNvSpPr txBox="1"/>
          <p:nvPr>
            <p:ph type="title"/>
          </p:nvPr>
        </p:nvSpPr>
        <p:spPr>
          <a:xfrm>
            <a:off x="6452700" y="1526725"/>
            <a:ext cx="2007300" cy="65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Слова пришедшие из греческого</a:t>
            </a:r>
            <a:endParaRPr sz="1700"/>
          </a:p>
        </p:txBody>
      </p:sp>
      <p:sp>
        <p:nvSpPr>
          <p:cNvPr id="143" name="Google Shape;143;p31"/>
          <p:cNvSpPr txBox="1"/>
          <p:nvPr>
            <p:ph idx="1" type="body"/>
          </p:nvPr>
        </p:nvSpPr>
        <p:spPr>
          <a:xfrm>
            <a:off x="6452700" y="2511750"/>
            <a:ext cx="2007300" cy="22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character</a:t>
            </a:r>
            <a:endParaRPr sz="17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700"/>
              <a:t>architecture</a:t>
            </a:r>
            <a:endParaRPr sz="17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700"/>
              <a:t>technique</a:t>
            </a:r>
            <a:endParaRPr sz="17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700"/>
              <a:t>ache</a:t>
            </a:r>
            <a:endParaRPr sz="17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 txBox="1"/>
          <p:nvPr>
            <p:ph type="title"/>
          </p:nvPr>
        </p:nvSpPr>
        <p:spPr>
          <a:xfrm>
            <a:off x="623400" y="175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Чтение греческих слов</a:t>
            </a:r>
            <a:endParaRPr/>
          </a:p>
        </p:txBody>
      </p:sp>
      <p:sp>
        <p:nvSpPr>
          <p:cNvPr id="149" name="Google Shape;14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latin typeface="Merriweather"/>
                <a:ea typeface="Merriweather"/>
                <a:cs typeface="Merriweather"/>
                <a:sym typeface="Merriweather"/>
              </a:rPr>
              <a:t>		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150" name="Google Shape;150;p32"/>
          <p:cNvGraphicFramePr/>
          <p:nvPr/>
        </p:nvGraphicFramePr>
        <p:xfrm>
          <a:off x="675550" y="896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{ED7E6869-24B7-431F-9F67-833D1A48E647}</a:tableStyleId>
              </a:tblPr>
              <a:tblGrid>
                <a:gridCol w="2511925"/>
                <a:gridCol w="1285375"/>
                <a:gridCol w="39956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9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буквосочетание</a:t>
                      </a:r>
                      <a:endParaRPr sz="190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9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звук</a:t>
                      </a:r>
                      <a:endParaRPr sz="190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9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примеры</a:t>
                      </a:r>
                      <a:endParaRPr sz="190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9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ph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9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[f]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9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phenomenon, philanthropy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9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ch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9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[k]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9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character, choir, architect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9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eu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9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[ju]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9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Europe, Euro, euphoria, neutral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9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y в середине слова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9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как i	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9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cryptology, synergy, system, pyre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9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ps в начале слова 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9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[s]	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9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psychology, pseudonym	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9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gn в начале слова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9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[n]	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9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gnat, gnostic, gnome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9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x в начале слова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9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[z]		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ru" sz="19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xenophobia, xena</a:t>
                      </a:r>
                      <a:endParaRPr sz="15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36000" marB="36000" marR="36000" marL="3600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Множественное число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