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12655"/>
    <p:restoredTop sz="93591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presProps" Target="presProps.xml"  /><Relationship Id="rId23" Type="http://schemas.openxmlformats.org/officeDocument/2006/relationships/viewProps" Target="viewProps.xml"  /><Relationship Id="rId24" Type="http://schemas.openxmlformats.org/officeDocument/2006/relationships/theme" Target="theme/theme1.xml"  /><Relationship Id="rId25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итульный слайд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altLang="en-US"/>
              <a:t>Образец подзаголовка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ru-RU" altLang="en-US"/>
              <a:pPr lvl="0">
                <a:defRPr/>
              </a:pPr>
              <a:t>15-11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Вставить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ru-RU" altLang="en-US"/>
              <a:pPr lvl="0">
                <a:defRPr/>
              </a:pPr>
              <a:t>15-11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Оглавление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ru-RU" altLang="en-US"/>
              <a:t>Введение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Основной текст 1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Основной текст 2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Основной текст 3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Заключение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ru-RU" altLang="en-US"/>
              <a:pPr lvl="0">
                <a:defRPr/>
              </a:pPr>
              <a:t>15-11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ru-RU" altLang="en-US"/>
              <a:pPr lvl="0">
                <a:defRPr/>
              </a:pPr>
              <a:t>15-11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ru-RU" altLang="en-US"/>
              <a:pPr lvl="0">
                <a:defRPr/>
              </a:pPr>
              <a:t>15-11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ru-RU" altLang="en-US"/>
              <a:pPr lvl="0">
                <a:defRPr/>
              </a:pPr>
              <a:t>15-11</a:t>
            </a:fld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ru-RU" altLang="en-US"/>
              <a:pPr lvl="0">
                <a:defRPr/>
              </a:pPr>
              <a:t>15-11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ru-RU" altLang="en-US"/>
              <a:pPr lvl="0">
                <a:defRPr/>
              </a:pPr>
              <a:t>15-11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ru-RU" altLang="en-US"/>
              <a:pPr lvl="0">
                <a:defRPr/>
              </a:pPr>
              <a:t>15-11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аблицы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ru-RU" altLang="en-US"/>
              <a:t>Вставка таблицы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ru-RU" altLang="en-US"/>
              <a:pPr lvl="0">
                <a:defRPr/>
              </a:pPr>
              <a:t>15-11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Четыре объекта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ru-RU" altLang="en-US"/>
              <a:pPr lvl="0">
                <a:defRPr/>
              </a:pPr>
              <a:t>15-11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ru-RU" altLang="en-US"/>
              <a:t>Вставка картинки</a:t>
            </a:r>
            <a:endParaRPr lang="ru-RU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ru-RU" altLang="en-US"/>
              <a:pPr lvl="0">
                <a:defRPr/>
              </a:pPr>
              <a:t>15-11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Thinkfree Offic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ru-RU" altLang="en-US"/>
              <a:pPr lvl="0">
                <a:defRPr/>
              </a:pPr>
              <a:t>15-11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4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2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3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/>
        <p:txBody>
          <a:bodyPr vert="horz" wrap="square" lIns="91440" tIns="45720" rIns="91440" bIns="45720" anchor="ctr">
            <a:normAutofit fontScale="90000"/>
          </a:bodyPr>
          <a:lstStyle/>
          <a:p>
            <a:pPr eaLnBrk="0" latinLnBrk="0" hangingPunct="0">
              <a:defRPr/>
            </a:pPr>
            <a:r>
              <a:rPr lang="ru-RU" altLang="en-US">
                <a:solidFill>
                  <a:schemeClr val="tx1"/>
                </a:solidFill>
              </a:rPr>
              <a:t>Проблемы изучения иностранного языка в высшей школе: грамматика против лексики</a:t>
            </a:r>
            <a:endParaRPr lang="ru-RU" altLang="en-US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438885"/>
            <a:ext cx="8534399" cy="1752600"/>
          </a:xfrm>
        </p:spPr>
        <p:txBody>
          <a:bodyPr>
            <a:normAutofit fontScale="85000" lnSpcReduction="20000"/>
          </a:bodyPr>
          <a:lstStyle/>
          <a:p>
            <a:pPr algn="r">
              <a:defRPr/>
            </a:pPr>
            <a:r>
              <a:rPr lang="ru-RU" altLang="en-US">
                <a:solidFill>
                  <a:schemeClr val="tx1">
                    <a:lumMod val="70000"/>
                    <a:lumOff val="30000"/>
                  </a:schemeClr>
                </a:solidFill>
              </a:rPr>
              <a:t>Гейзерская Р.А</a:t>
            </a:r>
            <a:endParaRPr lang="ru-RU" altLang="en-US">
              <a:solidFill>
                <a:schemeClr val="tx1">
                  <a:lumMod val="70000"/>
                  <a:lumOff val="30000"/>
                </a:schemeClr>
              </a:solidFill>
            </a:endParaRPr>
          </a:p>
          <a:p>
            <a:pPr algn="r">
              <a:defRPr/>
            </a:pPr>
            <a:r>
              <a:rPr lang="ru-RU" altLang="en-US">
                <a:solidFill>
                  <a:schemeClr val="tx1">
                    <a:lumMod val="70000"/>
                    <a:lumOff val="30000"/>
                  </a:schemeClr>
                </a:solidFill>
              </a:rPr>
              <a:t>к. пед.наук, доцент</a:t>
            </a:r>
            <a:endParaRPr lang="ru-RU" altLang="en-US">
              <a:solidFill>
                <a:schemeClr val="tx1">
                  <a:lumMod val="70000"/>
                  <a:lumOff val="30000"/>
                </a:schemeClr>
              </a:solidFill>
            </a:endParaRPr>
          </a:p>
          <a:p>
            <a:pPr algn="r">
              <a:defRPr/>
            </a:pPr>
            <a:r>
              <a:rPr lang="ru-RU" altLang="en-US">
                <a:solidFill>
                  <a:schemeClr val="tx1">
                    <a:lumMod val="70000"/>
                    <a:lumOff val="30000"/>
                  </a:schemeClr>
                </a:solidFill>
              </a:rPr>
              <a:t>ИАИ ФМОПиЗР, кафедра иностранных языков</a:t>
            </a:r>
            <a:endParaRPr lang="ru-RU" altLang="en-US">
              <a:solidFill>
                <a:schemeClr val="tx1">
                  <a:lumMod val="70000"/>
                  <a:lumOff val="30000"/>
                </a:schemeClr>
              </a:solidFill>
            </a:endParaRPr>
          </a:p>
          <a:p>
            <a:pPr>
              <a:defRPr/>
            </a:pPr>
            <a:r>
              <a:rPr lang="ru-RU" altLang="en-US">
                <a:solidFill>
                  <a:schemeClr val="tx1">
                    <a:lumMod val="70000"/>
                    <a:lumOff val="30000"/>
                  </a:schemeClr>
                </a:solidFill>
              </a:rPr>
              <a:t>РГГУ-2021</a:t>
            </a:r>
            <a:endParaRPr lang="ru-RU" altLang="en-US">
              <a:solidFill>
                <a:schemeClr val="tx1">
                  <a:lumMod val="70000"/>
                  <a:lumOff val="3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047514"/>
            <a:ext cx="10972798" cy="4525963"/>
          </a:xfrm>
        </p:spPr>
        <p:txBody>
          <a:bodyPr vert="horz" wrap="square" lIns="91440" tIns="45720" rIns="91440" bIns="45720" anchor="t">
            <a:normAutofit fontScale="70000" lnSpcReduction="20000"/>
          </a:bodyPr>
          <a:lstStyle/>
          <a:p>
            <a:pPr eaLnBrk="0" latinLnBrk="0" hangingPunct="0">
              <a:buNone/>
              <a:defRPr/>
            </a:pPr>
            <a:r>
              <a:rPr lang="ru-RU" altLang="en-US" b="1">
                <a:solidFill>
                  <a:schemeClr val="tx1"/>
                </a:solidFill>
              </a:rPr>
              <a:t>Недостатки</a:t>
            </a:r>
            <a:endParaRPr lang="ru-RU" altLang="en-US" b="1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 b="1">
              <a:solidFill>
                <a:schemeClr val="tx1"/>
              </a:solidFill>
            </a:endParaRPr>
          </a:p>
          <a:p>
            <a:pPr marL="342900" indent="-342900" eaLnBrk="0" latinLnBrk="0" hangingPunct="0">
              <a:defRPr/>
            </a:pPr>
            <a:r>
              <a:rPr lang="ru-RU" altLang="en-US">
                <a:solidFill>
                  <a:schemeClr val="tx1"/>
                </a:solidFill>
              </a:rPr>
              <a:t>осложняет процесс выражения своих мыслей с использованием необходимых форм и структур в режиме реального импровизационного общения;</a:t>
            </a:r>
            <a:endParaRPr lang="ru-RU" altLang="en-US">
              <a:solidFill>
                <a:schemeClr val="tx1"/>
              </a:solidFill>
            </a:endParaRPr>
          </a:p>
          <a:p>
            <a:pPr marL="342900" indent="-342900" eaLnBrk="0" latinLnBrk="0" hangingPunct="0">
              <a:defRPr/>
            </a:pPr>
            <a:r>
              <a:rPr lang="ru-RU" altLang="en-US">
                <a:solidFill>
                  <a:schemeClr val="tx1"/>
                </a:solidFill>
              </a:rPr>
              <a:t>вызывает трудности выбора грамматических структур нарушением закономерностей процесса порождения диалогического высказывания на этапе реализации внутреннего программирования;</a:t>
            </a:r>
            <a:endParaRPr lang="ru-RU" altLang="en-US">
              <a:solidFill>
                <a:schemeClr val="tx1"/>
              </a:solidFill>
            </a:endParaRPr>
          </a:p>
          <a:p>
            <a:pPr marL="342900" indent="-342900" eaLnBrk="0" latinLnBrk="0" hangingPunct="0">
              <a:defRPr/>
            </a:pPr>
            <a:r>
              <a:rPr lang="ru-RU" altLang="en-US">
                <a:solidFill>
                  <a:schemeClr val="tx1"/>
                </a:solidFill>
              </a:rPr>
              <a:t>формирует грамматические речевые навыки без учета специфики грамматики монологической и диалогической речи, психолого-ситуативной обусловленности грамматического знака;</a:t>
            </a:r>
            <a:endParaRPr lang="ru-RU" altLang="en-US">
              <a:solidFill>
                <a:schemeClr val="tx1"/>
              </a:solidFill>
            </a:endParaRPr>
          </a:p>
          <a:p>
            <a:pPr marL="342900" indent="-342900" eaLnBrk="0" latinLnBrk="0" hangingPunct="0">
              <a:defRPr/>
            </a:pPr>
            <a:r>
              <a:rPr lang="ru-RU" altLang="en-US">
                <a:solidFill>
                  <a:schemeClr val="tx1"/>
                </a:solidFill>
              </a:rPr>
              <a:t>делает неоптимальным функционально-семантический подход при отборе и организации языкового материала для выражения определенных коммуникативных интенций.</a:t>
            </a:r>
            <a:endParaRPr lang="ru-RU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 vert="horz" wrap="square" lIns="91440" tIns="45720" rIns="91440" bIns="45720" anchor="ctr">
            <a:noAutofit/>
          </a:bodyPr>
          <a:lstStyle/>
          <a:p>
            <a:pPr eaLnBrk="0" latinLnBrk="0" hangingPunct="0">
              <a:defRPr/>
            </a:pPr>
            <a:r>
              <a:rPr lang="ru-RU" altLang="en-US" sz="3600">
                <a:solidFill>
                  <a:schemeClr val="tx1"/>
                </a:solidFill>
              </a:rPr>
              <a:t>Традиционное обучение лексике в неязыковом вузе</a:t>
            </a:r>
            <a:endParaRPr lang="ru-RU" altLang="en-US" sz="360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1201" y="2050786"/>
            <a:ext cx="5384799" cy="4525963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Изучение длинных списков слов</a:t>
            </a: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Часто никак между собой не связанных</a:t>
            </a:r>
            <a:endParaRPr lang="ru-RU" altLang="en-US">
              <a:solidFill>
                <a:schemeClr val="tx1"/>
              </a:solidFill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228860" y="2050786"/>
            <a:ext cx="5353537" cy="3624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601" y="462786"/>
            <a:ext cx="1097279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ru-RU" sz="2800"/>
              <a:t>2.</a:t>
            </a:r>
            <a:r>
              <a:rPr lang="ru-RU" altLang="en-US" sz="2800"/>
              <a:t> Практическая часть</a:t>
            </a:r>
            <a:endParaRPr lang="ru-RU" altLang="en-US" sz="2800"/>
          </a:p>
          <a:p>
            <a:pPr>
              <a:defRPr/>
            </a:pPr>
            <a:endParaRPr lang="ru-RU" altLang="en-US" sz="2800"/>
          </a:p>
          <a:p>
            <a:pPr>
              <a:defRPr/>
            </a:pPr>
            <a:r>
              <a:rPr lang="ru-RU" altLang="en-US" sz="2800"/>
              <a:t>2.1. Современные подходы к обучению лексике и грамматике в неязыковых вузах</a:t>
            </a:r>
            <a:endParaRPr lang="ru-RU" altLang="en-US" sz="280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2176404"/>
            <a:ext cx="10972800" cy="4243741"/>
          </a:xfrm>
        </p:spPr>
        <p:txBody>
          <a:bodyPr vert="horz" wrap="square" lIns="91440" tIns="45720" rIns="91440" bIns="45720" anchor="t">
            <a:normAutofit fontScale="32500" lnSpcReduction="20000"/>
          </a:bodyPr>
          <a:lstStyle/>
          <a:p>
            <a:pPr eaLnBrk="0" latinLnBrk="0" hangingPunct="0">
              <a:buNone/>
              <a:defRPr/>
            </a:pPr>
            <a:endParaRPr xmlns:mc="http://schemas.openxmlformats.org/markup-compatibility/2006" xmlns:hp="http://schemas.haansoft.com/office/presentation/8.0" kumimoji="0" lang="ru-RU" altLang="en-US" b="0" i="0" u="none" strike="noStrike" kern="1200" cap="none" normalizeH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0" latinLnBrk="0" hangingPunct="0">
              <a:buNone/>
              <a:defRPr/>
            </a:pPr>
            <a:r>
              <a:rPr lang="ru-RU" altLang="en-US" sz="5538">
                <a:solidFill>
                  <a:schemeClr val="tx1"/>
                </a:solidFill>
              </a:rPr>
              <a:t>Коммуникация возможна с минимальным знанием грамматики.</a:t>
            </a:r>
            <a:endParaRPr lang="ru-RU" altLang="en-US" sz="5538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 sz="5538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 sz="5538">
                <a:solidFill>
                  <a:schemeClr val="tx1"/>
                </a:solidFill>
              </a:rPr>
              <a:t>Коммуникация невозможна, если вы не можете сказать слово.</a:t>
            </a:r>
            <a:endParaRPr lang="ru-RU" altLang="en-US" sz="5538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 sz="5538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 sz="5538" b="1">
                <a:solidFill>
                  <a:schemeClr val="tx1"/>
                </a:solidFill>
              </a:rPr>
              <a:t>Причины</a:t>
            </a:r>
            <a:r>
              <a:rPr lang="en-US" altLang="ru-RU" sz="5538" b="1">
                <a:solidFill>
                  <a:schemeClr val="tx1"/>
                </a:solidFill>
              </a:rPr>
              <a:t>:</a:t>
            </a:r>
            <a:endParaRPr lang="en-US" altLang="ru-RU" sz="5538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 sz="5538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 sz="5538">
                <a:solidFill>
                  <a:schemeClr val="tx1"/>
                </a:solidFill>
              </a:rPr>
              <a:t>Словарный запас является более эффективным путем достижения коммуникации в изучении языка:</a:t>
            </a:r>
            <a:endParaRPr lang="ru-RU" altLang="en-US" sz="5538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 sz="5538">
              <a:solidFill>
                <a:schemeClr val="tx1"/>
              </a:solidFill>
            </a:endParaRPr>
          </a:p>
          <a:p>
            <a:pPr marL="342900" indent="-342900" eaLnBrk="0" latinLnBrk="0" hangingPunct="0">
              <a:defRPr/>
            </a:pPr>
            <a:r>
              <a:rPr lang="ru-RU" altLang="en-US" sz="5538">
                <a:solidFill>
                  <a:schemeClr val="tx1"/>
                </a:solidFill>
              </a:rPr>
              <a:t>фразы и слова – это основные компоненты языка.</a:t>
            </a:r>
            <a:endParaRPr lang="ru-RU" altLang="en-US" sz="5538">
              <a:solidFill>
                <a:schemeClr val="tx1"/>
              </a:solidFill>
            </a:endParaRPr>
          </a:p>
          <a:p>
            <a:pPr marL="342900" indent="-342900" eaLnBrk="0" latinLnBrk="0" hangingPunct="0">
              <a:defRPr/>
            </a:pPr>
            <a:r>
              <a:rPr lang="ru-RU" altLang="en-US" sz="5538">
                <a:solidFill>
                  <a:schemeClr val="tx1"/>
                </a:solidFill>
              </a:rPr>
              <a:t>большой словарный запас помогает понимать и быть понятым</a:t>
            </a:r>
            <a:r>
              <a:rPr lang="en-US" altLang="ru-RU" sz="5538">
                <a:solidFill>
                  <a:schemeClr val="tx1"/>
                </a:solidFill>
              </a:rPr>
              <a:t>.</a:t>
            </a:r>
            <a:endParaRPr lang="ru-RU" altLang="en-US" sz="5538">
              <a:solidFill>
                <a:schemeClr val="tx1"/>
              </a:solidFill>
            </a:endParaRPr>
          </a:p>
          <a:p>
            <a:pPr marL="342900" indent="-342900" eaLnBrk="0" latinLnBrk="0" hangingPunct="0">
              <a:defRPr/>
            </a:pPr>
            <a:r>
              <a:rPr lang="ru-RU" altLang="en-US" sz="5538">
                <a:solidFill>
                  <a:schemeClr val="tx1"/>
                </a:solidFill>
              </a:rPr>
              <a:t>большой словарный запас приносит уверенность в себе и своих коммуникативных способностях.</a:t>
            </a:r>
            <a:endParaRPr lang="ru-RU" altLang="en-US" sz="5538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412515"/>
            <a:ext cx="10972798" cy="5713648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eaLnBrk="0" latinLnBrk="0" hangingPunct="0">
              <a:buNone/>
              <a:defRPr/>
            </a:pPr>
            <a:r>
              <a:rPr lang="ru-RU" altLang="en-US" sz="2800" b="1">
                <a:solidFill>
                  <a:schemeClr val="tx1"/>
                </a:solidFill>
              </a:rPr>
              <a:t>Точка зрения</a:t>
            </a:r>
            <a:r>
              <a:rPr lang="ru-RU" altLang="en-US" sz="2800">
                <a:solidFill>
                  <a:schemeClr val="tx1"/>
                </a:solidFill>
              </a:rPr>
              <a:t> - не существует связи между знанием грамматических правил и говорением. Знание грамматической теории мешает говорению, так как отвлекает на анализ и построение конструкции вместо того, чтобы воспроизводить ее естественно.</a:t>
            </a:r>
            <a:endParaRPr lang="ru-RU" altLang="en-US" sz="2800">
              <a:solidFill>
                <a:schemeClr val="tx1"/>
              </a:solidFill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90158" y="2850738"/>
            <a:ext cx="5411685" cy="3579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811866"/>
            <a:ext cx="10972798" cy="4525963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eaLnBrk="0" latinLnBrk="0" hangingPunct="0">
              <a:buNone/>
              <a:defRPr/>
            </a:pPr>
            <a:r>
              <a:rPr lang="ru-RU" altLang="en-US" sz="2600">
                <a:solidFill>
                  <a:schemeClr val="tx1"/>
                </a:solidFill>
              </a:rPr>
              <a:t>В современной методике - </a:t>
            </a:r>
            <a:r>
              <a:rPr lang="ru-RU" altLang="en-US" sz="2600" b="1">
                <a:solidFill>
                  <a:schemeClr val="tx1"/>
                </a:solidFill>
              </a:rPr>
              <a:t>смещение фокуса</a:t>
            </a:r>
            <a:r>
              <a:rPr lang="ru-RU" altLang="en-US" sz="2600">
                <a:solidFill>
                  <a:schemeClr val="tx1"/>
                </a:solidFill>
              </a:rPr>
              <a:t> с изучения грамматики на изучение лексики.</a:t>
            </a:r>
            <a:endParaRPr lang="ru-RU" altLang="en-US" sz="2600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 sz="2600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 sz="2600" b="1">
                <a:solidFill>
                  <a:schemeClr val="tx1"/>
                </a:solidFill>
              </a:rPr>
              <a:t>Лексика</a:t>
            </a:r>
            <a:r>
              <a:rPr lang="ru-RU" altLang="en-US" sz="2600">
                <a:solidFill>
                  <a:schemeClr val="tx1"/>
                </a:solidFill>
              </a:rPr>
              <a:t> – не заучивание списков слов, а работа с часто использующимися сочетаниями слов, идиоматическими оборотами и речевыми клише, которые традиционно рассматривались в рамках грамматики языка.</a:t>
            </a:r>
            <a:endParaRPr lang="ru-RU" altLang="en-US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166018"/>
            <a:ext cx="10972798" cy="4525963"/>
          </a:xfrm>
        </p:spPr>
        <p:txBody>
          <a:bodyPr vert="horz" wrap="square" lIns="91440" tIns="45720" rIns="91440" bIns="45720" anchor="t">
            <a:normAutofit fontScale="62500" lnSpcReduction="20000"/>
          </a:bodyPr>
          <a:lstStyle/>
          <a:p>
            <a:pPr algn="ctr" eaLnBrk="0" latinLnBrk="0" hangingPunct="0">
              <a:buNone/>
              <a:defRPr/>
            </a:pPr>
            <a:r>
              <a:rPr lang="ru-RU" altLang="en-US" b="1">
                <a:solidFill>
                  <a:schemeClr val="tx1"/>
                </a:solidFill>
              </a:rPr>
              <a:t>Студенты 1, 2</a:t>
            </a:r>
            <a:r>
              <a:rPr lang="ru-RU" altLang="en-US">
                <a:solidFill>
                  <a:schemeClr val="tx1"/>
                </a:solidFill>
              </a:rPr>
              <a:t> и даже старших курсов:</a:t>
            </a:r>
            <a:endParaRPr lang="ru-RU" altLang="en-US">
              <a:solidFill>
                <a:schemeClr val="tx1"/>
              </a:solidFill>
            </a:endParaRPr>
          </a:p>
          <a:p>
            <a:pPr marL="342900" indent="-342900" algn="ctr" eaLnBrk="0" latinLnBrk="0" hangingPunct="0"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marL="342900" indent="-342900" algn="ctr" eaLnBrk="0" latinLnBrk="0" hangingPunct="0">
              <a:defRPr/>
            </a:pPr>
            <a:r>
              <a:rPr lang="ru-RU" altLang="en-US">
                <a:solidFill>
                  <a:schemeClr val="tx1"/>
                </a:solidFill>
              </a:rPr>
              <a:t>нарушения элементарных грамматических норм;</a:t>
            </a:r>
            <a:endParaRPr lang="ru-RU" altLang="en-US">
              <a:solidFill>
                <a:schemeClr val="tx1"/>
              </a:solidFill>
            </a:endParaRPr>
          </a:p>
          <a:p>
            <a:pPr algn="ctr" eaLnBrk="0" latinLnBrk="0" hangingPunct="0"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algn="ctr"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· низкий уровень качественных показателей функциональной обусловленности ситуативной адекватности употребляемых студентами грамматических структур;</a:t>
            </a:r>
            <a:endParaRPr lang="ru-RU" altLang="en-US">
              <a:solidFill>
                <a:schemeClr val="tx1"/>
              </a:solidFill>
            </a:endParaRPr>
          </a:p>
          <a:p>
            <a:pPr algn="ctr" eaLnBrk="0" latinLnBrk="0" hangingPunct="0"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algn="ctr"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· однообразие грамматических средств;</a:t>
            </a:r>
            <a:endParaRPr lang="ru-RU" altLang="en-US">
              <a:solidFill>
                <a:schemeClr val="tx1"/>
              </a:solidFill>
            </a:endParaRPr>
          </a:p>
          <a:p>
            <a:pPr algn="ctr" eaLnBrk="0" latinLnBrk="0" hangingPunct="0"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algn="ctr"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· редкие проявления эмоциональности, выразительности речи, реализуемых с помощью эмоционально окрашенных грамматических конструкций.</a:t>
            </a:r>
            <a:endParaRPr lang="ru-RU" altLang="en-US" b="1">
              <a:solidFill>
                <a:schemeClr val="tx1"/>
              </a:solidFill>
            </a:endParaRPr>
          </a:p>
          <a:p>
            <a:pPr algn="ctr" eaLnBrk="0" latinLnBrk="0" hangingPunct="0">
              <a:buNone/>
              <a:defRPr/>
            </a:pPr>
            <a:endParaRPr lang="ru-RU" altLang="en-US" b="1">
              <a:solidFill>
                <a:schemeClr val="tx1"/>
              </a:solidFill>
            </a:endParaRPr>
          </a:p>
          <a:p>
            <a:pPr algn="ctr" eaLnBrk="0" latinLnBrk="0" hangingPunct="0">
              <a:buNone/>
              <a:defRPr/>
            </a:pPr>
            <a:r>
              <a:rPr lang="ru-RU" altLang="en-US" b="1">
                <a:solidFill>
                  <a:schemeClr val="tx1"/>
                </a:solidFill>
              </a:rPr>
              <a:t>Сл</a:t>
            </a:r>
            <a:endParaRPr lang="ru-RU" altLang="en-US" b="1">
              <a:solidFill>
                <a:schemeClr val="tx1"/>
              </a:solidFill>
            </a:endParaRPr>
          </a:p>
          <a:p>
            <a:pPr algn="ctr"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 </a:t>
            </a:r>
            <a:endParaRPr lang="ru-RU" altLang="en-US">
              <a:solidFill>
                <a:schemeClr val="tx1"/>
              </a:solidFill>
            </a:endParaRPr>
          </a:p>
          <a:p>
            <a:pPr marL="799860" indent="-456960" eaLnBrk="0" latinLnBrk="0" hangingPunct="0">
              <a:buFont typeface="Wingdings"/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0637" y="1734371"/>
            <a:ext cx="10370726" cy="3389257"/>
          </a:xfrm>
        </p:spPr>
        <p:txBody>
          <a:bodyPr vert="horz" wrap="square" lIns="91440" tIns="45720" rIns="91440" bIns="45720" anchor="ctr" anchorCtr="1">
            <a:normAutofit fontScale="85000" lnSpcReduction="20000"/>
          </a:bodyPr>
          <a:lstStyle/>
          <a:p>
            <a:pPr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Большинство грамматических правил не могут объяснить язык.</a:t>
            </a: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Продуктивнее при изучении английского языка не пытаться подстроить языковые примеры под существующее общее теоретическое правило, но уделять больше внимания запоминанию устойчивых английских словосочетаний и на их основе создавать новые языковые конструкции: от словосочетаний к правилам и к </a:t>
            </a:r>
            <a:r>
              <a:rPr lang="ru-RU" altLang="en-US" b="1">
                <a:solidFill>
                  <a:schemeClr val="tx1"/>
                </a:solidFill>
              </a:rPr>
              <a:t>“маленькой грамматике”</a:t>
            </a:r>
            <a:r>
              <a:rPr lang="ru-RU" altLang="en-US">
                <a:solidFill>
                  <a:schemeClr val="tx1"/>
                </a:solidFill>
              </a:rPr>
              <a:t>, а не наоборот.</a:t>
            </a:r>
            <a:endParaRPr lang="ru-RU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113101"/>
            <a:ext cx="10972798" cy="4631797"/>
          </a:xfrm>
        </p:spPr>
        <p:txBody>
          <a:bodyPr vert="horz" wrap="square" lIns="91440" tIns="45720" rIns="91440" bIns="45720" anchor="t">
            <a:normAutofit fontScale="70000" lnSpcReduction="20000"/>
          </a:bodyPr>
          <a:lstStyle/>
          <a:p>
            <a:pPr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Существуют множество современных </a:t>
            </a:r>
            <a:r>
              <a:rPr lang="ru-RU" altLang="en-US" b="1">
                <a:solidFill>
                  <a:schemeClr val="tx1"/>
                </a:solidFill>
              </a:rPr>
              <a:t>подходов к обучению грамматике:</a:t>
            </a: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В основе – большое количество примеров по той или иной грамматической теме, чтобы:</a:t>
            </a: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1) научиться узнавать ту или иную конструкцию в предложении;</a:t>
            </a: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2) уметь ее воспроизвести;</a:t>
            </a: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3) трансформировать;</a:t>
            </a: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4) использовать в собственной речи.</a:t>
            </a:r>
            <a:endParaRPr lang="ru-RU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612870"/>
            <a:ext cx="10972798" cy="3632259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marL="342900" indent="-342900" eaLnBrk="0" latinLnBrk="0" hangingPunct="0">
              <a:defRPr/>
            </a:pPr>
            <a:r>
              <a:rPr lang="ru-RU" altLang="en-US" sz="2600">
                <a:solidFill>
                  <a:schemeClr val="tx1"/>
                </a:solidFill>
              </a:rPr>
              <a:t>усвоение грамматики — процесс постепенный;</a:t>
            </a:r>
            <a:endParaRPr lang="ru-RU" altLang="en-US" sz="2600">
              <a:solidFill>
                <a:schemeClr val="tx1"/>
              </a:solidFill>
            </a:endParaRPr>
          </a:p>
          <a:p>
            <a:pPr marL="342900" indent="-342900" eaLnBrk="0" latinLnBrk="0" hangingPunct="0">
              <a:defRPr/>
            </a:pPr>
            <a:r>
              <a:rPr lang="ru-RU" altLang="en-US" sz="2600">
                <a:solidFill>
                  <a:schemeClr val="tx1"/>
                </a:solidFill>
              </a:rPr>
              <a:t>не начинать изучение нового грамматического явления с его описания в грамматическом справочнике;</a:t>
            </a:r>
            <a:endParaRPr lang="ru-RU" altLang="en-US" sz="2600">
              <a:solidFill>
                <a:schemeClr val="tx1"/>
              </a:solidFill>
            </a:endParaRPr>
          </a:p>
          <a:p>
            <a:pPr marL="342900" indent="-342900" eaLnBrk="0" latinLnBrk="0" hangingPunct="0">
              <a:defRPr/>
            </a:pPr>
            <a:r>
              <a:rPr lang="ru-RU" altLang="en-US" sz="2600">
                <a:solidFill>
                  <a:schemeClr val="tx1"/>
                </a:solidFill>
              </a:rPr>
              <a:t>использовать примеры употребления не из учебника, а из аутентичных материалов;</a:t>
            </a:r>
            <a:endParaRPr lang="ru-RU" altLang="en-US" sz="2600">
              <a:solidFill>
                <a:schemeClr val="tx1"/>
              </a:solidFill>
            </a:endParaRPr>
          </a:p>
          <a:p>
            <a:pPr marL="342900" indent="-342900" eaLnBrk="0" latinLnBrk="0" hangingPunct="0">
              <a:defRPr/>
            </a:pPr>
            <a:r>
              <a:rPr lang="ru-RU" altLang="en-US" sz="2600">
                <a:solidFill>
                  <a:schemeClr val="tx1"/>
                </a:solidFill>
              </a:rPr>
              <a:t>не придерживаться строго плана усвоения грамматики, предложенного в учебнике.</a:t>
            </a:r>
            <a:endParaRPr lang="ru-RU" altLang="en-US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601" y="474545"/>
            <a:ext cx="10972798" cy="1143000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 eaLnBrk="0" latinLnBrk="0" hangingPunct="0">
              <a:defRPr/>
            </a:pPr>
            <a:r>
              <a:rPr lang="ru-RU" altLang="en-US" sz="3200">
                <a:solidFill>
                  <a:schemeClr val="tx1"/>
                </a:solidFill>
              </a:rPr>
              <a:t>Выводы</a:t>
            </a:r>
            <a:endParaRPr lang="ru-RU" altLang="en-US" sz="320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453" y="1617545"/>
            <a:ext cx="11349094" cy="3973278"/>
          </a:xfrm>
        </p:spPr>
        <p:txBody>
          <a:bodyPr vert="horz" wrap="square" lIns="91440" tIns="45720" rIns="91440" bIns="45720" anchor="t">
            <a:normAutofit fontScale="92500" lnSpcReduction="20000"/>
          </a:bodyPr>
          <a:lstStyle/>
          <a:p>
            <a:pPr eaLnBrk="0" latinLnBrk="0" hangingPunct="0">
              <a:buNone/>
              <a:defRPr/>
            </a:pPr>
            <a:r>
              <a:rPr lang="ru-RU" altLang="en-US" sz="2400">
                <a:solidFill>
                  <a:schemeClr val="tx1"/>
                </a:solidFill>
              </a:rPr>
              <a:t>Исходя из вышесказанного можно сделать следующие </a:t>
            </a:r>
            <a:r>
              <a:rPr lang="ru-RU" altLang="en-US" sz="2400" b="1">
                <a:solidFill>
                  <a:schemeClr val="tx1"/>
                </a:solidFill>
              </a:rPr>
              <a:t>выводы:</a:t>
            </a:r>
            <a:endParaRPr lang="ru-RU" altLang="en-US" sz="2400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 sz="2400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 sz="2400">
                <a:solidFill>
                  <a:schemeClr val="tx1"/>
                </a:solidFill>
              </a:rPr>
              <a:t>1) грамматика и лексика — две половины единого целого, играющие равные роли в изучении иностранного языка;</a:t>
            </a:r>
            <a:endParaRPr lang="ru-RU" altLang="en-US" sz="2400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 sz="2400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 sz="2400">
                <a:solidFill>
                  <a:schemeClr val="tx1"/>
                </a:solidFill>
              </a:rPr>
              <a:t>2) современная методика преподавания иностранных языков не предусматривает изучение грамматики в отрыве от лексики, а лексики — в отрыве от грамматики;</a:t>
            </a:r>
            <a:endParaRPr lang="ru-RU" altLang="en-US" sz="2400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 sz="2400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 sz="2400">
                <a:solidFill>
                  <a:schemeClr val="tx1"/>
                </a:solidFill>
              </a:rPr>
              <a:t>3) следует изучать не грамматику через лексику, или лексику через грамматику, а лексику и грамматику вместе, опираясь в первую очередь на контекст и примеры, а не на изучение грамматических правил;</a:t>
            </a:r>
            <a:endParaRPr lang="ru-RU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023525"/>
            <a:ext cx="10972798" cy="4810948"/>
          </a:xfrm>
        </p:spPr>
        <p:txBody>
          <a:bodyPr vert="horz" wrap="square" lIns="91440" tIns="45720" rIns="91440" bIns="45720" anchor="t">
            <a:noAutofit/>
          </a:bodyPr>
          <a:lstStyle/>
          <a:p>
            <a:pPr eaLnBrk="0" latinLnBrk="0" hangingPunct="0">
              <a:buNone/>
              <a:defRPr/>
            </a:pPr>
            <a:r>
              <a:rPr lang="ru-RU" altLang="en-US" sz="2200"/>
              <a:t>Введение</a:t>
            </a:r>
            <a:r>
              <a:rPr lang="en-US" altLang="ru-RU" sz="2200"/>
              <a:t>.........................................................</a:t>
            </a:r>
            <a:endParaRPr lang="en-US" altLang="ru-RU" sz="2200"/>
          </a:p>
          <a:p>
            <a:pPr eaLnBrk="0" latinLnBrk="0" hangingPunct="0">
              <a:buNone/>
              <a:defRPr/>
            </a:pPr>
            <a:endParaRPr lang="ru-RU" altLang="en-US" sz="2200"/>
          </a:p>
          <a:p>
            <a:pPr eaLnBrk="0" latinLnBrk="0" hangingPunct="0">
              <a:buNone/>
              <a:defRPr/>
            </a:pPr>
            <a:r>
              <a:rPr lang="ru-RU" altLang="en-US" sz="2200"/>
              <a:t>1.Теоретическая часть</a:t>
            </a:r>
            <a:endParaRPr lang="ru-RU" altLang="en-US" sz="2200"/>
          </a:p>
          <a:p>
            <a:pPr eaLnBrk="0" latinLnBrk="0" hangingPunct="0">
              <a:buNone/>
              <a:defRPr/>
            </a:pPr>
            <a:endParaRPr lang="ru-RU" altLang="en-US" sz="2200"/>
          </a:p>
          <a:p>
            <a:pPr eaLnBrk="0" latinLnBrk="0" hangingPunct="0">
              <a:buNone/>
              <a:defRPr/>
            </a:pPr>
            <a:r>
              <a:rPr lang="ru-RU" altLang="en-US" sz="2200"/>
              <a:t>1.1. Подходы к обучению лексике и грамматике в зарубежной и отечественной педагогической науке</a:t>
            </a:r>
            <a:r>
              <a:rPr lang="en-US" altLang="ru-RU" sz="2200"/>
              <a:t>................................................</a:t>
            </a:r>
            <a:endParaRPr lang="en-US" altLang="ru-RU" sz="2200"/>
          </a:p>
          <a:p>
            <a:pPr eaLnBrk="0" latinLnBrk="0" hangingPunct="0">
              <a:buNone/>
              <a:defRPr/>
            </a:pPr>
            <a:endParaRPr lang="ru-RU" altLang="en-US" sz="2200"/>
          </a:p>
          <a:p>
            <a:pPr eaLnBrk="0" latinLnBrk="0" hangingPunct="0">
              <a:buNone/>
              <a:defRPr/>
            </a:pPr>
            <a:r>
              <a:rPr lang="ru-RU" altLang="en-US" sz="2200"/>
              <a:t>2. Практическая часть</a:t>
            </a:r>
            <a:endParaRPr lang="ru-RU" altLang="en-US" sz="2200"/>
          </a:p>
          <a:p>
            <a:pPr eaLnBrk="0" latinLnBrk="0" hangingPunct="0">
              <a:buNone/>
              <a:defRPr/>
            </a:pPr>
            <a:endParaRPr lang="ru-RU" altLang="en-US" sz="2200"/>
          </a:p>
          <a:p>
            <a:pPr eaLnBrk="0" latinLnBrk="0" hangingPunct="0">
              <a:buNone/>
              <a:defRPr/>
            </a:pPr>
            <a:r>
              <a:rPr lang="ru-RU" altLang="en-US" sz="2200"/>
              <a:t>2.1. Современные подходы к обучению лексике и грамматике в неязыковых вузах</a:t>
            </a:r>
            <a:endParaRPr lang="ru-RU" altLang="en-US" sz="2200"/>
          </a:p>
          <a:p>
            <a:pPr eaLnBrk="0" latinLnBrk="0" hangingPunct="0">
              <a:buNone/>
              <a:defRPr/>
            </a:pPr>
            <a:endParaRPr lang="ru-RU" altLang="en-US" sz="2200"/>
          </a:p>
          <a:p>
            <a:pPr eaLnBrk="0" latinLnBrk="0" hangingPunct="0">
              <a:buNone/>
              <a:defRPr/>
            </a:pPr>
            <a:r>
              <a:rPr lang="ru-RU" altLang="en-US" sz="2200"/>
              <a:t>Выводы</a:t>
            </a:r>
            <a:r>
              <a:rPr lang="en-US" altLang="ru-RU" sz="2200"/>
              <a:t>.............................................................................</a:t>
            </a:r>
            <a:endParaRPr lang="en-US" altLang="ru-RU"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Спасибо за внимание</a:t>
            </a:r>
            <a:r>
              <a:rPr lang="en-US" altLang="ru-RU"/>
              <a:t>!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70940"/>
            <a:ext cx="10972798" cy="4690592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eaLnBrk="0" latinLnBrk="0" hangingPunct="0">
              <a:buNone/>
              <a:defRPr/>
            </a:pPr>
            <a:r>
              <a:rPr lang="ru-RU" altLang="en-US" sz="2400" b="1">
                <a:solidFill>
                  <a:schemeClr val="tx1"/>
                </a:solidFill>
              </a:rPr>
              <a:t>Актуальность темы:</a:t>
            </a:r>
            <a:r>
              <a:rPr lang="ru-RU" altLang="en-US" sz="2400">
                <a:solidFill>
                  <a:schemeClr val="tx1"/>
                </a:solidFill>
              </a:rPr>
              <a:t> обусловлена существующим низким уровнем владения студентами коммуникативной и грамматической компетенцией и как следствие, их неготовностью к креативному импровизационному развитию ситуации из-за дефицита подготавливающих, организующих, поддерживающих и побуждающих методик</a:t>
            </a:r>
            <a:endParaRPr lang="ru-RU" altLang="en-US" sz="2400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 sz="2400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 sz="2400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 sz="2400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 sz="2400" b="1">
                <a:solidFill>
                  <a:schemeClr val="tx1"/>
                </a:solidFill>
              </a:rPr>
              <a:t>Цель:</a:t>
            </a:r>
            <a:r>
              <a:rPr lang="ru-RU" altLang="en-US" sz="2400">
                <a:solidFill>
                  <a:schemeClr val="tx1"/>
                </a:solidFill>
              </a:rPr>
              <a:t> проанализировать современные подходы к обучению лексике и грамматике в неязыковом вузе.</a:t>
            </a:r>
            <a:endParaRPr lang="ru-RU" altLang="en-US" sz="2000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 sz="2000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 sz="2000" b="1">
              <a:solidFill>
                <a:schemeClr val="tx1"/>
              </a:solidFill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4526139" y="430388"/>
            <a:ext cx="3139721" cy="582060"/>
          </a:xfrm>
          <a:prstGeom prst="rect">
            <a:avLst/>
          </a:prstGeom>
        </p:spPr>
        <p:txBody>
          <a:bodyPr wrap="square">
            <a:spAutoFit/>
          </a:bodyPr>
          <a:p>
            <a:pPr algn="ctr" eaLnBrk="0" latinLnBrk="0" hangingPunct="0">
              <a:buNone/>
              <a:defRPr/>
            </a:pPr>
            <a:r>
              <a:rPr lang="ru-RU" altLang="en-US" sz="3200">
                <a:solidFill>
                  <a:schemeClr val="tx1"/>
                </a:solidFill>
              </a:rPr>
              <a:t>ВВЕДЕНИЕ</a:t>
            </a:r>
            <a:endParaRPr lang="ru-RU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166018"/>
            <a:ext cx="10972798" cy="4525963"/>
          </a:xfrm>
        </p:spPr>
        <p:txBody>
          <a:bodyPr vert="horz" wrap="square" lIns="91440" tIns="45720" rIns="91440" bIns="45720" anchor="t">
            <a:normAutofit fontScale="92500" lnSpcReduction="20000"/>
          </a:bodyPr>
          <a:lstStyle/>
          <a:p>
            <a:pPr eaLnBrk="0" latinLnBrk="0" hangingPunct="0">
              <a:buNone/>
              <a:defRPr/>
            </a:pPr>
            <a:r>
              <a:rPr lang="ru-RU" altLang="en-US" b="1">
                <a:solidFill>
                  <a:schemeClr val="tx1"/>
                </a:solidFill>
              </a:rPr>
              <a:t>Задачи:</a:t>
            </a:r>
            <a:endParaRPr lang="ru-RU" altLang="en-US" b="1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- рассмотреть методологические основы обучения лексике и грамматике в неязыковых вузах;</a:t>
            </a: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- проанализировать современные подходы к обучению лексике и грамматике в неязыковых вузах;</a:t>
            </a: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- обосновать или опровергнуть необходимость четкого разделения обучения грамматики и лексики;</a:t>
            </a:r>
            <a:endParaRPr lang="ru-RU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599" y="521582"/>
            <a:ext cx="10972798" cy="896055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 eaLnBrk="0" latinLnBrk="0" hangingPunct="0">
              <a:defRPr/>
            </a:pPr>
            <a:r>
              <a:rPr lang="en-US" altLang="ru-RU" sz="2600">
                <a:solidFill>
                  <a:schemeClr val="tx1"/>
                </a:solidFill>
              </a:rPr>
              <a:t>1.</a:t>
            </a:r>
            <a:r>
              <a:rPr lang="ru-RU" altLang="en-US" sz="2600">
                <a:solidFill>
                  <a:schemeClr val="tx1"/>
                </a:solidFill>
              </a:rPr>
              <a:t> Теоретическая часть</a:t>
            </a:r>
            <a:endParaRPr lang="ru-RU" altLang="en-US" sz="2600">
              <a:solidFill>
                <a:schemeClr val="tx1"/>
              </a:solidFill>
            </a:endParaRPr>
          </a:p>
          <a:p>
            <a:pPr eaLnBrk="0" latinLnBrk="0" hangingPunct="0">
              <a:defRPr/>
            </a:pPr>
            <a:endParaRPr lang="ru-RU" altLang="en-US" sz="2600">
              <a:solidFill>
                <a:schemeClr val="tx1"/>
              </a:solidFill>
            </a:endParaRPr>
          </a:p>
          <a:p>
            <a:pPr eaLnBrk="0" latinLnBrk="0" hangingPunct="0">
              <a:defRPr/>
            </a:pPr>
            <a:r>
              <a:rPr lang="ru-RU" altLang="en-US" sz="2600">
                <a:solidFill>
                  <a:schemeClr val="tx1"/>
                </a:solidFill>
              </a:rPr>
              <a:t>1.1. Подходы к обучению лексике и грамматике в зарубежной и отечественной педагогической науке</a:t>
            </a:r>
            <a:endParaRPr lang="ru-RU" altLang="en-US" sz="260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2164644"/>
            <a:ext cx="10972798" cy="4525963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eaLnBrk="0" latinLnBrk="0" hangingPunct="0">
              <a:buNone/>
              <a:defRPr/>
            </a:pPr>
            <a:r>
              <a:rPr lang="ru-RU" altLang="en-US" sz="2400">
                <a:solidFill>
                  <a:schemeClr val="tx1"/>
                </a:solidFill>
              </a:rPr>
              <a:t>   Несмотря на видимую четкость противоположения грамматики и лексики, их области так тесно переплетаются друг с другом, что термины «грамматическое» и «лексическое» могут в известных случаях даже походить один на другой. Для построения правильной методики преподавания языков необходимо осознать эти разные противоположения и сделать из них соответственные методические выводы.</a:t>
            </a:r>
            <a:endParaRPr lang="ru-RU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8" y="777052"/>
            <a:ext cx="5486401" cy="4937537"/>
          </a:xfrm>
        </p:spPr>
        <p:txBody>
          <a:bodyPr vert="horz" wrap="square" lIns="91440" tIns="45720" rIns="91440" bIns="45720" anchor="t">
            <a:normAutofit fontScale="92500" lnSpcReduction="20000"/>
          </a:bodyPr>
          <a:lstStyle/>
          <a:p>
            <a:pPr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Академик В. В. Виноградов, структура языка состоит из:</a:t>
            </a: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· словарного строя (лексики);</a:t>
            </a: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· грамматического строя (грамматики);</a:t>
            </a: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· звукового строя (фонетики).</a:t>
            </a: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Лексика, грамматика, фонетика – единое целое – </a:t>
            </a:r>
            <a:r>
              <a:rPr lang="ru-RU" altLang="en-US" b="1">
                <a:solidFill>
                  <a:schemeClr val="tx1"/>
                </a:solidFill>
              </a:rPr>
              <a:t>язык.</a:t>
            </a:r>
            <a:endParaRPr lang="ru-RU" altLang="en-US" b="1">
              <a:solidFill>
                <a:schemeClr val="tx1"/>
              </a:solidFill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092246" y="765541"/>
            <a:ext cx="4047046" cy="53269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400755"/>
            <a:ext cx="10147771" cy="3436525"/>
          </a:xfrm>
        </p:spPr>
        <p:txBody>
          <a:bodyPr vert="horz" wrap="square" lIns="91440" tIns="45720" rIns="91440" bIns="45720" anchor="ctr" anchorCtr="1">
            <a:normAutofit lnSpcReduction="10000"/>
          </a:bodyPr>
          <a:lstStyle/>
          <a:p>
            <a:pPr eaLnBrk="0" latinLnBrk="0" hangingPunct="0">
              <a:buNone/>
              <a:defRPr/>
            </a:pPr>
            <a:r>
              <a:rPr lang="ru-RU" altLang="en-US" sz="2400">
                <a:solidFill>
                  <a:schemeClr val="tx1"/>
                </a:solidFill>
              </a:rPr>
              <a:t>Отечественная </a:t>
            </a:r>
            <a:r>
              <a:rPr lang="ru-RU" altLang="en-US" sz="2400" b="1">
                <a:solidFill>
                  <a:schemeClr val="tx1"/>
                </a:solidFill>
              </a:rPr>
              <a:t>лингводидактика</a:t>
            </a:r>
            <a:r>
              <a:rPr lang="ru-RU" altLang="en-US" sz="2400">
                <a:solidFill>
                  <a:schemeClr val="tx1"/>
                </a:solidFill>
              </a:rPr>
              <a:t> (70-е - 80-е гг.) –                        </a:t>
            </a:r>
            <a:r>
              <a:rPr lang="ru-RU" altLang="en-US" sz="2400" b="1">
                <a:solidFill>
                  <a:schemeClr val="tx1"/>
                </a:solidFill>
              </a:rPr>
              <a:t>˝коммуникативная компетенция"</a:t>
            </a:r>
            <a:r>
              <a:rPr lang="ru-RU" altLang="en-US" sz="2400">
                <a:solidFill>
                  <a:schemeClr val="tx1"/>
                </a:solidFill>
              </a:rPr>
              <a:t> – выбор и реализация программ речевого поведения в зависимости от способности человека ориентироваться в той или иной обстановке общения; умение классифицировать ситуации в зависимости от темы, задач, коммуникативных установок, возникающих у обучающихся до беседы, а также во время беседы в процессе взаимной адаптации˝</a:t>
            </a:r>
            <a:endParaRPr lang="ru-RU" altLang="en-US" sz="2400">
              <a:solidFill>
                <a:schemeClr val="tx1"/>
              </a:solidFill>
            </a:endParaRPr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384337" y="3429000"/>
            <a:ext cx="4236161" cy="287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54167"/>
            <a:ext cx="10972798" cy="4149666"/>
          </a:xfrm>
        </p:spPr>
        <p:txBody>
          <a:bodyPr vert="horz" wrap="square" lIns="91440" tIns="45720" rIns="91440" bIns="45720" anchor="ctr" anchorCtr="1">
            <a:normAutofit fontScale="70000" lnSpcReduction="20000"/>
          </a:bodyPr>
          <a:lstStyle/>
          <a:p>
            <a:pPr eaLnBrk="0" latinLnBrk="0" hangingPunct="0">
              <a:buNone/>
              <a:defRPr/>
            </a:pPr>
            <a:r>
              <a:rPr lang="ru-RU" altLang="en-US" b="1">
                <a:solidFill>
                  <a:schemeClr val="tx1"/>
                </a:solidFill>
              </a:rPr>
              <a:t>Функциональный подход </a:t>
            </a:r>
            <a:r>
              <a:rPr lang="ru-RU" altLang="en-US">
                <a:solidFill>
                  <a:schemeClr val="tx1"/>
                </a:solidFill>
              </a:rPr>
              <a:t>– коммуникативная компетенция как сумма компонентных компетенций: грамматической, социолингвистической, дискурсной, стратегической.</a:t>
            </a: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Обучение коммуникативной грамматике в системе преподавания иностранного языка в неязыковом вузе практически не используется.</a:t>
            </a: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 b="1">
                <a:solidFill>
                  <a:schemeClr val="tx1"/>
                </a:solidFill>
              </a:rPr>
              <a:t>Причины</a:t>
            </a:r>
            <a:r>
              <a:rPr lang="en-US" altLang="ru-RU" b="1">
                <a:solidFill>
                  <a:schemeClr val="tx1"/>
                </a:solidFill>
              </a:rPr>
              <a:t>:</a:t>
            </a:r>
            <a:endParaRPr lang="en-US" altLang="ru-RU" b="1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marL="342900" indent="-342900" eaLnBrk="0" latinLnBrk="0" hangingPunct="0">
              <a:defRPr/>
            </a:pPr>
            <a:r>
              <a:rPr lang="ru-RU" altLang="en-US">
                <a:solidFill>
                  <a:schemeClr val="tx1"/>
                </a:solidFill>
              </a:rPr>
              <a:t>ограниченное количество учебных часов;</a:t>
            </a:r>
            <a:endParaRPr lang="ru-RU" altLang="en-US">
              <a:solidFill>
                <a:schemeClr val="tx1"/>
              </a:solidFill>
            </a:endParaRPr>
          </a:p>
          <a:p>
            <a:pPr marL="342900" indent="-342900" eaLnBrk="0" latinLnBrk="0" hangingPunct="0">
              <a:defRPr/>
            </a:pPr>
            <a:r>
              <a:rPr lang="ru-RU" altLang="en-US">
                <a:solidFill>
                  <a:schemeClr val="tx1"/>
                </a:solidFill>
              </a:rPr>
              <a:t>неразработанность процесса об</a:t>
            </a:r>
            <a:endParaRPr lang="ru-RU" altLang="en-US">
              <a:solidFill>
                <a:schemeClr val="tx1"/>
              </a:solidFill>
            </a:endParaRPr>
          </a:p>
          <a:p>
            <a:pPr marL="342900" indent="-342900" algn="l" defTabSz="914400" rtl="0" eaLnBrk="0" latinLnBrk="0" hangingPunct="0">
              <a:spcBef>
                <a:spcPct val="20000"/>
              </a:spcBef>
              <a:buFont typeface="Arial"/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учения коммуникативной грамматике в неязыковом вузе.</a:t>
            </a:r>
            <a:endParaRPr lang="ru-RU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 vert="horz" wrap="square" lIns="91440" tIns="45720" rIns="91440" bIns="45720" anchor="ctr">
            <a:normAutofit/>
          </a:bodyPr>
          <a:lstStyle/>
          <a:p>
            <a:pPr eaLnBrk="0" latinLnBrk="0" hangingPunct="0">
              <a:defRPr/>
            </a:pPr>
            <a:r>
              <a:rPr lang="ru-RU" altLang="en-US" sz="3200">
                <a:solidFill>
                  <a:schemeClr val="tx1"/>
                </a:solidFill>
              </a:rPr>
              <a:t>Традиционное обучение грамматике в неязыковом вузе</a:t>
            </a:r>
            <a:endParaRPr lang="ru-RU" altLang="en-US" sz="320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vert="horz" wrap="square" lIns="91440" tIns="45720" rIns="91440" bIns="45720" anchor="t">
            <a:normAutofit fontScale="62500" lnSpcReduction="20000"/>
          </a:bodyPr>
          <a:lstStyle/>
          <a:p>
            <a:pPr eaLnBrk="0" latinLnBrk="0" hangingPunct="0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Обучение иностранным языкам </a:t>
            </a:r>
            <a:r>
              <a:rPr lang="ru-RU" altLang="en-US" b="1">
                <a:solidFill>
                  <a:schemeClr val="tx1"/>
                </a:solidFill>
              </a:rPr>
              <a:t>15-20 лет назад:</a:t>
            </a: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defRPr/>
            </a:pPr>
            <a:r>
              <a:rPr lang="ru-RU" altLang="en-US">
                <a:solidFill>
                  <a:schemeClr val="tx1"/>
                </a:solidFill>
              </a:rPr>
              <a:t>грамматика - основа языка;</a:t>
            </a: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defRPr/>
            </a:pPr>
            <a:r>
              <a:rPr lang="ru-RU" altLang="en-US">
                <a:solidFill>
                  <a:schemeClr val="tx1"/>
                </a:solidFill>
              </a:rPr>
              <a:t>грамматики – основа учебного курса; · в основе система времен глагола; · модальные глаголы; · отдельные «вспомогательные» темы (предлоги) и т.п.</a:t>
            </a: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buNone/>
              <a:defRPr/>
            </a:pPr>
            <a:r>
              <a:rPr lang="ru-RU" altLang="en-US" b="1">
                <a:solidFill>
                  <a:schemeClr val="tx1"/>
                </a:solidFill>
              </a:rPr>
              <a:t>Практика</a:t>
            </a:r>
            <a:r>
              <a:rPr lang="ru-RU" altLang="en-US">
                <a:solidFill>
                  <a:schemeClr val="tx1"/>
                </a:solidFill>
              </a:rPr>
              <a:t> работы над грамматикой:</a:t>
            </a: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defRPr/>
            </a:pPr>
            <a:r>
              <a:rPr lang="ru-RU" altLang="en-US">
                <a:solidFill>
                  <a:schemeClr val="tx1"/>
                </a:solidFill>
              </a:rPr>
              <a:t>чтение правил;</a:t>
            </a: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 eaLnBrk="0" latinLnBrk="0" hangingPunct="0">
              <a:defRPr/>
            </a:pPr>
            <a:r>
              <a:rPr lang="ru-RU" altLang="en-US">
                <a:solidFill>
                  <a:schemeClr val="tx1"/>
                </a:solidFill>
              </a:rPr>
              <a:t>тренировка в предложениях (с опорой или без опоры на таблицы/схемы)</a:t>
            </a:r>
            <a:endParaRPr lang="ru-RU" altLang="en-US">
              <a:solidFill>
                <a:schemeClr val="tx1"/>
              </a:solidFill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420089" y="1993460"/>
            <a:ext cx="5384797" cy="37394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Thinkfree Office">
  <a:themeElements>
    <a:clrScheme name="Thinkfree Office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Thinkfree Office">
      <a:maj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inkfre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772</ep:Words>
  <ep:PresentationFormat>Экран (4:3)</ep:PresentationFormat>
  <ep:Paragraphs>85</ep:Paragraphs>
  <ep:Slides>20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20</vt:i4>
      </vt:variant>
    </vt:vector>
  </ep:HeadingPairs>
  <ep:TitlesOfParts>
    <vt:vector size="21" baseType="lpstr">
      <vt:lpstr>Thinkfree Office</vt:lpstr>
      <vt:lpstr>Проблемы изучения иностранного языка в высшей школе: грамматика против лексики</vt:lpstr>
      <vt:lpstr>Слайд 2</vt:lpstr>
      <vt:lpstr>Слайд 3</vt:lpstr>
      <vt:lpstr>Слайд 4</vt:lpstr>
      <vt:lpstr>1. Теоретическая часть  1.1. Подходы к обучению лексике и грамматике в зарубежной и отечественной педагогической науке</vt:lpstr>
      <vt:lpstr>Слайд 6</vt:lpstr>
      <vt:lpstr>Слайд 7</vt:lpstr>
      <vt:lpstr>Слайд 8</vt:lpstr>
      <vt:lpstr>Традиционное обучение грамматике в неязыковом вузе</vt:lpstr>
      <vt:lpstr>Слайд 10</vt:lpstr>
      <vt:lpstr>Традиционное обучение лексике в неязыковом вузе</vt:lpstr>
      <vt:lpstr>2. Практическая часть  2.1. Современные подходы к обучению лексике и грамматике в неязыковых вузах</vt:lpstr>
      <vt:lpstr>Слайд 13</vt:lpstr>
      <vt:lpstr>Слайд 14</vt:lpstr>
      <vt:lpstr>Слайд 15</vt:lpstr>
      <vt:lpstr>Слайд 16</vt:lpstr>
      <vt:lpstr>Слайд 17</vt:lpstr>
      <vt:lpstr>Слайд 18</vt:lpstr>
      <vt:lpstr>Выводы</vt:lpstr>
      <vt:lpstr>Спасибо за внимание!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2021-11-15T19:48:35.164</dcterms:created>
  <dc:creator>Никита</dc:creator>
  <cp:lastModifiedBy>Никита</cp:lastModifiedBy>
  <dcterms:modified xsi:type="dcterms:W3CDTF">2021-12-06T21:25:48.508</dcterms:modified>
  <cp:revision>36</cp:revision>
  <dc:title>Особенности преподавания иностранного языка студентам заочной формы обучения в неязыковом гуманитарном вузе</dc:title>
  <cp:version>0906.0100.01</cp:version>
</cp:coreProperties>
</file>