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студентов в рамках применения игровой методики </a:t>
            </a:r>
            <a:br>
              <a:rPr lang="ru-RU" dirty="0" smtClean="0"/>
            </a:br>
            <a:r>
              <a:rPr lang="ru-RU" dirty="0" smtClean="0"/>
              <a:t>в обучении иностранному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789040"/>
            <a:ext cx="6400800" cy="86409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Уваров Валерий Игоревич,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старший преподаватель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кафедры </a:t>
            </a:r>
            <a:r>
              <a:rPr lang="ru-RU" sz="2400" dirty="0" smtClean="0">
                <a:solidFill>
                  <a:schemeClr val="tx1"/>
                </a:solidFill>
              </a:rPr>
              <a:t>и</a:t>
            </a:r>
            <a:r>
              <a:rPr lang="ru-RU" sz="2400" dirty="0" smtClean="0">
                <a:solidFill>
                  <a:schemeClr val="tx1"/>
                </a:solidFill>
              </a:rPr>
              <a:t>ностранных языков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59492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29.04.2020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836712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Безусловно, качественная организация самостоятельной работы студентов, нацеленная на максимальный результат, требует от преподавателя огромных затрат сил и времени.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Однако </a:t>
            </a:r>
            <a:r>
              <a:rPr lang="ru-RU" sz="2800" dirty="0" smtClean="0"/>
              <a:t>концепция модульного </a:t>
            </a:r>
            <a:r>
              <a:rPr lang="ru-RU" sz="2800" dirty="0" err="1" smtClean="0"/>
              <a:t>пролонгирования</a:t>
            </a:r>
            <a:r>
              <a:rPr lang="ru-RU" sz="2800" dirty="0" smtClean="0"/>
              <a:t> игровой ситуации – глобальная игра – будучи однажды созданной, может применяться на протяжении долгого времени, требуя лишь внесения необходимых </a:t>
            </a:r>
            <a:r>
              <a:rPr lang="ru-RU" sz="2800" dirty="0" smtClean="0"/>
              <a:t>корректировок.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2736"/>
            <a:ext cx="7848872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Современное общество строится на процессах международного и межнационального взаимодействия, неуклонно продвигаясь к созданию единых </a:t>
            </a:r>
            <a:r>
              <a:rPr lang="ru-RU" sz="2400" dirty="0" err="1" smtClean="0"/>
              <a:t>социо-культурных</a:t>
            </a:r>
            <a:r>
              <a:rPr lang="ru-RU" sz="2400" dirty="0" smtClean="0"/>
              <a:t>, экономических и политических объединений различных государств и народностей под действием общих процессов глобализации и интеграции в единое мировое человеческое сообщество.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1556792"/>
            <a:ext cx="74168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Современный выпускник вуза должен не просто «владеть» иностранным языком, но и уметь эффективно применять его в ситуациях бытовой и, что самое важное, профессиональной коммуникации. Качество овладения языком должно позволять человеку успешно взаимодействовать с носителями изучаемого иностранного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412776"/>
            <a:ext cx="68407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Наиболее </a:t>
            </a:r>
            <a:r>
              <a:rPr lang="ru-RU" sz="2800" dirty="0" smtClean="0"/>
              <a:t>важным условием эффективной организации самостоятельной работы студентов и достижения реально значимых результатов в формировании коммуникативной компетенции является правильная мотивация учащихся, основанная на доверительных отношениях преподавателя и студентов.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12776"/>
            <a:ext cx="67687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Игровая </a:t>
            </a:r>
            <a:r>
              <a:rPr lang="ru-RU" sz="3200" dirty="0" smtClean="0"/>
              <a:t>методика способна удержать интерес студентов к самостоятельной работе за пределами учебной аудитории, представляя собой подготовку к очной реализации игровых заданий.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84784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«Глобальная </a:t>
            </a:r>
            <a:r>
              <a:rPr lang="ru-RU" sz="3600" dirty="0" smtClean="0"/>
              <a:t>игра» </a:t>
            </a:r>
            <a:endParaRPr lang="ru-RU" sz="3600" dirty="0" smtClean="0"/>
          </a:p>
          <a:p>
            <a:pPr algn="ctr"/>
            <a:endParaRPr lang="ru-RU" sz="3600" dirty="0" smtClean="0"/>
          </a:p>
          <a:p>
            <a:r>
              <a:rPr lang="ru-RU" sz="3600" dirty="0" smtClean="0"/>
              <a:t>представляет </a:t>
            </a:r>
            <a:r>
              <a:rPr lang="ru-RU" sz="3600" dirty="0" smtClean="0"/>
              <a:t>собой цепочку из логически взаимосвязанных кейсов, ведущую к определенному «финалу»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772816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Более подробно о преимуществах применения технологии глобальной игры изложено в статье «Концепции глобальной игры в обучении студентов иностранному языку» 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340768"/>
            <a:ext cx="68407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Процесс </a:t>
            </a:r>
            <a:r>
              <a:rPr lang="ru-RU" sz="2800" dirty="0" smtClean="0"/>
              <a:t>формирования коммуникативной компетенции с помощью технологии глобальной игры (в рамках каждого отдельного модуля) в формате преобладания самостоятельной работы студентов можно представить в три этапа, каждый из которых проходит исключительно на английском языке.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Первый этап представляет собой установочную встречу преподавателя со </a:t>
            </a:r>
            <a:r>
              <a:rPr lang="ru-RU" sz="2400" dirty="0" smtClean="0"/>
              <a:t>студентами.</a:t>
            </a:r>
          </a:p>
          <a:p>
            <a:endParaRPr lang="ru-RU" sz="2400" dirty="0" smtClean="0"/>
          </a:p>
          <a:p>
            <a:r>
              <a:rPr lang="ru-RU" sz="2400" dirty="0" smtClean="0"/>
              <a:t>Второй этап представляет собой непосредственно самостоятельную работу студентов, в ходе которой, помимо отработки навыков исследовательской, творческой и аналитической работы, они активно формируют иноязычную коммуникативную </a:t>
            </a:r>
            <a:r>
              <a:rPr lang="ru-RU" sz="2400" dirty="0" smtClean="0"/>
              <a:t>компетенцию.</a:t>
            </a:r>
          </a:p>
          <a:p>
            <a:endParaRPr lang="ru-RU" sz="2400" dirty="0" smtClean="0"/>
          </a:p>
          <a:p>
            <a:r>
              <a:rPr lang="ru-RU" sz="2400" dirty="0" smtClean="0"/>
              <a:t>Третий этап – очная встреча – предполагает создание фрагмента ролевой игры, максимально моделирующей реальную профессиональную ситуацию. 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Самостоятельная работа студентов в рамках применения игровой методики  в обучении иностранному языку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студентов в рамках применения игровой методики  в обучении иностранному языку</dc:title>
  <dc:creator>Валерий</dc:creator>
  <cp:lastModifiedBy>Валерий</cp:lastModifiedBy>
  <cp:revision>3</cp:revision>
  <dcterms:created xsi:type="dcterms:W3CDTF">2020-04-29T06:27:44Z</dcterms:created>
  <dcterms:modified xsi:type="dcterms:W3CDTF">2020-04-29T06:49:33Z</dcterms:modified>
</cp:coreProperties>
</file>