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78C9BF-A287-47BE-9262-FC85810034C6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1299A1-8642-4376-A680-26DAC087997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" TargetMode="External"/><Relationship Id="rId2" Type="http://schemas.openxmlformats.org/officeDocument/2006/relationships/hyperlink" Target="https://www.monash.edu/rlo/assignment-sampl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aj.org/subjects" TargetMode="External"/><Relationship Id="rId4" Type="http://schemas.openxmlformats.org/officeDocument/2006/relationships/hyperlink" Target="https://www.questia.com/library/academic-journal-artic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Академическое письмо. Границы научного и ненаучного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429132"/>
            <a:ext cx="4772036" cy="12096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Кафедра иностранных языков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Пирогова Л. </a:t>
            </a:r>
            <a:r>
              <a:rPr lang="ru-RU" sz="2000" dirty="0" err="1" smtClean="0">
                <a:solidFill>
                  <a:schemeClr val="tx1"/>
                </a:solidFill>
              </a:rPr>
              <a:t>И.,доцент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Стилистические ошибки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наукообразность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уровне лексики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канцеляризмы на уровне лексики и синтаксиса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Морфологические ошибки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несогласованность времен глагола и причастия (выявились проблемы, раскрывающие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неверный выбор залога гл. или причастия (свет, пройденный через фильтр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неверное определение числа существительного при согласовании с глаголом (Если предложить молодежи вопросы, то они ответят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неверное употребление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предложных форм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(допущение о том, что…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Синтаксические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ошибки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неверный порядок слов (четыре автомата обслуживают несколько тысяч человек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неверное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построение предложений с деепричастным оборотом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О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нлайн-ресурсы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которые можно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ориентироваться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Университет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/>
              </a:rPr>
              <a:t>Monash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/>
              </a:rPr>
              <a:t>University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предлагает образцы эссе по самым разным академическим предметам.</a:t>
            </a: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  <a:hlinkClick r:id="rId3"/>
              </a:rPr>
              <a:t>JSTOR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онлайн-библиотека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научных журналов по различным специальностям. </a:t>
            </a:r>
          </a:p>
          <a:p>
            <a:pPr lvl="0" fontAlgn="base"/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/>
              </a:rPr>
              <a:t>Questia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агрегатор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публикаций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5"/>
              </a:rPr>
              <a:t>Directory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5"/>
              </a:rPr>
              <a:t>of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5"/>
              </a:rPr>
              <a:t>Open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5"/>
              </a:rPr>
              <a:t>Access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Journals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предлагает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бесплатным доступом по разным научным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Академическое письмо – это умение выражать и обосновывать свои мысли посредством краткого, при этом достаточно убедительного научного текста. Оно является одним из важных аспектов успешного обучения в вузе и дальнейшей научно-исследовательской деятельности, в том числе на международном уровне.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Жанры академического письма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первичные (научная статья, диссертация, академическая рецензия, монография и т.п.)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вторичные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(описание научного проекта, тезис, автореферат, научная дискуссия, энциклопедическая статья, аннотация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ритерии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оценки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Авторский заголовок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собственных мыслей и идей по предложенной теме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текста посредством деления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абзацы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заглавных предложений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абзацах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«Язык» текста, стиль и лексика, соответствующие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 ориентированному, академическому письму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Связность, логическая последовательность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Связность и языковая целостность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орфографических и синтаксических ошибок (0 – имеются множественные орфографические и синтаксические ошибки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Графическая организация информации (3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643050"/>
            <a:ext cx="37862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500166" y="2143116"/>
            <a:ext cx="107157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</a:p>
          <a:p>
            <a:pPr algn="ctr"/>
            <a:r>
              <a:rPr lang="ru-RU" dirty="0" smtClean="0"/>
              <a:t>тезис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429124" y="2357430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</a:p>
          <a:p>
            <a:pPr algn="ctr"/>
            <a:r>
              <a:rPr lang="ru-RU" dirty="0" smtClean="0"/>
              <a:t>тезис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358082" y="2000240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</a:p>
          <a:p>
            <a:pPr algn="ctr"/>
            <a:r>
              <a:rPr lang="ru-RU" dirty="0" smtClean="0"/>
              <a:t>тезис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28596" y="3357562"/>
            <a:ext cx="1071570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</a:p>
          <a:p>
            <a:pPr algn="ctr"/>
            <a:r>
              <a:rPr lang="ru-RU" sz="1600" dirty="0" smtClean="0"/>
              <a:t>аргумент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1571604" y="3571876"/>
            <a:ext cx="1000132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</a:p>
          <a:p>
            <a:pPr algn="ctr"/>
            <a:r>
              <a:rPr lang="ru-RU" sz="1600" dirty="0" smtClean="0"/>
              <a:t>аргуме</a:t>
            </a:r>
            <a:r>
              <a:rPr lang="ru-RU" sz="1600" i="1" dirty="0" smtClean="0"/>
              <a:t>нт</a:t>
            </a:r>
            <a:endParaRPr lang="ru-RU" sz="1600" i="1" dirty="0"/>
          </a:p>
        </p:txBody>
      </p:sp>
      <p:sp>
        <p:nvSpPr>
          <p:cNvPr id="15" name="Овал 14"/>
          <p:cNvSpPr/>
          <p:nvPr/>
        </p:nvSpPr>
        <p:spPr>
          <a:xfrm>
            <a:off x="2714612" y="2285992"/>
            <a:ext cx="928694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</a:p>
          <a:p>
            <a:pPr algn="ctr"/>
            <a:r>
              <a:rPr lang="ru-RU" sz="1600" dirty="0" smtClean="0"/>
              <a:t>аргумент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>
            <a:off x="285720" y="4786322"/>
            <a:ext cx="914400" cy="64294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42910" y="5500702"/>
            <a:ext cx="914400" cy="78581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1214414" y="5000636"/>
            <a:ext cx="914400" cy="62864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2571736" y="5000636"/>
            <a:ext cx="914400" cy="62864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2643174" y="3786190"/>
            <a:ext cx="914400" cy="70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21" name="Овал 20"/>
          <p:cNvSpPr/>
          <p:nvPr/>
        </p:nvSpPr>
        <p:spPr>
          <a:xfrm>
            <a:off x="2143108" y="5643578"/>
            <a:ext cx="914400" cy="5715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22" name="Овал 21"/>
          <p:cNvSpPr/>
          <p:nvPr/>
        </p:nvSpPr>
        <p:spPr>
          <a:xfrm>
            <a:off x="3428992" y="4071942"/>
            <a:ext cx="914400" cy="64294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23" name="Овал 22"/>
          <p:cNvSpPr/>
          <p:nvPr/>
        </p:nvSpPr>
        <p:spPr>
          <a:xfrm>
            <a:off x="3286116" y="3286124"/>
            <a:ext cx="914400" cy="7000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3214678" y="5500702"/>
            <a:ext cx="914400" cy="64294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факт</a:t>
            </a:r>
            <a:endParaRPr lang="ru-RU" sz="1600" dirty="0"/>
          </a:p>
        </p:txBody>
      </p:sp>
      <p:cxnSp>
        <p:nvCxnSpPr>
          <p:cNvPr id="30" name="Прямая соединительная линия 29"/>
          <p:cNvCxnSpPr>
            <a:endCxn id="14" idx="0"/>
          </p:cNvCxnSpPr>
          <p:nvPr/>
        </p:nvCxnSpPr>
        <p:spPr>
          <a:xfrm rot="16200000" flipH="1">
            <a:off x="2000232" y="350043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607719" y="217883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12" idx="1"/>
          </p:cNvCxnSpPr>
          <p:nvPr/>
        </p:nvCxnSpPr>
        <p:spPr>
          <a:xfrm>
            <a:off x="6858016" y="1857364"/>
            <a:ext cx="633977" cy="27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8" idx="3"/>
          </p:cNvCxnSpPr>
          <p:nvPr/>
        </p:nvCxnSpPr>
        <p:spPr>
          <a:xfrm rot="5400000">
            <a:off x="1147340" y="3133559"/>
            <a:ext cx="719708" cy="299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3" idx="4"/>
            <a:endCxn id="16" idx="0"/>
          </p:cNvCxnSpPr>
          <p:nvPr/>
        </p:nvCxnSpPr>
        <p:spPr>
          <a:xfrm rot="5400000">
            <a:off x="603618" y="4425559"/>
            <a:ext cx="500066" cy="221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7" idx="0"/>
          </p:cNvCxnSpPr>
          <p:nvPr/>
        </p:nvCxnSpPr>
        <p:spPr>
          <a:xfrm rot="16200000" flipH="1">
            <a:off x="478601" y="4879193"/>
            <a:ext cx="1143008" cy="100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18" idx="0"/>
          </p:cNvCxnSpPr>
          <p:nvPr/>
        </p:nvCxnSpPr>
        <p:spPr>
          <a:xfrm>
            <a:off x="1000100" y="4357694"/>
            <a:ext cx="67151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4" idx="4"/>
          </p:cNvCxnSpPr>
          <p:nvPr/>
        </p:nvCxnSpPr>
        <p:spPr>
          <a:xfrm rot="16200000" flipH="1">
            <a:off x="1671614" y="4886332"/>
            <a:ext cx="122874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14" idx="4"/>
            <a:endCxn id="19" idx="1"/>
          </p:cNvCxnSpPr>
          <p:nvPr/>
        </p:nvCxnSpPr>
        <p:spPr>
          <a:xfrm rot="16200000" flipH="1">
            <a:off x="2085447" y="4472498"/>
            <a:ext cx="606423" cy="633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14" idx="4"/>
            <a:endCxn id="24" idx="7"/>
          </p:cNvCxnSpPr>
          <p:nvPr/>
        </p:nvCxnSpPr>
        <p:spPr>
          <a:xfrm rot="16200000" flipH="1">
            <a:off x="2479127" y="4078818"/>
            <a:ext cx="1108583" cy="1923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5" idx="4"/>
            <a:endCxn id="20" idx="0"/>
          </p:cNvCxnSpPr>
          <p:nvPr/>
        </p:nvCxnSpPr>
        <p:spPr>
          <a:xfrm rot="5400000">
            <a:off x="2846768" y="3453999"/>
            <a:ext cx="585798" cy="7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3464711" y="317896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15" idx="4"/>
            <a:endCxn id="22" idx="1"/>
          </p:cNvCxnSpPr>
          <p:nvPr/>
        </p:nvCxnSpPr>
        <p:spPr>
          <a:xfrm rot="16200000" flipH="1">
            <a:off x="2888078" y="3491273"/>
            <a:ext cx="965707" cy="383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8" idx="4"/>
            <a:endCxn id="14" idx="0"/>
          </p:cNvCxnSpPr>
          <p:nvPr/>
        </p:nvCxnSpPr>
        <p:spPr>
          <a:xfrm rot="16200000" flipH="1">
            <a:off x="1796630" y="3296836"/>
            <a:ext cx="51436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8" idx="6"/>
          </p:cNvCxnSpPr>
          <p:nvPr/>
        </p:nvCxnSpPr>
        <p:spPr>
          <a:xfrm flipV="1">
            <a:off x="2571736" y="2571744"/>
            <a:ext cx="214314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https://www.smartreading.ru/assets/images/03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2348230"/>
            <a:ext cx="7499350" cy="299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dirty="0">
                <a:latin typeface="Arial" pitchFamily="34" charset="0"/>
                <a:cs typeface="Arial" pitchFamily="34" charset="0"/>
              </a:rPr>
              <a:t>владения языком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написания научной работы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ладение предметом исследования, его понятийным аппаратом, терминологией, знание общепринятых научных концепций, понимание современных; тенденций и проблем в исследовании предмета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редставление собственной точки зрения (позиции, отношения) при раскрытии проблемы;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аскрытие проблемы на теоретическом уровне или на бытовом уровне, с корректным использованием или без использования научных понятий в контексте раскрытия темы;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своей позиции с опорой на научные концепции, факты социально-экономической действительности или на собственный опыт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Типичные лексические ошибки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неверное словоупотребление связанное с незнанием значения слова (маргинал – разносторонний человек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неверное словоупотребление связанное с подменой одинаковых по звучанию, но разных по значению терминов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комплементарный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комплиментарный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Фразеологические ошибки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смешение двух фразеологизмов (играть роль, иметь значение)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плеоназм (инициирующее начало, анкетированный опрос, номенклатурное название)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тавтология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нарушение лексической сочетаемости слов (благодаря войне)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катахреза (сдержанная активность, неслышный гул)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382</TotalTime>
  <Words>455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Академическое письмо. Границы научного и ненаучного</vt:lpstr>
      <vt:lpstr>Слайд 2</vt:lpstr>
      <vt:lpstr>Жанры академического письма </vt:lpstr>
      <vt:lpstr>Критерии оценки</vt:lpstr>
      <vt:lpstr>Графическая организация информации (3D)</vt:lpstr>
      <vt:lpstr>Пример</vt:lpstr>
      <vt:lpstr>Уровень владения языком написания научной работы</vt:lpstr>
      <vt:lpstr>Типичные лексические ошибки</vt:lpstr>
      <vt:lpstr>Фразеологические ошибки</vt:lpstr>
      <vt:lpstr>Стилистические ошибки </vt:lpstr>
      <vt:lpstr>Морфологические ошибки </vt:lpstr>
      <vt:lpstr>Синтаксические ошибки </vt:lpstr>
      <vt:lpstr>Онлайн-ресурсы, на которые можно ориентироваться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Академическое письмо. Границы научного и ненаучного</dc:title>
  <dc:creator>User</dc:creator>
  <cp:lastModifiedBy>User</cp:lastModifiedBy>
  <cp:revision>29</cp:revision>
  <dcterms:created xsi:type="dcterms:W3CDTF">2020-03-21T08:38:38Z</dcterms:created>
  <dcterms:modified xsi:type="dcterms:W3CDTF">2020-03-21T15:01:12Z</dcterms:modified>
</cp:coreProperties>
</file>