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5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7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3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6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8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8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0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23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10" r:id="rId5"/>
    <p:sldLayoutId id="2147483716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8C6A4D-F0DF-4BA4-807D-76D3EE275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858" b="9142"/>
          <a:stretch/>
        </p:blipFill>
        <p:spPr>
          <a:xfrm>
            <a:off x="370066" y="185622"/>
            <a:ext cx="12191979" cy="6857990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0ED5C-F544-45DC-B35F-F0DD1DE44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322" y="1179739"/>
            <a:ext cx="9443357" cy="2753880"/>
          </a:xfrm>
        </p:spPr>
        <p:txBody>
          <a:bodyPr anchor="b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Дистанционное обучение английскому языку: камни преткновения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3F3A59-8C8E-4E7D-BFE9-173DE2EBB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2761"/>
            <a:ext cx="9144000" cy="94322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Трудности освоения языка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5540D-A962-4E58-B618-C48E3850617F}"/>
              </a:ext>
            </a:extLst>
          </p:cNvPr>
          <p:cNvSpPr txBox="1"/>
          <p:nvPr/>
        </p:nvSpPr>
        <p:spPr>
          <a:xfrm>
            <a:off x="8461828" y="5702913"/>
            <a:ext cx="4412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Презентация подготовлена</a:t>
            </a:r>
          </a:p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Ст. преподавателем каф. иностранных языков Кондрашовой Е.В.</a:t>
            </a:r>
          </a:p>
        </p:txBody>
      </p:sp>
    </p:spTree>
    <p:extLst>
      <p:ext uri="{BB962C8B-B14F-4D97-AF65-F5344CB8AC3E}">
        <p14:creationId xmlns:p14="http://schemas.microsoft.com/office/powerpoint/2010/main" val="383033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45CD8-B920-4607-8256-9ED83FF5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49630"/>
            <a:ext cx="10058400" cy="742323"/>
          </a:xfrm>
        </p:spPr>
        <p:txBody>
          <a:bodyPr>
            <a:normAutofit/>
          </a:bodyPr>
          <a:lstStyle/>
          <a:p>
            <a:r>
              <a:rPr lang="ru-RU" sz="3600" spc="25" dirty="0">
                <a:solidFill>
                  <a:schemeClr val="tx1"/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З</a:t>
            </a:r>
            <a:r>
              <a:rPr lang="ru-RU" sz="3600" spc="25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аимство</a:t>
            </a:r>
            <a:r>
              <a:rPr lang="ru-RU" sz="3600" spc="25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вания в английском языке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D2CB6B-185E-44D5-BA12-70C98754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984534"/>
            <a:ext cx="11416683" cy="54606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 Французские                                    Слова греческого                         Скандинавские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заимствования:                                 происхождения:                           заимствования: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A8993-55B2-4924-9D73-342CDABAF605}"/>
              </a:ext>
            </a:extLst>
          </p:cNvPr>
          <p:cNvSpPr txBox="1"/>
          <p:nvPr/>
        </p:nvSpPr>
        <p:spPr>
          <a:xfrm>
            <a:off x="328474" y="1850994"/>
            <a:ext cx="3459332" cy="533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b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слова, связанные с управлением государством: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gouvernement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royal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royal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judge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juge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court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justice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8046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слова, связанные с армией и военным бытом: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b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army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armée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regiment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régiment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siege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siège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banner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victory</a:t>
            </a:r>
            <a:r>
              <a:rPr lang="ru-RU" b="1" i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victoire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b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слова, связанные с бытом и нравами аристократии: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>
              <a:spcBef>
                <a:spcPts val="600"/>
              </a:spcBef>
            </a:pPr>
            <a:r>
              <a:rPr lang="ru-RU" b="1" i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pleasure</a:t>
            </a:r>
            <a:r>
              <a:rPr lang="ru-RU" b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plaisir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leisure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loisir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fashion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i="1" spc="25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feast</a:t>
            </a:r>
            <a:r>
              <a:rPr lang="ru-RU" i="1" spc="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9DBCF-7E51-4760-B68C-31DD1F9B78BE}"/>
              </a:ext>
            </a:extLst>
          </p:cNvPr>
          <p:cNvSpPr txBox="1"/>
          <p:nvPr/>
        </p:nvSpPr>
        <p:spPr>
          <a:xfrm>
            <a:off x="4326382" y="1957526"/>
            <a:ext cx="39387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с комбинацией букв "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": </a:t>
            </a:r>
            <a:endParaRPr lang="ru-RU" dirty="0"/>
          </a:p>
          <a:p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ilosophy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rase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rodisiac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в начале слов: 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ychology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eudonym</a:t>
            </a:r>
            <a:endParaRPr lang="ru-RU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буквосочетание "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":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ru-RU" sz="2000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ematics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esis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ermal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ics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sympathise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labyrin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ru-RU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буквосочетание"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":   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rist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aracter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anar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orus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ristmas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rome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estra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ology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0B137-79BB-4A65-94F4-EC684CA87EF9}"/>
              </a:ext>
            </a:extLst>
          </p:cNvPr>
          <p:cNvSpPr txBox="1"/>
          <p:nvPr/>
        </p:nvSpPr>
        <p:spPr>
          <a:xfrm>
            <a:off x="9058183" y="1957526"/>
            <a:ext cx="28053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слова, содержащие группу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sk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/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sc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ru-RU" dirty="0"/>
          </a:p>
          <a:p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sk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y,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sk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in,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sk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ull,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sc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ant,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sk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ill,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sc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anty, whi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sk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to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sc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are, to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sc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reak, to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sc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rape, to ba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sk</a:t>
            </a:r>
            <a:endParaRPr lang="ru-RU" dirty="0"/>
          </a:p>
          <a:p>
            <a:pPr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Calibri" panose="020F0502020204030204" pitchFamily="34" charset="0"/>
                <a:cs typeface="Tahoma" panose="020B0604030504040204" pitchFamily="34" charset="0"/>
              </a:rPr>
              <a:t>сохранение взрывного произношения</a:t>
            </a: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g, k  </a:t>
            </a:r>
            <a:r>
              <a:rPr lang="ru-RU" b="1" dirty="0">
                <a:latin typeface="Calibri" panose="020F0502020204030204" pitchFamily="34" charset="0"/>
                <a:cs typeface="Tahoma" panose="020B0604030504040204" pitchFamily="34" charset="0"/>
              </a:rPr>
              <a:t>с гласными</a:t>
            </a: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 i, e:  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get</a:t>
            </a: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gift</a:t>
            </a:r>
            <a:endParaRPr lang="ru-RU" b="1" i="1" dirty="0">
              <a:solidFill>
                <a:srgbClr val="C00000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времена года: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winter</a:t>
            </a: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summer</a:t>
            </a: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названия дней недели: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Tuesdaу</a:t>
            </a: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dirty="0"/>
          </a:p>
          <a:p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Wednesday</a:t>
            </a: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Thursday</a:t>
            </a: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Friday</a:t>
            </a: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ru-RU" dirty="0"/>
          </a:p>
          <a:p>
            <a:endParaRPr lang="ru-RU" b="1" i="1" dirty="0">
              <a:solidFill>
                <a:srgbClr val="C00000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4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3513E-DC41-418C-A1A6-439DC59DB50C}"/>
              </a:ext>
            </a:extLst>
          </p:cNvPr>
          <p:cNvSpPr txBox="1"/>
          <p:nvPr/>
        </p:nvSpPr>
        <p:spPr>
          <a:xfrm>
            <a:off x="506027" y="683581"/>
            <a:ext cx="106532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cs typeface="Aharoni" panose="02010803020104030203" pitchFamily="2" charset="-79"/>
              </a:rPr>
              <a:t>     Уважаемые коллеги! </a:t>
            </a:r>
          </a:p>
          <a:p>
            <a:r>
              <a:rPr lang="ru-RU" sz="2000" dirty="0">
                <a:cs typeface="Aharoni" panose="02010803020104030203" pitchFamily="2" charset="-79"/>
              </a:rPr>
              <a:t>    В условиях малого количества учебных часов, которые отводятся студентам на изучение иностранного языка в рамках </a:t>
            </a:r>
            <a:r>
              <a:rPr lang="ru-RU" sz="2000" dirty="0">
                <a:solidFill>
                  <a:srgbClr val="000000"/>
                </a:solidFill>
                <a:latin typeface="Franklin Gothic Book" panose="020B0503020102020204" pitchFamily="34" charset="0"/>
                <a:cs typeface="Aharoni" panose="02010803020104030203" pitchFamily="2" charset="-79"/>
              </a:rPr>
              <a:t>программы дистанционного образования, первостепенной обязанностью преподавателя становится формирование у студентов целостного представления о языке как о единой системе. </a:t>
            </a:r>
          </a:p>
          <a:p>
            <a:r>
              <a:rPr lang="ru-RU" sz="2000" dirty="0">
                <a:cs typeface="Aharoni" panose="02010803020104030203" pitchFamily="2" charset="-79"/>
              </a:rPr>
              <a:t>     Когда студент не только овладевает конкретным языковым умением или навыком, но и понимает внутреннюю организацию языка, характер взаимодействия элементов языковой системы, внутрисистемные связи, он осознает единство и целостность изучаемого языка. В этом случае процесс освоения иностранного становится более осознанным, а ,значит, и более эффективным.</a:t>
            </a:r>
          </a:p>
          <a:p>
            <a:r>
              <a:rPr lang="ru-RU" sz="2000" dirty="0">
                <a:cs typeface="Aharoni" panose="02010803020104030203" pitchFamily="2" charset="-79"/>
              </a:rPr>
              <a:t>     В своей работе я попыталась систематизировать те аспекты, которые вызывают у студентов наибольшие трудности при изучении английского языка, те «камни преткновения», «скрытые узлы сопротивления» (если можно так выразиться), которые затрудняют процесс освоения языка. Я попыталась найти ответ на вопрос, почему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Россия стала лишь 48-й из 100 стран, вошедших в рейтинг владения английским языком, составленный компанией EF (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в 2019г. Я попыталась проанализировать, что затрудняет эффективное освоение языка студентами, и в своей работе я остановилась на основных отличиях русского и английского языков. В данной презентации представлена только часть собранного материала. Я с удовольствием отвечу на ваши вопросы, </a:t>
            </a:r>
            <a:r>
              <a:rPr lang="ru-RU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уважаемые коллеги. </a:t>
            </a:r>
            <a:endParaRPr lang="ru-RU" sz="20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625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8FBB4F8-FC3C-4834-B45E-730A3EE5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9949"/>
            <a:ext cx="10058400" cy="55589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Английский язык</a:t>
            </a:r>
            <a:r>
              <a:rPr lang="en-US" sz="4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lingua </a:t>
            </a:r>
            <a:r>
              <a:rPr lang="ru-RU" sz="4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franca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23878A23-5202-4FD5-B18B-46D7190A0D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0" y="1005841"/>
            <a:ext cx="4251559" cy="28648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FB7C91-32EA-4B31-B891-735930501867}"/>
              </a:ext>
            </a:extLst>
          </p:cNvPr>
          <p:cNvSpPr txBox="1"/>
          <p:nvPr/>
        </p:nvSpPr>
        <p:spPr>
          <a:xfrm>
            <a:off x="798991" y="4172505"/>
            <a:ext cx="444771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"/>
            </a:pPr>
            <a:r>
              <a:rPr lang="ru-RU" b="1" spc="-7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lingua </a:t>
            </a:r>
            <a:r>
              <a:rPr lang="ru-RU" b="1" spc="-7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franca</a:t>
            </a:r>
            <a:r>
              <a:rPr lang="ru-RU" b="1" spc="-7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b="1" spc="-7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название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 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языка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который используют как средство делового и культурного </a:t>
            </a:r>
            <a:endParaRPr lang="ru-RU" dirty="0"/>
          </a:p>
          <a:p>
            <a:pPr marL="82296">
              <a:spcBef>
                <a:spcPts val="600"/>
              </a:spcBef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общения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людей,   </a:t>
            </a:r>
            <a:endParaRPr lang="ru-RU" dirty="0"/>
          </a:p>
          <a:p>
            <a:pPr marL="82296"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разговаривающих на  </a:t>
            </a:r>
            <a:endParaRPr lang="ru-RU" dirty="0"/>
          </a:p>
          <a:p>
            <a:pPr marL="82296"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разных 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языках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  <a:p>
            <a:r>
              <a:rPr lang="ru-RU" b="1" spc="-7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24F6D-43ED-49AA-B3C3-05F1FF53D9E3}"/>
              </a:ext>
            </a:extLst>
          </p:cNvPr>
          <p:cNvSpPr txBox="1"/>
          <p:nvPr/>
        </p:nvSpPr>
        <p:spPr>
          <a:xfrm>
            <a:off x="6409678" y="923278"/>
            <a:ext cx="488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Рейтинг владения английским языком</a:t>
            </a:r>
            <a:endParaRPr lang="ru-RU" sz="2000" dirty="0"/>
          </a:p>
          <a:p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в мире:</a:t>
            </a:r>
            <a:endParaRPr lang="ru-RU" sz="2000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BD625EFB-84FF-4F2D-80A7-E9FBCB05A8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41" y="1597654"/>
            <a:ext cx="5823751" cy="36756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C5B48B-9AE1-418D-9071-32235EE4B8BF}"/>
              </a:ext>
            </a:extLst>
          </p:cNvPr>
          <p:cNvSpPr txBox="1"/>
          <p:nvPr/>
        </p:nvSpPr>
        <p:spPr>
          <a:xfrm>
            <a:off x="5569258" y="5344357"/>
            <a:ext cx="6113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Россия стала 48-й из 100 стран, вошедших в рейтинг владения английским языком, составленный компанией EF (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в 2019г. На первых местах рейтинга традиционно оказались Нидерланды,  Швеция и Норвегия. </a:t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78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2B321-FA7C-4DAB-8E0A-50611DFE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0" y="319596"/>
            <a:ext cx="11336784" cy="99429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РАЗЛИЧИЕ РУССКОГО И АНГЛИЙСКОГО ЯЗЫКОВ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2C7F98-2FE1-48D7-9164-F91B450FD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032" y="1233996"/>
            <a:ext cx="5292274" cy="4618164"/>
          </a:xfrm>
        </p:spPr>
        <p:txBody>
          <a:bodyPr/>
          <a:lstStyle/>
          <a:p>
            <a:r>
              <a:rPr lang="ru-RU" b="1" dirty="0">
                <a:solidFill>
                  <a:srgbClr val="572314"/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Русский язык – язык флективного типа</a:t>
            </a:r>
            <a:br>
              <a:rPr lang="ru-RU" b="1" dirty="0">
                <a:solidFill>
                  <a:srgbClr val="572314"/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b="1" dirty="0">
                <a:solidFill>
                  <a:srgbClr val="572314"/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                  (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лат.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F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lexio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- </a:t>
            </a:r>
            <a:r>
              <a:rPr lang="ru-RU" b="1" dirty="0">
                <a:solidFill>
                  <a:srgbClr val="572314"/>
                </a:solidFill>
                <a:latin typeface="Corbel" panose="020B0503020204020204" pitchFamily="34" charset="0"/>
                <a:ea typeface="+mj-ea"/>
                <a:cs typeface="+mj-cs"/>
              </a:rPr>
              <a:t>сгибание)</a:t>
            </a:r>
          </a:p>
          <a:p>
            <a:endParaRPr lang="ru-RU" b="1" dirty="0">
              <a:solidFill>
                <a:srgbClr val="572314"/>
              </a:solidFill>
              <a:latin typeface="Corbel" panose="020B0503020204020204" pitchFamily="34" charset="0"/>
              <a:ea typeface="+mj-ea"/>
              <a:cs typeface="+mj-cs"/>
            </a:endParaRPr>
          </a:p>
          <a:p>
            <a:pPr marL="82296" indent="0">
              <a:spcBef>
                <a:spcPts val="600"/>
              </a:spcBef>
              <a:buNone/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Флексия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- морфема, стоящая в конце слова и служащая для связи слов в словосочетании или предложении                          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</a:t>
            </a:r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стол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7374AF-7493-45F9-90AC-04736B40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491" y="1233996"/>
            <a:ext cx="5450890" cy="461816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Современный английский язык относится к аналитическому типу языков, однако английский язык, в современном его состоянии благодаря развитию так называемой конверсии, приобрел признаки, свойственные агглютинативному типу, где части речи различаются слабо.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Отсутствие специфических показателей в английском языке приводит к развитию конверсии, в результате чего отдельно взятое слово вне контекста трудно отнести к какой - либо части речи.</a:t>
            </a:r>
            <a:endParaRPr 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C52DA10-32CC-4FF9-8EF9-6EC80706EAAF}"/>
              </a:ext>
            </a:extLst>
          </p:cNvPr>
          <p:cNvCxnSpPr/>
          <p:nvPr/>
        </p:nvCxnSpPr>
        <p:spPr>
          <a:xfrm flipH="1">
            <a:off x="1242874" y="3675355"/>
            <a:ext cx="1038687" cy="337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B8916DF-C9C7-42E6-B2F5-372A187CBB15}"/>
              </a:ext>
            </a:extLst>
          </p:cNvPr>
          <p:cNvCxnSpPr/>
          <p:nvPr/>
        </p:nvCxnSpPr>
        <p:spPr>
          <a:xfrm>
            <a:off x="2734322" y="3746377"/>
            <a:ext cx="0" cy="1340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9E84DAA-AFA6-499E-A79F-7C87A0DDDA2B}"/>
              </a:ext>
            </a:extLst>
          </p:cNvPr>
          <p:cNvCxnSpPr/>
          <p:nvPr/>
        </p:nvCxnSpPr>
        <p:spPr>
          <a:xfrm>
            <a:off x="3089429" y="3675355"/>
            <a:ext cx="1305018" cy="43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CE8269-34DF-44D0-B110-ABE4D58376E1}"/>
              </a:ext>
            </a:extLst>
          </p:cNvPr>
          <p:cNvSpPr txBox="1"/>
          <p:nvPr/>
        </p:nvSpPr>
        <p:spPr>
          <a:xfrm>
            <a:off x="535619" y="4012707"/>
            <a:ext cx="160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стол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B2110-D5B5-435B-B9D3-739F086032D8}"/>
              </a:ext>
            </a:extLst>
          </p:cNvPr>
          <p:cNvSpPr txBox="1"/>
          <p:nvPr/>
        </p:nvSpPr>
        <p:spPr>
          <a:xfrm>
            <a:off x="1961979" y="5111773"/>
            <a:ext cx="193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под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стол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ОМ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2CCE7-ACC3-43FB-A23F-58A13AD78C35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2109D1-E2F6-456F-8564-9D7ADB24AD2F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74673-CF69-4E6F-A9EE-5EA39E92815D}"/>
              </a:ext>
            </a:extLst>
          </p:cNvPr>
          <p:cNvSpPr txBox="1"/>
          <p:nvPr/>
        </p:nvSpPr>
        <p:spPr>
          <a:xfrm>
            <a:off x="3542191" y="4084585"/>
            <a:ext cx="174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стол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9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BAEE50A-8FCC-4C56-9633-F97819BD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91" y="168676"/>
            <a:ext cx="10406109" cy="184551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Устойчивые и свободные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u-RU" sz="3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ловосочетания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b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фразеологизмы</a:t>
            </a: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DD9AC8-613B-4729-9F18-557D6D17A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77" y="1857200"/>
            <a:ext cx="9264717" cy="3849624"/>
          </a:xfrm>
        </p:spPr>
        <p:txBody>
          <a:bodyPr/>
          <a:lstStyle/>
          <a:p>
            <a:pPr marL="82296" indent="0">
              <a:spcBef>
                <a:spcPts val="600"/>
              </a:spcBef>
              <a:buNone/>
            </a:pPr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Remember me </a:t>
            </a: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spcBef>
                <a:spcPts val="600"/>
              </a:spcBef>
              <a:buNone/>
            </a:pP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sister!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spcBef>
                <a:spcPts val="600"/>
              </a:spcBef>
              <a:buNone/>
            </a:pPr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regards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spcBef>
                <a:spcPts val="600"/>
              </a:spcBef>
              <a:buNone/>
            </a:pP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sister!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4B04AE-049F-4C3E-8228-28AC4EA98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34" y="1628687"/>
            <a:ext cx="3854648" cy="24134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0BFF28-90CC-4F35-9537-4082D32F4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8" y="4137106"/>
            <a:ext cx="3312368" cy="2312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CD5CAA-3429-4297-AA2D-591F161F51EA}"/>
              </a:ext>
            </a:extLst>
          </p:cNvPr>
          <p:cNvSpPr txBox="1"/>
          <p:nvPr/>
        </p:nvSpPr>
        <p:spPr>
          <a:xfrm>
            <a:off x="4749552" y="4693145"/>
            <a:ext cx="5033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 get onto a mess/ fix</a:t>
            </a:r>
          </a:p>
          <a:p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spot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fool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oneself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one's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foot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7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82BCB7-1965-4369-A43E-BA817E5E137A}"/>
              </a:ext>
            </a:extLst>
          </p:cNvPr>
          <p:cNvSpPr/>
          <p:nvPr/>
        </p:nvSpPr>
        <p:spPr>
          <a:xfrm>
            <a:off x="257452" y="234791"/>
            <a:ext cx="11230253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2314"/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</a:t>
            </a:r>
            <a:r>
              <a:rPr lang="ru-RU" sz="2400" dirty="0">
                <a:solidFill>
                  <a:srgbClr val="572314"/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Омонимы :  </a:t>
            </a:r>
            <a:br>
              <a:rPr lang="ru-RU" sz="2400" dirty="0">
                <a:solidFill>
                  <a:srgbClr val="572314"/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572314"/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en-US" sz="2400" dirty="0">
                <a:solidFill>
                  <a:srgbClr val="572314"/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                </a:t>
            </a:r>
            <a:r>
              <a:rPr lang="ru-RU" b="1" dirty="0">
                <a:solidFill>
                  <a:srgbClr val="7030A0"/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16 -18% всего словарного фонда английского языка)</a:t>
            </a:r>
            <a:endParaRPr lang="en-US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7030A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68046" indent="-285750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Абсолютные омонимы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— слова в языке, которые одинаковы и по звучанию, и по написанию:</a:t>
            </a:r>
            <a:endParaRPr lang="ru-RU" dirty="0"/>
          </a:p>
          <a:p>
            <a:pPr marL="82296">
              <a:spcBef>
                <a:spcPts val="600"/>
              </a:spcBef>
            </a:pP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Sound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saund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– здоровый, здравый  / 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Sound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saund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– звук </a:t>
            </a:r>
            <a:endParaRPr lang="ru-RU" dirty="0"/>
          </a:p>
          <a:p>
            <a:pPr marL="368046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Омофоны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— слова имеющие одинаковое звучание, но разное написание</a:t>
            </a:r>
            <a:endParaRPr lang="ru-RU" dirty="0"/>
          </a:p>
          <a:p>
            <a:pPr marL="82296">
              <a:spcBef>
                <a:spcPts val="600"/>
              </a:spcBef>
            </a:pPr>
            <a:r>
              <a:rPr lang="ru-RU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Meat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mi:t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– мясо  /  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mi:t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– встретить</a:t>
            </a:r>
            <a:endParaRPr lang="ru-RU" dirty="0"/>
          </a:p>
          <a:p>
            <a:pPr marL="368046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Омографы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— слова, которые имеют одинаковое написание, но произносятся по-разному</a:t>
            </a:r>
            <a:endParaRPr lang="ru-RU" dirty="0"/>
          </a:p>
          <a:p>
            <a:pPr marL="82296">
              <a:spcBef>
                <a:spcPts val="600"/>
              </a:spcBef>
            </a:pP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Row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en-US" sz="2000" b="1" i="1" dirty="0" err="1">
                <a:solidFill>
                  <a:srgbClr val="7030A0"/>
                </a:solidFill>
                <a:latin typeface="Calibri" panose="020F0502020204030204" pitchFamily="34" charset="0"/>
              </a:rPr>
              <a:t>rəʊ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] – линия  / 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row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en-US" sz="2000" b="1" i="1" dirty="0" err="1">
                <a:solidFill>
                  <a:srgbClr val="7030A0"/>
                </a:solidFill>
                <a:latin typeface="Calibri" panose="020F0502020204030204" pitchFamily="34" charset="0"/>
              </a:rPr>
              <a:t>raʊ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- нарушение порядка</a:t>
            </a:r>
            <a:endParaRPr lang="ru-RU" dirty="0"/>
          </a:p>
          <a:p>
            <a:pPr marL="368046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Паронимы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— это слова имеющие схожее произношение, но не полностью идентичное</a:t>
            </a:r>
            <a:endParaRPr lang="ru-RU" dirty="0"/>
          </a:p>
          <a:p>
            <a:pPr marL="82296">
              <a:spcBef>
                <a:spcPts val="600"/>
              </a:spcBef>
            </a:pP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Desert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['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dezət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- пустыня   /  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Dessert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ru-RU" sz="2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dɪˈzə:t</a:t>
            </a:r>
            <a:r>
              <a:rPr lang="ru-RU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]- десерт</a:t>
            </a:r>
            <a:endParaRPr lang="ru-RU" dirty="0"/>
          </a:p>
          <a:p>
            <a:endParaRPr lang="en-US" b="1" dirty="0">
              <a:solidFill>
                <a:srgbClr val="7030A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Типы омонимов:</a:t>
            </a:r>
            <a:endParaRPr lang="en-US" sz="2000" b="1" dirty="0">
              <a:solidFill>
                <a:srgbClr val="7030A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7030A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/>
              <a:t>                  </a:t>
            </a:r>
            <a:r>
              <a:rPr lang="ru-RU" b="1" dirty="0"/>
              <a:t>лексические</a:t>
            </a:r>
            <a:r>
              <a:rPr lang="ru-RU" dirty="0"/>
              <a:t>: </a:t>
            </a:r>
            <a:r>
              <a:rPr lang="en-US" b="1" dirty="0">
                <a:solidFill>
                  <a:srgbClr val="C00000"/>
                </a:solidFill>
              </a:rPr>
              <a:t>mate </a:t>
            </a:r>
            <a:r>
              <a:rPr lang="ru-RU" b="1" dirty="0"/>
              <a:t>(шах. мат)                                                        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                    </a:t>
            </a:r>
            <a:r>
              <a:rPr lang="en-US" b="1" dirty="0">
                <a:solidFill>
                  <a:srgbClr val="C00000"/>
                </a:solidFill>
              </a:rPr>
              <a:t>mate</a:t>
            </a:r>
            <a:r>
              <a:rPr lang="ru-RU" b="1" dirty="0"/>
              <a:t> (товарищ; супруг/ супруга)                                           лексико-грамматические: </a:t>
            </a:r>
            <a:r>
              <a:rPr lang="en-US" b="1" dirty="0">
                <a:solidFill>
                  <a:srgbClr val="C00000"/>
                </a:solidFill>
              </a:rPr>
              <a:t>sea</a:t>
            </a:r>
            <a:r>
              <a:rPr lang="en-US" b="1" dirty="0"/>
              <a:t> (</a:t>
            </a:r>
            <a:r>
              <a:rPr lang="ru-RU" b="1" dirty="0"/>
              <a:t>море)</a:t>
            </a:r>
            <a:endParaRPr lang="en-US" b="1" dirty="0"/>
          </a:p>
          <a:p>
            <a:r>
              <a:rPr lang="en-US" dirty="0"/>
              <a:t>                                                                                                                                                                    </a:t>
            </a:r>
            <a:r>
              <a:rPr lang="en-US" b="1" dirty="0">
                <a:solidFill>
                  <a:srgbClr val="C00000"/>
                </a:solidFill>
              </a:rPr>
              <a:t>see</a:t>
            </a:r>
            <a:r>
              <a:rPr lang="en-US" dirty="0"/>
              <a:t>  </a:t>
            </a:r>
            <a:r>
              <a:rPr lang="ru-RU" b="1" dirty="0"/>
              <a:t>(видеть)</a:t>
            </a:r>
            <a:r>
              <a:rPr lang="en-US" dirty="0"/>
              <a:t>                                                    </a:t>
            </a:r>
          </a:p>
          <a:p>
            <a:r>
              <a:rPr lang="ru-RU" dirty="0"/>
              <a:t>                                                                         </a:t>
            </a:r>
            <a:r>
              <a:rPr lang="ru-RU" b="1" dirty="0"/>
              <a:t>грамматические:</a:t>
            </a:r>
            <a:r>
              <a:rPr lang="ru-RU" dirty="0"/>
              <a:t>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</a:rPr>
              <a:t>round</a:t>
            </a: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(круглый)  </a:t>
            </a:r>
          </a:p>
          <a:p>
            <a:r>
              <a:rPr lang="ru-RU" b="1" dirty="0">
                <a:latin typeface="Calibri" panose="020F0502020204030204" pitchFamily="34" charset="0"/>
              </a:rPr>
              <a:t>                                                                                           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</a:rPr>
              <a:t>to round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</a:rPr>
              <a:t> </a:t>
            </a:r>
            <a:r>
              <a:rPr lang="ru-RU" b="1" dirty="0">
                <a:latin typeface="Calibri" panose="020F0502020204030204" pitchFamily="34" charset="0"/>
              </a:rPr>
              <a:t>(обогнуть)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endParaRPr lang="en-US" dirty="0"/>
          </a:p>
          <a:p>
            <a:endParaRPr lang="ru-RU" dirty="0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85183A0-162B-43C4-A086-E514E11D10FD}"/>
              </a:ext>
            </a:extLst>
          </p:cNvPr>
          <p:cNvCxnSpPr/>
          <p:nvPr/>
        </p:nvCxnSpPr>
        <p:spPr>
          <a:xfrm flipH="1">
            <a:off x="2885243" y="4758431"/>
            <a:ext cx="1473693" cy="248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60B29D1-C289-43F3-93D8-753295C52B69}"/>
              </a:ext>
            </a:extLst>
          </p:cNvPr>
          <p:cNvCxnSpPr>
            <a:cxnSpLocks/>
          </p:cNvCxnSpPr>
          <p:nvPr/>
        </p:nvCxnSpPr>
        <p:spPr>
          <a:xfrm>
            <a:off x="5325121" y="4873840"/>
            <a:ext cx="0" cy="85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1E423DC-EDBF-4032-A248-7FD1B8746FF1}"/>
              </a:ext>
            </a:extLst>
          </p:cNvPr>
          <p:cNvCxnSpPr/>
          <p:nvPr/>
        </p:nvCxnSpPr>
        <p:spPr>
          <a:xfrm>
            <a:off x="6096000" y="4758431"/>
            <a:ext cx="1467775" cy="399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3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637B94-484C-4046-81B3-1B53A83E1534}"/>
              </a:ext>
            </a:extLst>
          </p:cNvPr>
          <p:cNvSpPr/>
          <p:nvPr/>
        </p:nvSpPr>
        <p:spPr>
          <a:xfrm>
            <a:off x="3861786" y="523783"/>
            <a:ext cx="2897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72314"/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“L I K E”</a:t>
            </a:r>
            <a:endParaRPr lang="ru-RU" sz="3200" dirty="0"/>
          </a:p>
        </p:txBody>
      </p:sp>
      <p:pic>
        <p:nvPicPr>
          <p:cNvPr id="4" name="Объект 7">
            <a:extLst>
              <a:ext uri="{FF2B5EF4-FFF2-40B4-BE49-F238E27FC236}">
                <a16:creationId xmlns:a16="http://schemas.microsoft.com/office/drawing/2014/main" id="{37F7CB87-4E45-423E-B21D-43D7E33D432A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8" y="816429"/>
            <a:ext cx="3657600" cy="2612571"/>
          </a:xfrm>
          <a:prstGeom prst="rect">
            <a:avLst/>
          </a:prstGeom>
        </p:spPr>
      </p:pic>
      <p:pic>
        <p:nvPicPr>
          <p:cNvPr id="5" name="Объект 9">
            <a:extLst>
              <a:ext uri="{FF2B5EF4-FFF2-40B4-BE49-F238E27FC236}">
                <a16:creationId xmlns:a16="http://schemas.microsoft.com/office/drawing/2014/main" id="{80B8181B-8F30-40E6-8502-00BFD90383CA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7" y="816170"/>
            <a:ext cx="3162084" cy="4664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1CCAC7-07F5-4405-8A8E-E2E37586A0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12" y="3560186"/>
            <a:ext cx="417646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2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BF4477-0BA1-487D-A905-05F49C1361CC}"/>
              </a:ext>
            </a:extLst>
          </p:cNvPr>
          <p:cNvSpPr/>
          <p:nvPr/>
        </p:nvSpPr>
        <p:spPr>
          <a:xfrm>
            <a:off x="4270159" y="550416"/>
            <a:ext cx="3542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ОРФОГРАФИЯ</a:t>
            </a:r>
            <a:endParaRPr lang="ru-RU" sz="3200" dirty="0">
              <a:highlight>
                <a:srgbClr val="FFFF00"/>
              </a:highligh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084641-7E84-4AB5-9B72-EA9795D09652}"/>
              </a:ext>
            </a:extLst>
          </p:cNvPr>
          <p:cNvSpPr/>
          <p:nvPr/>
        </p:nvSpPr>
        <p:spPr>
          <a:xfrm>
            <a:off x="568171" y="1624613"/>
            <a:ext cx="30272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orbel" panose="020B0503020204020204" pitchFamily="34" charset="0"/>
                <a:cs typeface="Aharoni" panose="02010803020104030203" pitchFamily="2" charset="-79"/>
              </a:rPr>
              <a:t>ФОНЕТИЧЕСКИЙ</a:t>
            </a:r>
            <a:endParaRPr lang="ru-RU"/>
          </a:p>
          <a:p>
            <a:pPr algn="ctr"/>
            <a:r>
              <a:rPr lang="ru-RU" b="1">
                <a:solidFill>
                  <a:srgbClr val="000000"/>
                </a:solidFill>
                <a:latin typeface="Corbel" panose="020B0503020204020204" pitchFamily="34" charset="0"/>
                <a:cs typeface="Aharoni" panose="02010803020104030203" pitchFamily="2" charset="-79"/>
              </a:rPr>
              <a:t>ПРИНЦИП</a:t>
            </a:r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262EB5-872A-43A4-9885-AA0C65D18C4B}"/>
              </a:ext>
            </a:extLst>
          </p:cNvPr>
          <p:cNvSpPr/>
          <p:nvPr/>
        </p:nvSpPr>
        <p:spPr>
          <a:xfrm>
            <a:off x="4947998" y="1624613"/>
            <a:ext cx="26067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orbel" panose="020B0503020204020204" pitchFamily="34" charset="0"/>
              </a:rPr>
              <a:t>МОРФОЛОГИЧЕСКИЙ</a:t>
            </a:r>
            <a:endParaRPr lang="ru-RU" dirty="0"/>
          </a:p>
          <a:p>
            <a:pPr algn="ctr"/>
            <a:r>
              <a:rPr lang="ru-RU" b="1" dirty="0">
                <a:solidFill>
                  <a:srgbClr val="000000"/>
                </a:solidFill>
                <a:latin typeface="Corbel" panose="020B0503020204020204" pitchFamily="34" charset="0"/>
              </a:rPr>
              <a:t>ПРИНЦИП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D8C21E-B3AD-4F42-AF9D-A64DD5F9BE2A}"/>
              </a:ext>
            </a:extLst>
          </p:cNvPr>
          <p:cNvSpPr/>
          <p:nvPr/>
        </p:nvSpPr>
        <p:spPr>
          <a:xfrm>
            <a:off x="8874709" y="1624613"/>
            <a:ext cx="271656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orbel" panose="020B0503020204020204" pitchFamily="34" charset="0"/>
                <a:cs typeface="Aharoni" panose="02010803020104030203" pitchFamily="2" charset="-79"/>
              </a:rPr>
              <a:t>ИСТОРИЧЕСКИЙ</a:t>
            </a:r>
            <a:endParaRPr lang="ru-RU"/>
          </a:p>
          <a:p>
            <a:pPr algn="ctr"/>
            <a:r>
              <a:rPr lang="ru-RU" b="1">
                <a:solidFill>
                  <a:srgbClr val="000000"/>
                </a:solidFill>
                <a:latin typeface="Corbel" panose="020B0503020204020204" pitchFamily="34" charset="0"/>
                <a:cs typeface="Aharoni" panose="02010803020104030203" pitchFamily="2" charset="-79"/>
              </a:rPr>
              <a:t>ПРИНЦИП</a:t>
            </a:r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050DE9D-A336-41B5-93E7-E9F68F34F612}"/>
              </a:ext>
            </a:extLst>
          </p:cNvPr>
          <p:cNvCxnSpPr>
            <a:stCxn id="2" idx="1"/>
          </p:cNvCxnSpPr>
          <p:nvPr/>
        </p:nvCxnSpPr>
        <p:spPr>
          <a:xfrm flipH="1">
            <a:off x="2077375" y="842804"/>
            <a:ext cx="2192784" cy="675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54DEB403-FC38-4781-8042-B1AB09159FBF}"/>
              </a:ext>
            </a:extLst>
          </p:cNvPr>
          <p:cNvCxnSpPr>
            <a:cxnSpLocks/>
          </p:cNvCxnSpPr>
          <p:nvPr/>
        </p:nvCxnSpPr>
        <p:spPr>
          <a:xfrm flipH="1">
            <a:off x="6238043" y="1135191"/>
            <a:ext cx="13316" cy="391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B0BB8DD-6498-4ADF-9CA2-0CC4247E4D30}"/>
              </a:ext>
            </a:extLst>
          </p:cNvPr>
          <p:cNvCxnSpPr>
            <a:stCxn id="2" idx="3"/>
          </p:cNvCxnSpPr>
          <p:nvPr/>
        </p:nvCxnSpPr>
        <p:spPr>
          <a:xfrm>
            <a:off x="7812349" y="842804"/>
            <a:ext cx="2583402" cy="684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777FADE-8CB2-490B-9B06-918A2E6A0C49}"/>
              </a:ext>
            </a:extLst>
          </p:cNvPr>
          <p:cNvSpPr/>
          <p:nvPr/>
        </p:nvSpPr>
        <p:spPr>
          <a:xfrm>
            <a:off x="417250" y="2812872"/>
            <a:ext cx="3178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4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на письме полностью отражается звуковой состав слова:</a:t>
            </a:r>
            <a:endParaRPr lang="ru-RU" dirty="0"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A49CE84-324F-4056-ABD8-A78E1BE92EE0}"/>
              </a:ext>
            </a:extLst>
          </p:cNvPr>
          <p:cNvSpPr/>
          <p:nvPr/>
        </p:nvSpPr>
        <p:spPr>
          <a:xfrm>
            <a:off x="4407682" y="2939392"/>
            <a:ext cx="3706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4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письмо частично передает звуки:</a:t>
            </a:r>
            <a:endParaRPr lang="ru-RU" dirty="0">
              <a:effectLst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D69503-D8BF-4D10-BB72-CAF9555EAEEE}"/>
              </a:ext>
            </a:extLst>
          </p:cNvPr>
          <p:cNvSpPr/>
          <p:nvPr/>
        </p:nvSpPr>
        <p:spPr>
          <a:xfrm>
            <a:off x="8902742" y="2618137"/>
            <a:ext cx="2926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4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написание слова обусловлено  традицией и не похоже на произношение:</a:t>
            </a:r>
            <a:endParaRPr lang="ru-RU" dirty="0">
              <a:effectLst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18F86E20-C4B6-42CF-92D7-285C32A7142D}"/>
              </a:ext>
            </a:extLst>
          </p:cNvPr>
          <p:cNvSpPr/>
          <p:nvPr/>
        </p:nvSpPr>
        <p:spPr>
          <a:xfrm>
            <a:off x="1686757" y="38737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8E2FD163-2D14-4B19-B641-516EA96392DF}"/>
              </a:ext>
            </a:extLst>
          </p:cNvPr>
          <p:cNvSpPr/>
          <p:nvPr/>
        </p:nvSpPr>
        <p:spPr>
          <a:xfrm>
            <a:off x="5853684" y="38184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FF78DB5B-C3E1-47CD-969F-A866775A085B}"/>
              </a:ext>
            </a:extLst>
          </p:cNvPr>
          <p:cNvSpPr/>
          <p:nvPr/>
        </p:nvSpPr>
        <p:spPr>
          <a:xfrm>
            <a:off x="9881445" y="38184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D4F74A7-FFD5-475E-B00D-ADCACA00F439}"/>
              </a:ext>
            </a:extLst>
          </p:cNvPr>
          <p:cNvSpPr/>
          <p:nvPr/>
        </p:nvSpPr>
        <p:spPr>
          <a:xfrm>
            <a:off x="878978" y="4970124"/>
            <a:ext cx="2100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40" dirty="0">
                <a:solidFill>
                  <a:srgbClr val="42551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ЛАТИНСКИЙ ЯЗЫК</a:t>
            </a:r>
            <a:endParaRPr lang="en-US" b="1" spc="40" dirty="0">
              <a:solidFill>
                <a:srgbClr val="425519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r>
              <a:rPr lang="en-US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Veni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vedi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, vici</a:t>
            </a:r>
            <a:endParaRPr lang="ru-RU" dirty="0">
              <a:effectLst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7F1DC5F-FA09-4519-AC4A-4E7050125264}"/>
              </a:ext>
            </a:extLst>
          </p:cNvPr>
          <p:cNvSpPr/>
          <p:nvPr/>
        </p:nvSpPr>
        <p:spPr>
          <a:xfrm>
            <a:off x="5248559" y="4852140"/>
            <a:ext cx="2179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40" dirty="0">
                <a:solidFill>
                  <a:srgbClr val="42551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РУССКИЙ ЯЗЫК</a:t>
            </a:r>
            <a:endParaRPr lang="en-US" b="1" spc="40" dirty="0">
              <a:solidFill>
                <a:srgbClr val="425519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</a:rPr>
              <a:t>Ученье — свет</a:t>
            </a:r>
            <a:endParaRPr lang="ru-RU" dirty="0">
              <a:effectLst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4B8E3D-BA8F-43E3-8C82-D608B98BF769}"/>
              </a:ext>
            </a:extLst>
          </p:cNvPr>
          <p:cNvSpPr/>
          <p:nvPr/>
        </p:nvSpPr>
        <p:spPr>
          <a:xfrm>
            <a:off x="9112493" y="4798707"/>
            <a:ext cx="25415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40" dirty="0">
                <a:solidFill>
                  <a:srgbClr val="42551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АНГЛИЙСКИЙ ЯЗЫК</a:t>
            </a:r>
            <a:endParaRPr lang="en-US" b="1" spc="40" dirty="0">
              <a:solidFill>
                <a:srgbClr val="425519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Colonel 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Through </a:t>
            </a:r>
            <a:endParaRPr lang="ru-RU" dirty="0"/>
          </a:p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Queue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Enough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Bureau</a:t>
            </a:r>
            <a:endParaRPr lang="ru-RU" dirty="0"/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850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>
            <a:extLst>
              <a:ext uri="{FF2B5EF4-FFF2-40B4-BE49-F238E27FC236}">
                <a16:creationId xmlns:a16="http://schemas.microsoft.com/office/drawing/2014/main" id="{4C767004-DD4A-46B7-9DED-C23F1CE4B631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09" y="1533322"/>
            <a:ext cx="6120680" cy="316992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D3B8D8-4672-4271-BBEC-19EA26AA576A}"/>
              </a:ext>
            </a:extLst>
          </p:cNvPr>
          <p:cNvSpPr/>
          <p:nvPr/>
        </p:nvSpPr>
        <p:spPr>
          <a:xfrm>
            <a:off x="1837678" y="504679"/>
            <a:ext cx="7909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pc="4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</a:t>
            </a:r>
            <a:r>
              <a:rPr lang="ru-RU" sz="2800" b="1" i="1" spc="4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 </a:t>
            </a:r>
            <a:r>
              <a:rPr lang="ru-RU" sz="2800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Great</a:t>
            </a:r>
            <a:r>
              <a:rPr lang="ru-RU" sz="2800" b="1" i="1" spc="4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lang="ru-RU" sz="2800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Vowel</a:t>
            </a:r>
            <a:r>
              <a:rPr lang="ru-RU" sz="2800" b="1" i="1" spc="4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lang="ru-RU" sz="2800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Shift</a:t>
            </a:r>
            <a:br>
              <a:rPr lang="ru-RU" sz="2800" b="1" i="1" spc="4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ru-RU" sz="2800" b="1" i="1" spc="4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</a:t>
            </a:r>
            <a:r>
              <a:rPr lang="ru-RU" sz="2800" b="1" i="1" spc="40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(Великий сдвиг гласных) - </a:t>
            </a:r>
            <a:r>
              <a:rPr lang="ru-RU" sz="2800" b="1" spc="40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XVI век</a:t>
            </a:r>
            <a:endParaRPr lang="ru-RU" sz="2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1327B4-4BC9-4356-BED8-B8E8EA6B512C}"/>
              </a:ext>
            </a:extLst>
          </p:cNvPr>
          <p:cNvSpPr/>
          <p:nvPr/>
        </p:nvSpPr>
        <p:spPr>
          <a:xfrm>
            <a:off x="713173" y="470324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Изменения в согласных:</a:t>
            </a:r>
            <a:endParaRPr lang="ru-RU" dirty="0"/>
          </a:p>
          <a:p>
            <a:pPr marL="347472" indent="-347472"/>
            <a:r>
              <a:rPr lang="ru-RU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</a:t>
            </a:r>
            <a:r>
              <a:rPr lang="ru-RU" b="1" i="1" spc="4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</a:t>
            </a:r>
            <a:r>
              <a:rPr lang="ru-RU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</a:t>
            </a:r>
            <a:r>
              <a:rPr lang="ru-RU" b="1" i="1" spc="4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ru-RU" b="1" spc="4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lang="ru-RU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dou</a:t>
            </a:r>
            <a:r>
              <a:rPr lang="ru-RU" b="1" i="1" spc="4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</a:t>
            </a:r>
            <a:r>
              <a:rPr lang="ru-RU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</a:t>
            </a:r>
            <a:endParaRPr lang="ru-RU" dirty="0"/>
          </a:p>
          <a:p>
            <a:pPr marL="347472" indent="-347472"/>
            <a:r>
              <a:rPr lang="ru-RU" b="1" i="1" spc="4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ru-RU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now</a:t>
            </a:r>
            <a:r>
              <a:rPr lang="ru-RU" b="1" spc="4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  </a:t>
            </a:r>
            <a:r>
              <a:rPr lang="ru-RU" b="1" i="1" spc="4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ru-RU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nife</a:t>
            </a:r>
            <a:r>
              <a:rPr lang="ru-RU" b="1" spc="4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  </a:t>
            </a:r>
            <a:r>
              <a:rPr lang="ru-RU" b="1" i="1" spc="4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ru-RU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night</a:t>
            </a:r>
            <a:r>
              <a:rPr lang="ru-RU" b="1" i="1" spc="4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ru-RU" dirty="0"/>
          </a:p>
          <a:p>
            <a:pPr marL="347472" indent="-347472"/>
            <a:r>
              <a:rPr lang="ru-RU" b="1" i="1" spc="4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</a:t>
            </a:r>
            <a:r>
              <a:rPr lang="ru-RU" b="1" i="1" spc="4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r>
              <a:rPr lang="ru-RU" b="1" i="1" spc="4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land</a:t>
            </a:r>
            <a:endParaRPr lang="ru-RU" dirty="0"/>
          </a:p>
          <a:p>
            <a:pPr marL="347472" indent="-347472"/>
            <a:r>
              <a:rPr lang="ru-RU" b="1" i="1" spc="4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</a:t>
            </a:r>
            <a:r>
              <a:rPr lang="ru-RU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rite</a:t>
            </a:r>
            <a:r>
              <a:rPr lang="ru-RU" b="1" spc="4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 </a:t>
            </a:r>
            <a:r>
              <a:rPr lang="ru-RU" b="1" i="1" spc="4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</a:t>
            </a:r>
            <a:r>
              <a:rPr lang="ru-RU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nat</a:t>
            </a:r>
            <a:endParaRPr lang="ru-RU" dirty="0"/>
          </a:p>
          <a:p>
            <a:pPr marL="347472" indent="-347472"/>
            <a:r>
              <a:rPr lang="ru-RU" b="1" spc="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произношение </a:t>
            </a:r>
            <a:r>
              <a:rPr lang="ru-RU" b="1" i="1" spc="4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ru-RU" b="1" spc="4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 </a:t>
            </a:r>
            <a:r>
              <a:rPr lang="ru-RU" b="1" i="1" spc="4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</a:t>
            </a:r>
            <a:r>
              <a:rPr lang="ru-RU" b="1" i="1" spc="4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dau</a:t>
            </a:r>
            <a:r>
              <a:rPr lang="ru-RU" b="1" i="1" spc="4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gh</a:t>
            </a:r>
            <a:r>
              <a:rPr lang="ru-RU" b="1" i="1" spc="40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ter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3926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979</Words>
  <Application>Microsoft Office PowerPoint</Application>
  <PresentationFormat>Широкоэкранный</PresentationFormat>
  <Paragraphs>100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Calibri</vt:lpstr>
      <vt:lpstr>Century Schoolbook</vt:lpstr>
      <vt:lpstr>Corbel</vt:lpstr>
      <vt:lpstr>Franklin Gothic Book</vt:lpstr>
      <vt:lpstr>Garamond</vt:lpstr>
      <vt:lpstr>Open Sans</vt:lpstr>
      <vt:lpstr>Times New Roman</vt:lpstr>
      <vt:lpstr>Wingdings</vt:lpstr>
      <vt:lpstr>Wingdings 2</vt:lpstr>
      <vt:lpstr>SavonVTI</vt:lpstr>
      <vt:lpstr>Дистанционное обучение английскому языку: камни преткновения</vt:lpstr>
      <vt:lpstr>Презентация PowerPoint</vt:lpstr>
      <vt:lpstr>                  Английский язык как lingua franca </vt:lpstr>
      <vt:lpstr>РАЗЛИЧИЕ РУССКОГО И АНГЛИЙСКОГО ЯЗЫКОВ</vt:lpstr>
      <vt:lpstr>Устойчивые и свободные cловосочетания,                        фразеологизмы</vt:lpstr>
      <vt:lpstr>Презентация PowerPoint</vt:lpstr>
      <vt:lpstr>Презентация PowerPoint</vt:lpstr>
      <vt:lpstr>Презентация PowerPoint</vt:lpstr>
      <vt:lpstr>Презентация PowerPoint</vt:lpstr>
      <vt:lpstr>Заимствования в английском языке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английскому языку: камни преткновения</dc:title>
  <dc:creator>Елена Кондрашева</dc:creator>
  <cp:lastModifiedBy>Елена Кондрашева</cp:lastModifiedBy>
  <cp:revision>12</cp:revision>
  <dcterms:created xsi:type="dcterms:W3CDTF">2020-03-18T20:18:04Z</dcterms:created>
  <dcterms:modified xsi:type="dcterms:W3CDTF">2020-03-20T14:00:32Z</dcterms:modified>
</cp:coreProperties>
</file>