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67" r:id="rId4"/>
    <p:sldId id="268" r:id="rId5"/>
    <p:sldId id="262" r:id="rId6"/>
    <p:sldId id="258" r:id="rId7"/>
    <p:sldId id="277" r:id="rId8"/>
    <p:sldId id="278" r:id="rId9"/>
    <p:sldId id="261" r:id="rId10"/>
    <p:sldId id="270" r:id="rId11"/>
    <p:sldId id="274" r:id="rId12"/>
    <p:sldId id="271" r:id="rId13"/>
    <p:sldId id="276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2B5C1-B34C-4657-9139-93EC18F8B6B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F3B9-F735-4B22-A687-A26788E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29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D93D-E3CB-4C30-AE96-7C7A426F88AF}" type="datetime1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13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FBCDC-E532-42FF-B45C-C1FBB52F6131}" type="datetime1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27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17715-C92E-40B0-A088-9E1B67FAC4C3}" type="datetime1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3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8EBC-C184-48CE-AA76-A581941D8276}" type="datetime1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04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917B-A4BB-420A-9C04-D2988FA73571}" type="datetime1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7A0F-46A7-4E57-B2F3-9B50E82B21B9}" type="datetime1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50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FD0C-C3DF-4956-A369-15E08E54D670}" type="datetime1">
              <a:rPr lang="ru-RU" smtClean="0"/>
              <a:t>15.03.2020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22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0F3F8-0AD3-474D-BDCF-C48A4D71FD9C}" type="datetime1">
              <a:rPr lang="ru-RU" smtClean="0"/>
              <a:t>15.03.2020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1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5C9D-1D45-4854-8D55-EC4017B4C6B2}" type="datetime1">
              <a:rPr lang="ru-RU" smtClean="0"/>
              <a:t>15.03.2020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84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33D5-F42B-4FFB-A15E-8DC4BAA8BCB8}" type="datetime1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3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0731-D050-46AA-A4F2-1F333C15A578}" type="datetime1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6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3657-5AA4-4541-98BA-14C868F532FC}" type="datetime1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A4ED-1753-4E5D-9C4B-A64761F4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4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359024"/>
          </a:xfrm>
        </p:spPr>
        <p:txBody>
          <a:bodyPr>
            <a:noAutofit/>
          </a:bodyPr>
          <a:lstStyle/>
          <a:p>
            <a:pPr algn="r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Ершова Л.С.</a:t>
            </a:r>
            <a:b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Проектное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обучение как творческая составляющая образовательной экосистемы</a:t>
            </a:r>
            <a:b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ru-RU" sz="32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35" y="476250"/>
            <a:ext cx="5131593" cy="410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Авторский </a:t>
            </a:r>
            <a:r>
              <a:rPr lang="ru-RU" sz="31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проект как возможность самовыражения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Проект - это своего рода творческий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акт, создание 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произведения искусства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Это вынашивание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какой-либо 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определенной идеи и ее воплощение в материальной форме.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10</a:t>
            </a:fld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4038600" cy="297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3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Авторский проект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как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совершенствование личных способностей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sz="28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ru-RU" sz="28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536504" cy="48574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solidFill>
                  <a:srgbClr val="002060"/>
                </a:solidFill>
                <a:latin typeface="Book Antiqua" panose="02040602050305030304" pitchFamily="18" charset="0"/>
              </a:rPr>
              <a:t>«Творчество - это способность удивляться и познавать, умение находить решение в нестандартных ситуациях, это нацеленность на открытие нового и способность к глубокому осознанию своего опыта»</a:t>
            </a:r>
          </a:p>
          <a:p>
            <a:pPr marL="0" indent="0" algn="r">
              <a:buNone/>
            </a:pP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Э. </a:t>
            </a:r>
            <a:r>
              <a:rPr lang="ru-RU" sz="2400" b="1" i="1" dirty="0" err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Фромм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11</a:t>
            </a:fld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3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Креативный </a:t>
            </a:r>
            <a:r>
              <a:rPr lang="ru-RU" sz="31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проект </a:t>
            </a:r>
            <a: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как возможность </a:t>
            </a:r>
            <a:r>
              <a:rPr lang="ru-RU" sz="31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наладить профессиональные </a:t>
            </a:r>
            <a:r>
              <a:rPr lang="ru-RU" sz="31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связи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«Что означает тот факт, что у именитых философов больше всего вертикальных и горизонтальных связей, особенно с другими именитыми философами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?»</a:t>
            </a:r>
          </a:p>
          <a:p>
            <a:pPr marL="0" indent="0" algn="r">
              <a:buNone/>
            </a:pPr>
            <a:r>
              <a:rPr lang="ru-RU" sz="2400" b="1" i="1" dirty="0" err="1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Рэндалл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Коллинз </a:t>
            </a:r>
            <a:endParaRPr lang="ru-RU" sz="2400" b="1" i="1" dirty="0" smtClean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r">
              <a:buNone/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профессор </a:t>
            </a:r>
            <a:r>
              <a:rPr lang="ru-RU" sz="2200" dirty="0" err="1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Пенсильванского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университета в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Филадельфии</a:t>
            </a:r>
            <a:endParaRPr lang="ru-RU" sz="22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12</a:t>
            </a:fld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03860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7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Творческий проект как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шанс улучшения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портфолио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644008" y="1556792"/>
            <a:ext cx="4248472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Обязательные пункты портфолио: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О себе: Кто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автор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? 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Что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любит 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делать в свободное время?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Работа/проекты/навыки: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Какие освоил навыки и технологии? Какие 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проекты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разработал?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Блог (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дополнительно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Контакты.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13</a:t>
            </a:fld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2" y="1772816"/>
            <a:ext cx="3168824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1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Курсовой проект студентов ФФ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по работе </a:t>
            </a:r>
            <a:br>
              <a:rPr lang="ru-RU" sz="28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М. Хайдеггера «Вещь»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35896" y="1124744"/>
            <a:ext cx="5400600" cy="53285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«Вот вещь: чаша. Что такое чаша? Мы говорим: емкость; нечто приемлющее в себя что-либо другое. Приемлющее в чаше - дно и стенки. Это приемлющее можно в свою очередь тоже взять за ручку. В качестве емкости чаша есть нечто такое, что стоит само по себе.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Самостояние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характеризует чашу как нечто самостоятельное. В качестве </a:t>
            </a:r>
            <a:r>
              <a:rPr lang="ru-RU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самостояния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чего-то самостоятельного чаша отличается от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предмета…»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14</a:t>
            </a:fld>
            <a:endParaRPr lang="ru-RU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348881"/>
            <a:ext cx="352839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Понятие образовательной экосистемы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3528" y="4509120"/>
            <a:ext cx="4040188" cy="1152128"/>
          </a:xfrm>
        </p:spPr>
        <p:txBody>
          <a:bodyPr>
            <a:noAutofit/>
          </a:bodyPr>
          <a:lstStyle/>
          <a:p>
            <a:pPr algn="ctr"/>
            <a:r>
              <a:rPr lang="ru-RU" b="0" dirty="0" err="1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Галажинский</a:t>
            </a:r>
            <a:r>
              <a:rPr lang="ru-RU" b="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b="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Э. В. - психолог, ректор Томского университета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276872"/>
            <a:ext cx="4040188" cy="202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644008" y="2420888"/>
            <a:ext cx="4041775" cy="3951288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«Сегодня конкурируют не университеты, а университетские экосистемы»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Первые вузовские экосистемы</a:t>
            </a:r>
            <a:b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ru-RU" sz="32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244280" cy="50734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Начали формироваться в нашей стране в 1930-е гг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Они объединяли интенсивно развивавшееся производство и отраслевое образование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Позднее создавались ВТУЗЫ, например, ВТУЗ при заводе имени И.А. Лихачева, который существовал с 1960 по 2014 гг. 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3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03244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3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Сеть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академгородков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и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наукоградов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– вершина образовательной экосистемы советского периода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4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9437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4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29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Образовательная э</a:t>
            </a:r>
            <a:r>
              <a:rPr lang="en-US" sz="2900" dirty="0" err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косистема</a:t>
            </a:r>
            <a:r>
              <a:rPr lang="en-US" sz="29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9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как персональная обучающая сеть (</a:t>
            </a:r>
            <a:r>
              <a:rPr lang="en-US" sz="29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Personal learning network</a:t>
            </a:r>
            <a:r>
              <a:rPr lang="ru-RU" sz="29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)</a:t>
            </a:r>
            <a:br>
              <a:rPr lang="ru-RU" sz="29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ru-RU" sz="29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932040" y="1844824"/>
            <a:ext cx="3754760" cy="4752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Развитие сетевых навыков и цифровой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грамотности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Создание 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неформальных структур в своей среде для поддержки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текущих </a:t>
            </a:r>
            <a:r>
              <a:rPr lang="ru-RU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потребностей в </a:t>
            </a:r>
            <a:r>
              <a:rPr lang="ru-RU" sz="2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обучении.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5</a:t>
            </a:fld>
            <a:endParaRPr lang="ru-RU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52839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4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Проект и его признаки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9512" y="5373216"/>
            <a:ext cx="4608512" cy="1008112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>
                <a:solidFill>
                  <a:srgbClr val="002060"/>
                </a:solidFill>
                <a:latin typeface="Book Antiqua" panose="02040602050305030304" pitchFamily="18" charset="0"/>
              </a:rPr>
              <a:t>Слово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«проект» </a:t>
            </a:r>
            <a:r>
              <a:rPr lang="ru-RU" sz="2000" b="0" dirty="0">
                <a:solidFill>
                  <a:srgbClr val="002060"/>
                </a:solidFill>
                <a:latin typeface="Book Antiqua" panose="02040602050305030304" pitchFamily="18" charset="0"/>
              </a:rPr>
              <a:t>пришло из </a:t>
            </a:r>
            <a:r>
              <a:rPr lang="ru-RU" sz="2000" b="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латинского </a:t>
            </a:r>
            <a:r>
              <a:rPr lang="ru-RU" sz="2000" b="0" dirty="0">
                <a:solidFill>
                  <a:srgbClr val="002060"/>
                </a:solidFill>
                <a:latin typeface="Book Antiqua" panose="02040602050305030304" pitchFamily="18" charset="0"/>
              </a:rPr>
              <a:t>языка, его буквальный перевод – </a:t>
            </a:r>
            <a:r>
              <a:rPr lang="ru-RU" sz="2000" b="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«брошенный </a:t>
            </a:r>
            <a:r>
              <a:rPr lang="ru-RU" sz="2000" b="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вперед</a:t>
            </a:r>
            <a:r>
              <a:rPr lang="ru-RU" sz="2000" b="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1484784"/>
            <a:ext cx="4319463" cy="496855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1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Предварительное описание результата (эскиз) </a:t>
            </a:r>
            <a:endParaRPr lang="ru-RU" sz="31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1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Жесткая </a:t>
            </a:r>
            <a:r>
              <a:rPr lang="ru-RU" sz="3100" dirty="0">
                <a:solidFill>
                  <a:srgbClr val="002060"/>
                </a:solidFill>
                <a:latin typeface="Book Antiqua" panose="02040602050305030304" pitchFamily="18" charset="0"/>
              </a:rPr>
              <a:t>фиксация срока достижения результата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100" dirty="0">
                <a:solidFill>
                  <a:srgbClr val="002060"/>
                </a:solidFill>
                <a:latin typeface="Book Antiqua" panose="02040602050305030304" pitchFamily="18" charset="0"/>
              </a:rPr>
              <a:t>Предварительное планирование действий </a:t>
            </a:r>
            <a:r>
              <a:rPr lang="ru-RU" sz="31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во </a:t>
            </a:r>
            <a:r>
              <a:rPr lang="ru-RU" sz="3100" dirty="0">
                <a:solidFill>
                  <a:srgbClr val="002060"/>
                </a:solidFill>
                <a:latin typeface="Book Antiqua" panose="02040602050305030304" pitchFamily="18" charset="0"/>
              </a:rPr>
              <a:t>времени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100" dirty="0">
                <a:solidFill>
                  <a:srgbClr val="002060"/>
                </a:solidFill>
                <a:latin typeface="Book Antiqua" panose="02040602050305030304" pitchFamily="18" charset="0"/>
              </a:rPr>
              <a:t>Выполнение действий с их мониторингом и коррекцией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100" dirty="0">
                <a:solidFill>
                  <a:srgbClr val="002060"/>
                </a:solidFill>
                <a:latin typeface="Book Antiqua" panose="02040602050305030304" pitchFamily="18" charset="0"/>
              </a:rPr>
              <a:t>Получение продукта проектной деятельности, анализ новой ситуации.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6</a:t>
            </a:fld>
            <a:endParaRPr lang="ru-RU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556792"/>
            <a:ext cx="352839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0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История </a:t>
            </a:r>
            <a:r>
              <a:rPr lang="ru-RU" sz="36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возникновения метода проектов</a:t>
            </a:r>
            <a:br>
              <a:rPr lang="ru-RU" sz="36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ru-RU" sz="36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Содержание образования должно быть направлено </a:t>
            </a:r>
            <a:endParaRPr lang="ru-RU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на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решение разнообразных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жизненных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задач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на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приобретение опыта и его обогащение в условиях образовательной среды.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8024" y="566124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Джон </a:t>
            </a:r>
            <a:r>
              <a:rPr lang="ru-RU" sz="2000" b="0" dirty="0" err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Дьюи</a:t>
            </a:r>
            <a:r>
              <a:rPr lang="ru-RU" sz="2000" b="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(1859 - 1952)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7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951288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9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Педагогические идеи </a:t>
            </a: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С.Т. </a:t>
            </a:r>
            <a:r>
              <a:rPr lang="ru-RU" sz="3600" dirty="0" err="1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Шацкого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877272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err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Шацкий</a:t>
            </a:r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Станислав Теофилович </a:t>
            </a:r>
            <a:r>
              <a:rPr lang="ru-RU" sz="2000" b="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(1878-1934</a:t>
            </a:r>
            <a:r>
              <a:rPr lang="ru-RU" sz="2000" b="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) – директор Московской консерватории</a:t>
            </a:r>
            <a:endParaRPr lang="ru-RU" sz="2000" b="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1124744"/>
            <a:ext cx="4248472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Требования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к эффективному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обучению: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сотрудничество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доверие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самостоятельность учащихся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простор для их инициативы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учет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интересов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учеников. 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8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083932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8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Проектное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обучение в современном вузе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4581128"/>
            <a:ext cx="4040188" cy="193590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Виды проектов: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</a:t>
            </a:r>
            <a:r>
              <a:rPr lang="ru-RU" b="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исследовательские </a:t>
            </a:r>
            <a:endParaRPr lang="ru-RU" b="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информационные </a:t>
            </a:r>
            <a:endParaRPr lang="ru-RU" b="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творческие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телекоммуникационные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прикладные.</a:t>
            </a:r>
            <a:endParaRPr lang="ru-RU" b="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96752"/>
            <a:ext cx="404018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16016" y="1052736"/>
            <a:ext cx="4247455" cy="50734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образовании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проектная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деятельность  является связующим звеном между теорией и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практикой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Образовательный проект нацелен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творение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Результат проектирования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можно увидеть, осмыслить, применить в реальной </a:t>
            </a:r>
            <a:r>
              <a:rPr lang="ru-RU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жизненной </a:t>
            </a:r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деятельности.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A4ED-1753-4E5D-9C4B-A64761F42CB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479</Words>
  <Application>Microsoft Office PowerPoint</Application>
  <PresentationFormat>Экран (4:3)</PresentationFormat>
  <Paragraphs>74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Ершова Л.С. Проектное обучение как творческая составляющая образовательной экосистемы </vt:lpstr>
      <vt:lpstr>Понятие образовательной экосистемы</vt:lpstr>
      <vt:lpstr>Первые вузовские экосистемы </vt:lpstr>
      <vt:lpstr>Сеть академгородков и наукоградов – вершина образовательной экосистемы советского периода</vt:lpstr>
      <vt:lpstr>Образовательная экосистема как персональная обучающая сеть (Personal learning network) </vt:lpstr>
      <vt:lpstr>Проект и его признаки</vt:lpstr>
      <vt:lpstr> История возникновения метода проектов </vt:lpstr>
      <vt:lpstr>Педагогические идеи С.Т. Шацкого</vt:lpstr>
      <vt:lpstr>Проектное обучение в современном вузе</vt:lpstr>
      <vt:lpstr> Авторский проект как возможность самовыражения </vt:lpstr>
      <vt:lpstr>Авторский проект как совершенствование личных способностей </vt:lpstr>
      <vt:lpstr> Креативный проект как возможность наладить профессиональные связи </vt:lpstr>
      <vt:lpstr>Творческий проект как шанс улучшения портфолио</vt:lpstr>
      <vt:lpstr>Курсовой проект студентов ФФ по работе  М. Хайдеггера «Вещь»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Ершова Л.С. Проектное обучение как творческая составляющая образовательной экосистемы</dc:title>
  <dc:creator>Люба</dc:creator>
  <cp:lastModifiedBy>Люба</cp:lastModifiedBy>
  <cp:revision>65</cp:revision>
  <dcterms:created xsi:type="dcterms:W3CDTF">2020-03-02T19:35:32Z</dcterms:created>
  <dcterms:modified xsi:type="dcterms:W3CDTF">2020-03-15T08:22:21Z</dcterms:modified>
</cp:coreProperties>
</file>