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5" r:id="rId3"/>
    <p:sldId id="436" r:id="rId4"/>
    <p:sldId id="437" r:id="rId5"/>
    <p:sldId id="430" r:id="rId6"/>
    <p:sldId id="441" r:id="rId7"/>
    <p:sldId id="431" r:id="rId8"/>
    <p:sldId id="439" r:id="rId9"/>
    <p:sldId id="438" r:id="rId10"/>
    <p:sldId id="434" r:id="rId11"/>
    <p:sldId id="433" r:id="rId12"/>
    <p:sldId id="432" r:id="rId13"/>
    <p:sldId id="413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5C7D4FF-B590-48BA-8811-32128841A6E6}">
          <p14:sldIdLst>
            <p14:sldId id="256"/>
            <p14:sldId id="435"/>
            <p14:sldId id="436"/>
            <p14:sldId id="437"/>
            <p14:sldId id="430"/>
            <p14:sldId id="441"/>
            <p14:sldId id="431"/>
            <p14:sldId id="439"/>
            <p14:sldId id="438"/>
            <p14:sldId id="434"/>
            <p14:sldId id="433"/>
            <p14:sldId id="432"/>
            <p14:sldId id="4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158"/>
    <a:srgbClr val="044559"/>
    <a:srgbClr val="4FAFCD"/>
    <a:srgbClr val="588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618" autoAdjust="0"/>
    <p:restoredTop sz="85219" autoAdjust="0"/>
  </p:normalViewPr>
  <p:slideViewPr>
    <p:cSldViewPr>
      <p:cViewPr>
        <p:scale>
          <a:sx n="90" d="100"/>
          <a:sy n="90" d="100"/>
        </p:scale>
        <p:origin x="-498" y="-4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3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60CD3-FFE3-48FA-BF1C-DFCCC70AF95A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B5D1-9310-4FF9-A95D-8CA6C287AF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5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F6627-92CE-4EEC-A00B-3E5E81F9F91B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4DE5D-E463-4F12-AEDF-EEB31B275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4DE5D-E463-4F12-AEDF-EEB31B275B6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97327"/>
            <a:ext cx="9036496" cy="840094"/>
          </a:xfrm>
        </p:spPr>
        <p:txBody>
          <a:bodyPr/>
          <a:lstStyle>
            <a:lvl1pPr algn="l">
              <a:defRPr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277547"/>
            <a:ext cx="6400800" cy="14605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2" y="0"/>
            <a:ext cx="3995424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95936" y="0"/>
            <a:ext cx="72008" cy="757267"/>
          </a:xfrm>
          <a:prstGeom prst="rect">
            <a:avLst/>
          </a:prstGeom>
          <a:solidFill>
            <a:srgbClr val="04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067944" y="-15843"/>
            <a:ext cx="5076056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7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512" y="-15843"/>
            <a:ext cx="9143488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заголовка слайда максимум на две строчки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42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-36512" y="-15843"/>
            <a:ext cx="9180512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lang="ru-RU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371ED9-1A0A-48C5-A8BA-3582806E4709}" type="slidenum">
              <a:rPr lang="ru-RU" smtClean="0"/>
              <a:pPr/>
              <a:t>‹#›</a:t>
            </a:fld>
            <a:r>
              <a:rPr lang="ru-RU" smtClean="0"/>
              <a:t>/</a:t>
            </a:r>
            <a:fld id="{70E4539E-FBBF-4606-9E21-FBFD5B63C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512" y="937968"/>
            <a:ext cx="9143488" cy="42597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Рисунок</a:t>
            </a:r>
            <a:endParaRPr lang="ru-RU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lang="ru-RU" sz="1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A371ED9-1A0A-48C5-A8BA-3582806E4709}" type="slidenum">
              <a:rPr lang="ru-RU" smtClean="0"/>
              <a:pPr/>
              <a:t>‹#›</a:t>
            </a:fld>
            <a:r>
              <a:rPr lang="ru-RU" smtClean="0"/>
              <a:t>/</a:t>
            </a:r>
            <a:fld id="{70E4539E-FBBF-4606-9E21-FBFD5B63C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4" hasCustomPrompt="1"/>
          </p:nvPr>
        </p:nvSpPr>
        <p:spPr>
          <a:xfrm>
            <a:off x="514" y="937968"/>
            <a:ext cx="9179999" cy="42597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Рисунок</a:t>
            </a:r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496" y="0"/>
            <a:ext cx="3528392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563890" y="-22820"/>
            <a:ext cx="4571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7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3645499" y="-15843"/>
            <a:ext cx="5463007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4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576" y="0"/>
            <a:ext cx="3240360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995936" y="0"/>
            <a:ext cx="72008" cy="757267"/>
          </a:xfrm>
          <a:prstGeom prst="rect">
            <a:avLst/>
          </a:prstGeom>
          <a:solidFill>
            <a:srgbClr val="04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067944" y="-15843"/>
            <a:ext cx="5076056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 w="12700">
            <a:solidFill>
              <a:srgbClr val="4FA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" name="Содержимое 2"/>
          <p:cNvSpPr>
            <a:spLocks noGrp="1"/>
          </p:cNvSpPr>
          <p:nvPr>
            <p:ph idx="1"/>
          </p:nvPr>
        </p:nvSpPr>
        <p:spPr>
          <a:xfrm>
            <a:off x="755576" y="971682"/>
            <a:ext cx="8388424" cy="4226079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480" y="5437787"/>
            <a:ext cx="792000" cy="24002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algn="ctr"/>
            <a:fld id="{EA371ED9-1A0A-48C5-A8BA-3582806E4709}" type="slidenum">
              <a:rPr lang="ru-RU" smtClean="0"/>
              <a:pPr algn="ctr"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5576" y="-15843"/>
            <a:ext cx="8388424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Левая круглая скобка 22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Левая круглая скобка 23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одержимое 2"/>
          <p:cNvSpPr>
            <a:spLocks noGrp="1"/>
          </p:cNvSpPr>
          <p:nvPr>
            <p:ph idx="1"/>
          </p:nvPr>
        </p:nvSpPr>
        <p:spPr>
          <a:xfrm>
            <a:off x="755576" y="971682"/>
            <a:ext cx="8388424" cy="4226079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7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576" y="0"/>
            <a:ext cx="3240360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95936" y="0"/>
            <a:ext cx="72008" cy="757267"/>
          </a:xfrm>
          <a:prstGeom prst="rect">
            <a:avLst/>
          </a:prstGeom>
          <a:solidFill>
            <a:srgbClr val="04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067944" y="-15843"/>
            <a:ext cx="5076056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755576" y="997293"/>
            <a:ext cx="4176464" cy="4260473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4"/>
          </p:nvPr>
        </p:nvSpPr>
        <p:spPr>
          <a:xfrm>
            <a:off x="4968504" y="971681"/>
            <a:ext cx="4140000" cy="428608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5576" y="-15843"/>
            <a:ext cx="8388424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755576" y="997293"/>
            <a:ext cx="4176464" cy="4260473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4"/>
          </p:nvPr>
        </p:nvSpPr>
        <p:spPr>
          <a:xfrm>
            <a:off x="4968504" y="971681"/>
            <a:ext cx="4140000" cy="428608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3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576" y="0"/>
            <a:ext cx="3240360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95936" y="0"/>
            <a:ext cx="72008" cy="757267"/>
          </a:xfrm>
          <a:prstGeom prst="rect">
            <a:avLst/>
          </a:prstGeom>
          <a:solidFill>
            <a:srgbClr val="04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067944" y="-15843"/>
            <a:ext cx="5076056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755576" y="1486131"/>
            <a:ext cx="4140000" cy="377163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4"/>
          </p:nvPr>
        </p:nvSpPr>
        <p:spPr>
          <a:xfrm>
            <a:off x="4968504" y="1486131"/>
            <a:ext cx="4140000" cy="377163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5"/>
          </p:nvPr>
        </p:nvSpPr>
        <p:spPr>
          <a:xfrm>
            <a:off x="755576" y="877280"/>
            <a:ext cx="417646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6"/>
          </p:nvPr>
        </p:nvSpPr>
        <p:spPr>
          <a:xfrm>
            <a:off x="5004048" y="877280"/>
            <a:ext cx="417646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0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5576" y="-15843"/>
            <a:ext cx="8388424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круглая скобка 11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круглая скобка 12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755576" y="1486131"/>
            <a:ext cx="4140000" cy="377163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Содержимое 2"/>
          <p:cNvSpPr>
            <a:spLocks noGrp="1"/>
          </p:cNvSpPr>
          <p:nvPr>
            <p:ph idx="14"/>
          </p:nvPr>
        </p:nvSpPr>
        <p:spPr>
          <a:xfrm>
            <a:off x="4968504" y="1486131"/>
            <a:ext cx="4140000" cy="3771636"/>
          </a:xfrm>
        </p:spPr>
        <p:txBody>
          <a:bodyPr/>
          <a:lstStyle>
            <a:lvl1pPr marL="0" indent="0">
              <a:buNone/>
              <a:defRPr sz="2400"/>
            </a:lvl1pPr>
            <a:lvl2pPr marL="914400" indent="-457200">
              <a:buClr>
                <a:srgbClr val="1E4158"/>
              </a:buClr>
              <a:buFont typeface="+mj-lt"/>
              <a:buAutoNum type="arabicPeriod"/>
              <a:defRPr sz="2400"/>
            </a:lvl2pPr>
            <a:lvl3pPr>
              <a:buClr>
                <a:srgbClr val="1E4158"/>
              </a:buClr>
              <a:defRPr sz="24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5"/>
          </p:nvPr>
        </p:nvSpPr>
        <p:spPr>
          <a:xfrm>
            <a:off x="755576" y="877280"/>
            <a:ext cx="417646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6"/>
          </p:nvPr>
        </p:nvSpPr>
        <p:spPr>
          <a:xfrm>
            <a:off x="5004048" y="877280"/>
            <a:ext cx="417646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9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5576" y="0"/>
            <a:ext cx="3240360" cy="757267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rgbClr val="04455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r>
              <a:rPr lang="en-US" smtClean="0"/>
              <a:t> </a:t>
            </a:r>
            <a:r>
              <a:rPr lang="ru-RU" smtClean="0"/>
              <a:t>раздела</a:t>
            </a:r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95936" y="0"/>
            <a:ext cx="72008" cy="757267"/>
          </a:xfrm>
          <a:prstGeom prst="rect">
            <a:avLst/>
          </a:prstGeom>
          <a:solidFill>
            <a:srgbClr val="0445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4067944" y="-15843"/>
            <a:ext cx="5076056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blipFill dpi="0" rotWithShape="1">
          <a:blip r:embed="rId2">
            <a:lum/>
          </a:blip>
          <a:srcRect/>
          <a:stretch>
            <a:fillRect r="-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755576" y="-15843"/>
            <a:ext cx="8388424" cy="77311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заголовка слайда максимум на две строчки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 flipV="1">
            <a:off x="512" y="5370037"/>
            <a:ext cx="9180000" cy="367730"/>
          </a:xfrm>
          <a:prstGeom prst="rect">
            <a:avLst/>
          </a:prstGeom>
          <a:solidFill>
            <a:srgbClr val="4F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 userDrawn="1"/>
        </p:nvSpPr>
        <p:spPr>
          <a:xfrm>
            <a:off x="8100392" y="5437787"/>
            <a:ext cx="144016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 userDrawn="1"/>
        </p:nvSpPr>
        <p:spPr>
          <a:xfrm flipH="1">
            <a:off x="8748465" y="5437787"/>
            <a:ext cx="140113" cy="240027"/>
          </a:xfrm>
          <a:prstGeom prst="leftBracket">
            <a:avLst/>
          </a:prstGeom>
          <a:ln w="38100">
            <a:solidFill>
              <a:srgbClr val="0445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0392" y="5370037"/>
            <a:ext cx="788184" cy="307777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4258D22-75E2-4369-920A-51ACF6ABD17C}" type="slidenum">
              <a:rPr lang="ru-RU" smtClean="0"/>
              <a:pPr/>
              <a:t>‹#›</a:t>
            </a:fld>
            <a:r>
              <a:rPr lang="ru-RU" dirty="0" smtClean="0"/>
              <a:t>/14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83568" y="539280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ФГУП "НИИ "Квант"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62" r:id="rId5"/>
    <p:sldLayoutId id="2147483660" r:id="rId6"/>
    <p:sldLayoutId id="2147483663" r:id="rId7"/>
    <p:sldLayoutId id="2147483654" r:id="rId8"/>
    <p:sldLayoutId id="2147483664" r:id="rId9"/>
    <p:sldLayoutId id="2147483667" r:id="rId10"/>
    <p:sldLayoutId id="2147483668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277547"/>
            <a:ext cx="6472809" cy="22202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Охапкина Елена Павловна</a:t>
            </a:r>
          </a:p>
          <a:p>
            <a:pPr>
              <a:spcBef>
                <a:spcPts val="0"/>
              </a:spcBef>
            </a:pPr>
            <a:r>
              <a:rPr lang="ru-RU" sz="2000" dirty="0" err="1" smtClean="0"/>
              <a:t>Роганов</a:t>
            </a:r>
            <a:r>
              <a:rPr lang="ru-RU" sz="2000" dirty="0" smtClean="0"/>
              <a:t> Андрей </a:t>
            </a:r>
            <a:r>
              <a:rPr lang="ru-RU" sz="2000" dirty="0" err="1" smtClean="0"/>
              <a:t>Арьевич</a:t>
            </a:r>
            <a:endParaRPr lang="ru-RU" sz="2000" dirty="0" smtClean="0"/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r>
              <a:rPr lang="ru-RU" sz="1600" dirty="0" smtClean="0"/>
              <a:t>Институт информационных наук </a:t>
            </a:r>
          </a:p>
          <a:p>
            <a:pPr>
              <a:spcBef>
                <a:spcPts val="0"/>
              </a:spcBef>
            </a:pPr>
            <a:r>
              <a:rPr lang="ru-RU" sz="1600" dirty="0" smtClean="0"/>
              <a:t>и технологий безопасности РГГУ</a:t>
            </a:r>
          </a:p>
          <a:p>
            <a:endParaRPr lang="ru-RU" sz="21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57300"/>
            <a:ext cx="9036496" cy="1080121"/>
          </a:xfrm>
        </p:spPr>
        <p:txBody>
          <a:bodyPr>
            <a:noAutofit/>
          </a:bodyPr>
          <a:lstStyle/>
          <a:p>
            <a:r>
              <a:rPr lang="ru-RU" sz="2400" b="1" dirty="0"/>
              <a:t>Онтологическая модель </a:t>
            </a:r>
            <a:r>
              <a:rPr lang="ru-RU" sz="2400" b="1" dirty="0" err="1"/>
              <a:t>терминосистемы</a:t>
            </a:r>
            <a:r>
              <a:rPr lang="ru-RU" sz="2400" b="1" dirty="0"/>
              <a:t> в сфере противодействия терроризму и экстремизму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5212"/>
            <a:ext cx="1012909" cy="106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Иерархия классов </a:t>
            </a:r>
            <a:r>
              <a:rPr lang="ru-RU" sz="1800" b="1" dirty="0" err="1" smtClean="0"/>
              <a:t>терминосистемы</a:t>
            </a:r>
            <a:endParaRPr lang="ru-RU" sz="1800" b="1" dirty="0" smtClean="0"/>
          </a:p>
          <a:p>
            <a:pPr lvl="0"/>
            <a:r>
              <a:rPr lang="ru-RU" sz="1800" b="1" dirty="0" smtClean="0"/>
              <a:t>Описание терминов</a:t>
            </a:r>
            <a:endParaRPr lang="ru-RU" sz="1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7" y="924271"/>
            <a:ext cx="35718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61" y="913284"/>
            <a:ext cx="4945335" cy="140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61" y="2350998"/>
            <a:ext cx="5076058" cy="145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63" y="3737196"/>
            <a:ext cx="5070138" cy="11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Структура </a:t>
            </a:r>
            <a:r>
              <a:rPr lang="ru-RU" sz="1800" b="1" dirty="0" err="1" smtClean="0"/>
              <a:t>терминосистемы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Елена\Downloads\гра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6850"/>
            <a:ext cx="8013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7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Структура </a:t>
            </a:r>
            <a:r>
              <a:rPr lang="ru-RU" sz="1800" b="1" dirty="0" err="1" smtClean="0"/>
              <a:t>терминосистемы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Елена\Downloads\он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711325"/>
            <a:ext cx="82169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8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/>
              <a:t>Возможности</a:t>
            </a:r>
            <a:endParaRPr lang="ru-RU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0480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595" y="147800"/>
            <a:ext cx="3892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3029" y="1053232"/>
            <a:ext cx="7992888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216163"/>
            <a:ext cx="8136903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4863" lvl="1" indent="-341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j-lt"/>
                <a:cs typeface="Times New Roman" panose="02020603050405020304" pitchFamily="18" charset="0"/>
              </a:rPr>
              <a:t>Возможность мониторинга новых документов с автоматическим обновлением </a:t>
            </a:r>
            <a:r>
              <a:rPr lang="ru-RU" i="1" dirty="0" err="1" smtClean="0">
                <a:latin typeface="+mj-lt"/>
                <a:cs typeface="Times New Roman" panose="02020603050405020304" pitchFamily="18" charset="0"/>
              </a:rPr>
              <a:t>терминосистемы</a:t>
            </a:r>
            <a:endParaRPr lang="en-US" i="1" dirty="0" smtClean="0">
              <a:latin typeface="+mj-lt"/>
              <a:cs typeface="Times New Roman" panose="02020603050405020304" pitchFamily="18" charset="0"/>
            </a:endParaRPr>
          </a:p>
          <a:p>
            <a:pPr marL="804863" lvl="1" indent="-341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j-lt"/>
                <a:cs typeface="Times New Roman" panose="02020603050405020304" pitchFamily="18" charset="0"/>
              </a:rPr>
              <a:t>Сличение терминологической базы разных государств</a:t>
            </a:r>
          </a:p>
          <a:p>
            <a:pPr marL="804863" lvl="1" indent="-341313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i="1" dirty="0" smtClean="0">
                <a:latin typeface="+mj-lt"/>
                <a:cs typeface="Times New Roman" panose="02020603050405020304" pitchFamily="18" charset="0"/>
              </a:rPr>
              <a:t>Возможность разработки интерфейса, ориентированного на пользователя непрофессионала </a:t>
            </a:r>
          </a:p>
        </p:txBody>
      </p:sp>
    </p:spTree>
    <p:extLst>
      <p:ext uri="{BB962C8B-B14F-4D97-AF65-F5344CB8AC3E}">
        <p14:creationId xmlns:p14="http://schemas.microsoft.com/office/powerpoint/2010/main" val="18572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Актуальность</a:t>
            </a:r>
            <a:endParaRPr lang="ru-RU" sz="24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Трансформация </a:t>
            </a:r>
            <a:r>
              <a:rPr lang="ru-RU" dirty="0"/>
              <a:t>современного общества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Применение новых</a:t>
            </a:r>
            <a:r>
              <a:rPr lang="ru-RU" dirty="0"/>
              <a:t>, в том числе потенциально опасных </a:t>
            </a:r>
            <a:r>
              <a:rPr lang="ru-RU" dirty="0" smtClean="0"/>
              <a:t>технологий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Модификация </a:t>
            </a:r>
            <a:r>
              <a:rPr lang="ru-RU" dirty="0"/>
              <a:t>классических форм терроризма.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Необходимость выработки единых </a:t>
            </a:r>
            <a:r>
              <a:rPr lang="ru-RU" dirty="0"/>
              <a:t>правовые </a:t>
            </a:r>
            <a:r>
              <a:rPr lang="ru-RU" dirty="0" smtClean="0"/>
              <a:t>нормы </a:t>
            </a:r>
            <a:endParaRPr lang="ru-RU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Оптимизация законов </a:t>
            </a:r>
            <a:r>
              <a:rPr lang="ru-RU" dirty="0"/>
              <a:t>и </a:t>
            </a:r>
            <a:r>
              <a:rPr lang="ru-RU" dirty="0" smtClean="0"/>
              <a:t>подзаконных актов, направленных </a:t>
            </a:r>
            <a:r>
              <a:rPr lang="ru-RU" dirty="0"/>
              <a:t>на противодействие терроризму и экстремизму.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4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Терминологические проблемы</a:t>
            </a:r>
            <a:endParaRPr lang="ru-RU" sz="24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тсутствие </a:t>
            </a:r>
            <a:r>
              <a:rPr lang="ru-RU" dirty="0"/>
              <a:t>некоторых базовых определений в законах ряда стран,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согласованной концепции противодействия терроризму,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Введение </a:t>
            </a:r>
            <a:r>
              <a:rPr lang="ru-RU" dirty="0"/>
              <a:t>новых понятий и определений,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Законодательно </a:t>
            </a:r>
            <a:r>
              <a:rPr lang="ru-RU" dirty="0"/>
              <a:t>закрепленное противодействие только определённым видам экстремизма.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Преимущества разработки </a:t>
            </a:r>
            <a:r>
              <a:rPr lang="ru-RU" sz="2400" b="1" dirty="0" err="1" smtClean="0"/>
              <a:t>терминосистемы</a:t>
            </a:r>
            <a:endParaRPr lang="ru-RU" sz="24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оздание </a:t>
            </a:r>
            <a:r>
              <a:rPr lang="ru-RU" dirty="0"/>
              <a:t>точных и по возможности непротиворечивых определений значений каждого термина на основе логики</a:t>
            </a:r>
            <a:r>
              <a:rPr lang="ru-RU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емантический </a:t>
            </a:r>
            <a:r>
              <a:rPr lang="ru-RU" dirty="0"/>
              <a:t>поиск; </a:t>
            </a: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озможность </a:t>
            </a:r>
            <a:r>
              <a:rPr lang="ru-RU" dirty="0"/>
              <a:t>многократного использования в совокупности с другими тематическими </a:t>
            </a:r>
            <a:r>
              <a:rPr lang="ru-RU" dirty="0" err="1"/>
              <a:t>терминосистемами</a:t>
            </a:r>
            <a:r>
              <a:rPr lang="ru-RU" dirty="0"/>
              <a:t> и гибкое расширение словаря</a:t>
            </a:r>
            <a:r>
              <a:rPr lang="ru-RU" dirty="0" smtClean="0"/>
              <a:t>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общей терминологией специалистов предметной области; </a:t>
            </a: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азработка </a:t>
            </a:r>
            <a:r>
              <a:rPr lang="ru-RU" dirty="0"/>
              <a:t>классификаторов, в том числе, в области права</a:t>
            </a:r>
            <a:endParaRPr lang="ru-RU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2100" b="1" dirty="0" smtClean="0"/>
              <a:t>Схема разработки </a:t>
            </a:r>
            <a:r>
              <a:rPr lang="ru-RU" sz="2100" b="1" dirty="0" err="1" smtClean="0"/>
              <a:t>терминосистемы</a:t>
            </a:r>
            <a:endParaRPr lang="ru-RU" sz="21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8670" y="769268"/>
            <a:ext cx="2179474" cy="4565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Обозначение целей и области применения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137420"/>
            <a:ext cx="2016224" cy="4698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Фиксирование знаний о предметной области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88670" y="1417340"/>
            <a:ext cx="2179474" cy="4565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Построение </a:t>
            </a:r>
            <a:r>
              <a:rPr lang="ru-RU" sz="1200" i="1" dirty="0" err="1"/>
              <a:t>терминосистемы</a:t>
            </a:r>
            <a:endParaRPr lang="ru-RU" sz="1200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2" y="2785492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Определение </a:t>
            </a:r>
            <a:r>
              <a:rPr lang="ru-RU" sz="1000" i="1" dirty="0"/>
              <a:t>основных понятий и их взаимоотношений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259632" y="3505572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Создание </a:t>
            </a:r>
            <a:r>
              <a:rPr lang="ru-RU" sz="1000" i="1" dirty="0"/>
              <a:t>точных непротиворечивых определений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259632" y="4225652"/>
            <a:ext cx="1728192" cy="456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Определение связей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9632" y="4873724"/>
            <a:ext cx="1728192" cy="456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Согласование с экспертами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0192" y="2137419"/>
            <a:ext cx="2016224" cy="4698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/>
              <a:t>Кодирование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44208" y="2785492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Формирование классов понятий</a:t>
            </a:r>
            <a:endParaRPr lang="ru-RU" sz="1000" i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444208" y="3505572"/>
            <a:ext cx="1728192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 smtClean="0"/>
              <a:t>Выбор спец. языка представления </a:t>
            </a:r>
            <a:endParaRPr lang="ru-RU" sz="1000" i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44208" y="4226520"/>
            <a:ext cx="1728192" cy="4565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i="1" dirty="0"/>
              <a:t>Представление </a:t>
            </a:r>
            <a:r>
              <a:rPr lang="ru-RU" sz="1000" i="1" dirty="0" err="1" smtClean="0"/>
              <a:t>терминосистемы</a:t>
            </a:r>
            <a:endParaRPr lang="ru-RU" sz="1000" i="1" dirty="0" smtClean="0"/>
          </a:p>
          <a:p>
            <a:pPr algn="ctr"/>
            <a:r>
              <a:rPr lang="ru-RU" sz="1000" i="1" dirty="0" smtClean="0"/>
              <a:t>на </a:t>
            </a:r>
            <a:r>
              <a:rPr lang="ru-RU" sz="1000" i="1" dirty="0"/>
              <a:t>спец. языке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23728" y="1993404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763688" y="1993404"/>
            <a:ext cx="360040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308304" y="1993405"/>
            <a:ext cx="432048" cy="144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78407" y="1873930"/>
            <a:ext cx="0" cy="119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1" idx="0"/>
          </p:cNvCxnSpPr>
          <p:nvPr/>
        </p:nvCxnSpPr>
        <p:spPr>
          <a:xfrm>
            <a:off x="4778407" y="1225858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23728" y="2607319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273032" y="2594010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123728" y="4682242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308304" y="3289548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2123728" y="4034170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123728" y="3314090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7273032" y="4034170"/>
            <a:ext cx="0" cy="191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Блок-схема: узел 46"/>
          <p:cNvSpPr/>
          <p:nvPr/>
        </p:nvSpPr>
        <p:spPr>
          <a:xfrm>
            <a:off x="3131840" y="841276"/>
            <a:ext cx="360040" cy="32403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3140224" y="1525352"/>
            <a:ext cx="360040" cy="32403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49" name="Блок-схема: узел 48"/>
          <p:cNvSpPr/>
          <p:nvPr/>
        </p:nvSpPr>
        <p:spPr>
          <a:xfrm>
            <a:off x="683568" y="2173424"/>
            <a:ext cx="360040" cy="32403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3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5796136" y="2173424"/>
            <a:ext cx="360040" cy="32403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6496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/>
              <a:t>Проблемы работы со знаниями при разработке классификаций и терминологий</a:t>
            </a:r>
            <a:endParaRPr lang="ru-RU" sz="1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Отсутствие упорядоченной терминологической системы, соответствующей современному уровню практики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Отсутствие </a:t>
            </a:r>
            <a:r>
              <a:rPr lang="ru-RU" i="1" dirty="0"/>
              <a:t>четких </a:t>
            </a:r>
            <a:r>
              <a:rPr lang="ru-RU" i="1" dirty="0" smtClean="0"/>
              <a:t>формулировок терминов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Синонимия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 smtClean="0"/>
              <a:t>Различное толкование терминов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В</a:t>
            </a:r>
            <a:r>
              <a:rPr lang="ru-RU" i="1" dirty="0" smtClean="0"/>
              <a:t>ариативность </a:t>
            </a:r>
            <a:r>
              <a:rPr lang="ru-RU" i="1" dirty="0"/>
              <a:t>форм </a:t>
            </a:r>
            <a:r>
              <a:rPr lang="ru-RU" i="1" dirty="0" smtClean="0"/>
              <a:t>одних </a:t>
            </a:r>
            <a:r>
              <a:rPr lang="ru-RU" i="1" dirty="0"/>
              <a:t>и </a:t>
            </a:r>
            <a:r>
              <a:rPr lang="ru-RU" i="1" dirty="0" smtClean="0"/>
              <a:t>тех же терминов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i="1" dirty="0"/>
              <a:t>И</a:t>
            </a:r>
            <a:r>
              <a:rPr lang="ru-RU" i="1" dirty="0" smtClean="0"/>
              <a:t>ноязычные </a:t>
            </a:r>
            <a:r>
              <a:rPr lang="ru-RU" i="1" dirty="0"/>
              <a:t>заимствования</a:t>
            </a:r>
            <a:r>
              <a:rPr lang="ru-RU" i="1" dirty="0" smtClean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8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Классификация онтологий </a:t>
            </a:r>
            <a:r>
              <a:rPr lang="ru-RU" sz="1800" b="1" dirty="0"/>
              <a:t>по цели создания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Лена\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5" y="773870"/>
            <a:ext cx="6000326" cy="436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r>
              <a:rPr lang="ru-RU" sz="1800" b="1" dirty="0"/>
              <a:t>Классификация онтологий по содержимому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Лена\2_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9" y="928670"/>
            <a:ext cx="7044010" cy="397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430" y="0"/>
            <a:ext cx="3995424" cy="757267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3"/>
          </p:nvPr>
        </p:nvSpPr>
        <p:spPr>
          <a:xfrm>
            <a:off x="4073862" y="-15843"/>
            <a:ext cx="5076056" cy="773110"/>
          </a:xfrm>
        </p:spPr>
        <p:txBody>
          <a:bodyPr>
            <a:noAutofit/>
          </a:bodyPr>
          <a:lstStyle/>
          <a:p>
            <a:r>
              <a:rPr lang="ru-RU" sz="1800" b="1" dirty="0"/>
              <a:t>Термины, предлагаемые для сравнительного анализа</a:t>
            </a:r>
            <a:endParaRPr lang="ru-RU" sz="1800" b="1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1494" y="0"/>
            <a:ext cx="3240360" cy="757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445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одзаголовок 3"/>
          <p:cNvSpPr txBox="1">
            <a:spLocks/>
          </p:cNvSpPr>
          <p:nvPr/>
        </p:nvSpPr>
        <p:spPr>
          <a:xfrm>
            <a:off x="4073862" y="-15843"/>
            <a:ext cx="5076056" cy="77311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06398" y="5437787"/>
            <a:ext cx="792000" cy="240027"/>
          </a:xfrm>
        </p:spPr>
        <p:txBody>
          <a:bodyPr/>
          <a:lstStyle/>
          <a:p>
            <a:pPr algn="ctr"/>
            <a:fld id="{EA371ED9-1A0A-48C5-A8BA-3582806E4709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17" name="Текст 8"/>
          <p:cNvSpPr txBox="1">
            <a:spLocks/>
          </p:cNvSpPr>
          <p:nvPr/>
        </p:nvSpPr>
        <p:spPr>
          <a:xfrm>
            <a:off x="214282" y="500042"/>
            <a:ext cx="8715436" cy="8572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 baseline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4754" y="769268"/>
            <a:ext cx="799288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 err="1"/>
              <a:t>Бандгруппа</a:t>
            </a:r>
            <a:r>
              <a:rPr lang="ru-RU" sz="1100" i="1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 err="1"/>
              <a:t>Бандглаварь</a:t>
            </a:r>
            <a:r>
              <a:rPr lang="ru-RU" sz="1100" i="1" dirty="0"/>
              <a:t>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Бандит.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Преступления террористической направленности. </a:t>
            </a:r>
          </a:p>
          <a:p>
            <a:pPr marL="28575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Террористическая ячейка.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Военные объекты.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Внешний периметр военного объекта.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Критически важные объекты топливно-энергетического комплекса.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Мероприятия по предупреждению (профилактике) терроризма.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Главарь, соучастник, пособник террористической деятельности.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Государства с высоким уровнем террористической и экстремистской активности.</a:t>
            </a:r>
            <a:endParaRPr lang="en-US" sz="1100" i="1" dirty="0"/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Защита потенциальных объектов террористических посягательств и мест массового пребывания граждан.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Зона ответственности субъекта противодействия терроризму.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Идеология терроризма.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Имущественные ущерб, причиненный в результате совершения преступления, характеризующего террористическую активность. 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Иностранный террорист-боевик. </a:t>
            </a:r>
          </a:p>
          <a:p>
            <a:pPr marL="285750" lvl="0" indent="-285750" algn="just">
              <a:lnSpc>
                <a:spcPct val="150000"/>
              </a:lnSpc>
              <a:buFont typeface="+mj-lt"/>
              <a:buAutoNum type="arabicPeriod"/>
            </a:pPr>
            <a:r>
              <a:rPr lang="ru-RU" sz="1100" i="1" dirty="0"/>
              <a:t>Институты гражданского общества.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377780"/>
            <a:ext cx="8028384" cy="337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0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12713</TotalTime>
  <Words>386</Words>
  <Application>Microsoft Office PowerPoint</Application>
  <PresentationFormat>Экран (16:10)</PresentationFormat>
  <Paragraphs>116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Онтологическая модель терминосистемы в сфере противодействия терроризму и экстремизму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доклада</dc:title>
  <dc:creator>Анна</dc:creator>
  <cp:lastModifiedBy>Пользователь</cp:lastModifiedBy>
  <cp:revision>336</cp:revision>
  <dcterms:created xsi:type="dcterms:W3CDTF">2014-03-16T20:26:56Z</dcterms:created>
  <dcterms:modified xsi:type="dcterms:W3CDTF">2019-04-25T06:32:23Z</dcterms:modified>
</cp:coreProperties>
</file>