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8"/>
  </p:notesMasterIdLst>
  <p:sldIdLst>
    <p:sldId id="256" r:id="rId2"/>
    <p:sldId id="257" r:id="rId3"/>
    <p:sldId id="263" r:id="rId4"/>
    <p:sldId id="268" r:id="rId5"/>
    <p:sldId id="258" r:id="rId6"/>
    <p:sldId id="265" r:id="rId7"/>
    <p:sldId id="267" r:id="rId8"/>
    <p:sldId id="259" r:id="rId9"/>
    <p:sldId id="261" r:id="rId10"/>
    <p:sldId id="273" r:id="rId11"/>
    <p:sldId id="266" r:id="rId12"/>
    <p:sldId id="260" r:id="rId13"/>
    <p:sldId id="269" r:id="rId14"/>
    <p:sldId id="271" r:id="rId15"/>
    <p:sldId id="272" r:id="rId16"/>
    <p:sldId id="26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341363-CC8E-45BA-8960-9AE7B476AF3D}" type="datetimeFigureOut">
              <a:rPr lang="ru-RU" smtClean="0"/>
              <a:t>30.04.2017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280067-7AED-4891-B9FB-82167A84FB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298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цифровая информация</a:t>
            </a:r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2B4743-400F-479F-B48D-65E53865DF1D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цифровая информация</a:t>
            </a:r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B0FA44-B62D-4B8D-A8CF-363821E98E88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280067-7AED-4891-B9FB-82167A84FBD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112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85DC0B-26E7-4427-BEA3-FEC03022DFE7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AF8906-F8EF-40CF-9149-B4C3CFEEA314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841A29-A2C0-4F79-9442-15156E488B59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30.04.2017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30.04.2017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212976"/>
            <a:ext cx="5515670" cy="1584176"/>
          </a:xfrm>
        </p:spPr>
        <p:txBody>
          <a:bodyPr>
            <a:normAutofit/>
          </a:bodyPr>
          <a:lstStyle/>
          <a:p>
            <a:pPr algn="l"/>
            <a:r>
              <a:rPr lang="ru-RU" cap="none" dirty="0" smtClean="0">
                <a:solidFill>
                  <a:schemeClr val="tx1"/>
                </a:solidFill>
              </a:rPr>
              <a:t>А. Ю. Фенина, специалист по обеспечению сохранности музейных предметов</a:t>
            </a:r>
          </a:p>
          <a:p>
            <a:pPr algn="l"/>
            <a:r>
              <a:rPr lang="ru-RU" cap="none" dirty="0" smtClean="0">
                <a:solidFill>
                  <a:schemeClr val="tx1"/>
                </a:solidFill>
              </a:rPr>
              <a:t> ГЦТМ им. А. А. Бахрушина 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92696"/>
            <a:ext cx="7272808" cy="2016224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Проблемы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информатизации процесса</a:t>
            </a:r>
            <a:b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фиксации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охранной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маркировки В ГЦТМ 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238" y="2924944"/>
            <a:ext cx="2524480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611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Маркировка\2-6.03. Реставрация\РК 11994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4735"/>
            <a:ext cx="378042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:\Маркировка\2-6.03. Реставрация\РК 11994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20688"/>
            <a:ext cx="3908630" cy="521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:\Маркировка\2-6.03. Реставрация\РК 11994 (6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6" t="50000" r="24488" b="8918"/>
          <a:stretch/>
        </p:blipFill>
        <p:spPr bwMode="auto">
          <a:xfrm>
            <a:off x="1696634" y="5275745"/>
            <a:ext cx="3200400" cy="150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148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В соответствии с Федеральным законом Российской Федерации от 03.07.2016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№ 357-ФЗ применение охранной маркировки музейных предметов и музейных коллекций, включенных в состав Музейного фонда Российской Федерации, является обязательным требованием к музеям, иным организациям, физическим лицам,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во владении или пользовании которых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они находятся</a:t>
            </a:r>
          </a:p>
        </p:txBody>
      </p:sp>
    </p:spTree>
    <p:extLst>
      <p:ext uri="{BB962C8B-B14F-4D97-AF65-F5344CB8AC3E}">
        <p14:creationId xmlns:p14="http://schemas.microsoft.com/office/powerpoint/2010/main" val="342908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4464496" cy="6120680"/>
          </a:xfrm>
        </p:spPr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endParaRPr lang="ru-RU" sz="2000" dirty="0">
              <a:solidFill>
                <a:schemeClr val="tx1"/>
              </a:solidFill>
            </a:endParaRPr>
          </a:p>
          <a:p>
            <a:pPr marL="114300" indent="0">
              <a:lnSpc>
                <a:spcPct val="150000"/>
              </a:lnSpc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	Помимо </a:t>
            </a:r>
            <a:r>
              <a:rPr lang="ru-RU" sz="2000" dirty="0">
                <a:solidFill>
                  <a:schemeClr val="tx1"/>
                </a:solidFill>
              </a:rPr>
              <a:t>процесса маркировки Сектор участвует в оцифровке музейных предметов с созданием высокоточных копий в формате </a:t>
            </a:r>
            <a:r>
              <a:rPr lang="en-US" sz="2000" dirty="0">
                <a:solidFill>
                  <a:schemeClr val="tx1"/>
                </a:solidFill>
              </a:rPr>
              <a:t>TIFF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600</a:t>
            </a:r>
            <a:r>
              <a:rPr lang="en-US" sz="2000" dirty="0" smtClean="0">
                <a:solidFill>
                  <a:schemeClr val="tx1"/>
                </a:solidFill>
              </a:rPr>
              <a:t>dpi</a:t>
            </a:r>
            <a:r>
              <a:rPr lang="ru-RU" sz="2000" dirty="0">
                <a:solidFill>
                  <a:schemeClr val="tx1"/>
                </a:solidFill>
              </a:rPr>
              <a:t>, позволяющих посетителям и исследователям ознакомиться с музейным предметом в электронном виде</a:t>
            </a:r>
            <a:r>
              <a:rPr lang="ru-RU" sz="2000" dirty="0" smtClean="0">
                <a:solidFill>
                  <a:schemeClr val="tx1"/>
                </a:solidFill>
              </a:rPr>
              <a:t>. </a:t>
            </a:r>
          </a:p>
          <a:p>
            <a:pPr marL="114300" indent="0">
              <a:lnSpc>
                <a:spcPct val="150000"/>
              </a:lnSpc>
              <a:buNone/>
            </a:pPr>
            <a:r>
              <a:rPr lang="ru-RU" sz="2000" dirty="0">
                <a:solidFill>
                  <a:schemeClr val="tx1"/>
                </a:solidFill>
              </a:rPr>
              <a:t>	</a:t>
            </a:r>
            <a:r>
              <a:rPr lang="ru-RU" sz="2000" dirty="0" smtClean="0">
                <a:solidFill>
                  <a:schemeClr val="tx1"/>
                </a:solidFill>
              </a:rPr>
              <a:t>Также полученные изображения можно использовать в издательской деятельности.</a:t>
            </a:r>
            <a:endParaRPr lang="ru-RU" sz="2000" dirty="0">
              <a:solidFill>
                <a:schemeClr val="tx1"/>
              </a:solidFill>
              <a:effectLst/>
            </a:endParaRPr>
          </a:p>
        </p:txBody>
      </p:sp>
      <p:pic>
        <p:nvPicPr>
          <p:cNvPr id="5122" name="Picture 2" descr="D:\Аня\Сканы\Письма к Бахрушину. Буква А\КП-96176\КП-96176_1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7155"/>
            <a:ext cx="4427206" cy="6774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94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512" y="279400"/>
            <a:ext cx="9144000" cy="112553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0">
                <a:schemeClr val="accent1">
                  <a:tint val="44500"/>
                  <a:satMod val="160000"/>
                </a:schemeClr>
              </a:gs>
              <a:gs pos="97500">
                <a:schemeClr val="bg1"/>
              </a:gs>
              <a:gs pos="32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810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267" name="Заголовок 1"/>
          <p:cNvSpPr>
            <a:spLocks noGrp="1"/>
          </p:cNvSpPr>
          <p:nvPr>
            <p:ph type="title"/>
          </p:nvPr>
        </p:nvSpPr>
        <p:spPr>
          <a:xfrm>
            <a:off x="457200" y="373856"/>
            <a:ext cx="8229600" cy="936625"/>
          </a:xfrm>
        </p:spPr>
        <p:txBody>
          <a:bodyPr/>
          <a:lstStyle/>
          <a:p>
            <a:pPr eaLnBrk="1" hangingPunct="1"/>
            <a:r>
              <a:rPr lang="ru-RU" altLang="ru-RU" sz="4000" b="1" cap="none" dirty="0" smtClean="0">
                <a:solidFill>
                  <a:schemeClr val="accent2">
                    <a:lumMod val="50000"/>
                  </a:schemeClr>
                </a:solidFill>
              </a:rPr>
              <a:t>Что, где и как хранить?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23850" y="1556792"/>
            <a:ext cx="8569325" cy="4832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  <a:cs typeface="+mn-cs"/>
              </a:rPr>
              <a:t>Локальное или распределенное?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  <a:cs typeface="+mn-cs"/>
              </a:rPr>
              <a:t>Как наполнять хранилище, учитывая, что сканирование может происходить в другом здании?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  <a:cs typeface="+mn-cs"/>
              </a:rPr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+mn-lt"/>
                <a:cs typeface="+mn-cs"/>
              </a:rPr>
              <a:t>Проблемы: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800" dirty="0">
                <a:latin typeface="+mn-lt"/>
                <a:cs typeface="+mn-cs"/>
              </a:rPr>
              <a:t>помещение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800" dirty="0">
                <a:latin typeface="+mn-lt"/>
                <a:cs typeface="+mn-cs"/>
              </a:rPr>
              <a:t>оборудование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800" dirty="0">
                <a:latin typeface="+mn-lt"/>
                <a:cs typeface="+mn-cs"/>
              </a:rPr>
              <a:t>специалисты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800" dirty="0">
                <a:latin typeface="+mn-lt"/>
                <a:cs typeface="+mn-cs"/>
              </a:rPr>
              <a:t>регламент работ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800" dirty="0">
                <a:latin typeface="+mn-lt"/>
                <a:cs typeface="+mn-cs"/>
              </a:rPr>
              <a:t>взаимодействие с другими отделами музея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431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 useBgFill="1">
        <p:nvSpPr>
          <p:cNvPr id="12291" name="Заголовок 2"/>
          <p:cNvSpPr>
            <a:spLocks noGrp="1"/>
          </p:cNvSpPr>
          <p:nvPr>
            <p:ph type="title"/>
          </p:nvPr>
        </p:nvSpPr>
        <p:spPr>
          <a:xfrm>
            <a:off x="275134" y="4986"/>
            <a:ext cx="8892480" cy="7029399"/>
          </a:xfrm>
        </p:spPr>
        <p:txBody>
          <a:bodyPr>
            <a:noAutofit/>
          </a:bodyPr>
          <a:lstStyle/>
          <a:p>
            <a:pPr algn="l"/>
            <a:r>
              <a:rPr lang="ru-RU" altLang="ru-RU" sz="2400" dirty="0" smtClean="0">
                <a:solidFill>
                  <a:schemeClr val="tx1"/>
                </a:solidFill>
              </a:rPr>
              <a:t>Указ Президента РФ от 17.03.2008 N 351 "О мерах по обеспечению информационной безопасности Российской Федерации при использовании информационно-телекоммуникационных сетей международного информационного обмена«</a:t>
            </a:r>
            <a:br>
              <a:rPr lang="ru-RU" altLang="ru-RU" sz="2400" dirty="0" smtClean="0">
                <a:solidFill>
                  <a:schemeClr val="tx1"/>
                </a:solidFill>
              </a:rPr>
            </a:br>
            <a:r>
              <a:rPr lang="ru-RU" altLang="ru-RU" sz="2400" dirty="0" smtClean="0">
                <a:solidFill>
                  <a:schemeClr val="tx1"/>
                </a:solidFill>
              </a:rPr>
              <a:t/>
            </a:r>
            <a:br>
              <a:rPr lang="ru-RU" altLang="ru-RU" sz="2400" dirty="0" smtClean="0">
                <a:solidFill>
                  <a:schemeClr val="tx1"/>
                </a:solidFill>
              </a:rPr>
            </a:br>
            <a:r>
              <a:rPr lang="ru-RU" altLang="ru-RU" sz="2400" dirty="0" smtClean="0">
                <a:solidFill>
                  <a:schemeClr val="tx1"/>
                </a:solidFill>
              </a:rPr>
              <a:t> ГОСТ Р 7.0.8-2013. Система стандартов по информации, библиотечному и издательскому делу. Делопроизводство и архивное дело. Термины и определения.</a:t>
            </a:r>
            <a:br>
              <a:rPr lang="ru-RU" altLang="ru-RU" sz="2400" dirty="0" smtClean="0">
                <a:solidFill>
                  <a:schemeClr val="tx1"/>
                </a:solidFill>
              </a:rPr>
            </a:br>
            <a:r>
              <a:rPr lang="ru-RU" altLang="ru-RU" sz="2400" dirty="0" smtClean="0">
                <a:solidFill>
                  <a:schemeClr val="tx1"/>
                </a:solidFill>
              </a:rPr>
              <a:t/>
            </a:r>
            <a:br>
              <a:rPr lang="ru-RU" altLang="ru-RU" sz="2400" dirty="0" smtClean="0">
                <a:solidFill>
                  <a:schemeClr val="tx1"/>
                </a:solidFill>
              </a:rPr>
            </a:br>
            <a:r>
              <a:rPr lang="ru-RU" altLang="ru-RU" sz="2400" dirty="0" smtClean="0">
                <a:solidFill>
                  <a:schemeClr val="tx1"/>
                </a:solidFill>
              </a:rPr>
              <a:t>ГОСТ Р 33.505-2003 Единый российский страховой фонд документации. Порядок создания страхового фонда документации, являющейся национальным, научным, культурным и историческим наследием.</a:t>
            </a:r>
          </a:p>
        </p:txBody>
      </p:sp>
    </p:spTree>
    <p:extLst>
      <p:ext uri="{BB962C8B-B14F-4D97-AF65-F5344CB8AC3E}">
        <p14:creationId xmlns:p14="http://schemas.microsoft.com/office/powerpoint/2010/main" val="356416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 useBgFill="1">
        <p:nvSpPr>
          <p:cNvPr id="13315" name="Заголовок 2"/>
          <p:cNvSpPr>
            <a:spLocks noGrp="1"/>
          </p:cNvSpPr>
          <p:nvPr>
            <p:ph type="title"/>
          </p:nvPr>
        </p:nvSpPr>
        <p:spPr>
          <a:xfrm>
            <a:off x="354360" y="314759"/>
            <a:ext cx="8435280" cy="6228481"/>
          </a:xfrm>
        </p:spPr>
        <p:txBody>
          <a:bodyPr>
            <a:normAutofit/>
          </a:bodyPr>
          <a:lstStyle/>
          <a:p>
            <a:pPr algn="l"/>
            <a:r>
              <a:rPr lang="ru-RU" altLang="ru-RU" sz="2400" dirty="0" smtClean="0">
                <a:solidFill>
                  <a:schemeClr val="tx1"/>
                </a:solidFill>
              </a:rPr>
              <a:t>ГОСТ Р 33.3.02-2008. Единый российский страховой фонд документации. Страховые копии документации, являющейся национальным научным, культурным и историческим наследием. Общие требования к условиям хранения.</a:t>
            </a:r>
            <a:br>
              <a:rPr lang="ru-RU" altLang="ru-RU" sz="2400" dirty="0" smtClean="0">
                <a:solidFill>
                  <a:schemeClr val="tx1"/>
                </a:solidFill>
              </a:rPr>
            </a:br>
            <a:r>
              <a:rPr lang="ru-RU" altLang="ru-RU" sz="2400" dirty="0" smtClean="0">
                <a:solidFill>
                  <a:schemeClr val="tx1"/>
                </a:solidFill>
              </a:rPr>
              <a:t/>
            </a:r>
            <a:br>
              <a:rPr lang="ru-RU" altLang="ru-RU" sz="2400" dirty="0" smtClean="0">
                <a:solidFill>
                  <a:schemeClr val="tx1"/>
                </a:solidFill>
              </a:rPr>
            </a:br>
            <a:r>
              <a:rPr lang="ru-RU" altLang="ru-RU" sz="2400" dirty="0" smtClean="0">
                <a:solidFill>
                  <a:schemeClr val="tx1"/>
                </a:solidFill>
              </a:rPr>
              <a:t/>
            </a:r>
            <a:br>
              <a:rPr lang="ru-RU" altLang="ru-RU" sz="2400" dirty="0" smtClean="0">
                <a:solidFill>
                  <a:schemeClr val="tx1"/>
                </a:solidFill>
              </a:rPr>
            </a:br>
            <a:r>
              <a:rPr lang="ru-RU" altLang="ru-RU" sz="2400" dirty="0" smtClean="0">
                <a:solidFill>
                  <a:schemeClr val="tx1"/>
                </a:solidFill>
              </a:rPr>
              <a:t>Методические рекомендации по электронному копированию архивных документов и управлению полученным информационным массивом / </a:t>
            </a:r>
            <a:r>
              <a:rPr lang="ru-RU" altLang="ru-RU" sz="2400" dirty="0" err="1" smtClean="0">
                <a:solidFill>
                  <a:schemeClr val="tx1"/>
                </a:solidFill>
              </a:rPr>
              <a:t>Ю.Ю.Юмашева</a:t>
            </a:r>
            <a:r>
              <a:rPr lang="ru-RU" altLang="ru-RU" sz="2400" dirty="0" smtClean="0">
                <a:solidFill>
                  <a:schemeClr val="tx1"/>
                </a:solidFill>
              </a:rPr>
              <a:t>. – М.: ВНИИДАД, 2012. – с. 125.</a:t>
            </a:r>
          </a:p>
        </p:txBody>
      </p:sp>
    </p:spTree>
    <p:extLst>
      <p:ext uri="{BB962C8B-B14F-4D97-AF65-F5344CB8AC3E}">
        <p14:creationId xmlns:p14="http://schemas.microsoft.com/office/powerpoint/2010/main" val="283860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60672" cy="1039427"/>
          </a:xfrm>
        </p:spPr>
        <p:txBody>
          <a:bodyPr/>
          <a:lstStyle/>
          <a:p>
            <a:r>
              <a:rPr lang="ru-RU" b="1" cap="none" dirty="0" smtClean="0">
                <a:solidFill>
                  <a:schemeClr val="accent2">
                    <a:lumMod val="75000"/>
                  </a:schemeClr>
                </a:solidFill>
              </a:rPr>
              <a:t>Спасибо за внимание!</a:t>
            </a:r>
            <a:endParaRPr lang="ru-RU" b="1" cap="none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83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cap="none" dirty="0" smtClean="0">
                <a:solidFill>
                  <a:schemeClr val="accent2">
                    <a:lumMod val="50000"/>
                  </a:schemeClr>
                </a:solidFill>
              </a:rPr>
              <a:t> Сектор современных технологий и маркировки музейных предметов</a:t>
            </a:r>
            <a:endParaRPr lang="ru-RU" sz="2800" b="1" cap="none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988840"/>
            <a:ext cx="4528362" cy="4248472"/>
          </a:xfrm>
        </p:spPr>
        <p:txBody>
          <a:bodyPr>
            <a:noAutofit/>
          </a:bodyPr>
          <a:lstStyle/>
          <a:p>
            <a:pPr marL="114300" indent="0" algn="ctr">
              <a:buNone/>
            </a:pPr>
            <a:r>
              <a:rPr lang="ru-RU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Разработка </a:t>
            </a:r>
            <a:r>
              <a:rPr lang="ru-RU" sz="2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внедрение современных технологий и методик маркировки, обеспечивающих учёт, идентификацию, сохранность и безопасность музейных предметов, находящихся в фондах </a:t>
            </a:r>
            <a:r>
              <a:rPr lang="ru-RU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музея.</a:t>
            </a:r>
            <a:endParaRPr lang="ru-RU" sz="2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53"/>
          <a:stretch/>
        </p:blipFill>
        <p:spPr bwMode="auto">
          <a:xfrm>
            <a:off x="4704832" y="1772816"/>
            <a:ext cx="4439168" cy="3096344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710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649287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3200" b="1" cap="none" dirty="0" smtClean="0">
                <a:solidFill>
                  <a:schemeClr val="accent2">
                    <a:lumMod val="50000"/>
                  </a:schemeClr>
                </a:solidFill>
              </a:rPr>
              <a:t>Проблемы</a:t>
            </a:r>
            <a:endParaRPr lang="ru-RU" altLang="ru-RU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 useBgFill="1">
        <p:nvSpPr>
          <p:cNvPr id="3" name="TextBox 2"/>
          <p:cNvSpPr txBox="1"/>
          <p:nvPr/>
        </p:nvSpPr>
        <p:spPr>
          <a:xfrm>
            <a:off x="899591" y="1340768"/>
            <a:ext cx="766104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/>
              <a:t>Возросший объём  цифровой информации и проблема его отбора для хранения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 smtClean="0"/>
              <a:t>Отсутствие инструкций по оцифровке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4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400" dirty="0"/>
              <a:t>Отсутствуют инструкции по учёту </a:t>
            </a:r>
            <a:r>
              <a:rPr lang="ru-RU" sz="2400" dirty="0" smtClean="0"/>
              <a:t>и хранению оцифрованной </a:t>
            </a:r>
            <a:r>
              <a:rPr lang="ru-RU" sz="2400" dirty="0"/>
              <a:t>информации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400" dirty="0"/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/>
              <a:t>Отсутствие регламента по обеспечению сохранности и доступности оцифрованной информации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400" dirty="0"/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/>
              <a:t>Финансирование</a:t>
            </a:r>
          </a:p>
        </p:txBody>
      </p:sp>
    </p:spTree>
    <p:extLst>
      <p:ext uri="{BB962C8B-B14F-4D97-AF65-F5344CB8AC3E}">
        <p14:creationId xmlns:p14="http://schemas.microsoft.com/office/powerpoint/2010/main" val="31681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12553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0">
                <a:schemeClr val="accent1">
                  <a:tint val="44500"/>
                  <a:satMod val="160000"/>
                </a:schemeClr>
              </a:gs>
              <a:gs pos="97500">
                <a:schemeClr val="bg1"/>
              </a:gs>
              <a:gs pos="32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810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519113" y="115888"/>
            <a:ext cx="8229600" cy="936625"/>
          </a:xfrm>
        </p:spPr>
        <p:txBody>
          <a:bodyPr>
            <a:normAutofit fontScale="90000"/>
          </a:bodyPr>
          <a:lstStyle/>
          <a:p>
            <a:r>
              <a:rPr lang="ru-RU" altLang="ru-RU" sz="3200" b="1" cap="none" dirty="0" smtClean="0">
                <a:solidFill>
                  <a:schemeClr val="accent2">
                    <a:lumMod val="50000"/>
                  </a:schemeClr>
                </a:solidFill>
              </a:rPr>
              <a:t>Отсутствие определения «цифровой страховой копии» музейного предмета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01" name="TextBox 2"/>
          <p:cNvSpPr txBox="1">
            <a:spLocks noChangeArrowheads="1"/>
          </p:cNvSpPr>
          <p:nvPr/>
        </p:nvSpPr>
        <p:spPr bwMode="auto">
          <a:xfrm>
            <a:off x="121338" y="1155700"/>
            <a:ext cx="8963025" cy="6924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+mn-lt"/>
              </a:rPr>
              <a:t>ГОСТ Р 33.505-2003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 dirty="0">
              <a:latin typeface="+mn-lt"/>
            </a:endParaRP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2400" u="sng" dirty="0">
                <a:latin typeface="+mn-lt"/>
              </a:rPr>
              <a:t>копия документа</a:t>
            </a:r>
            <a:r>
              <a:rPr lang="ru-RU" altLang="ru-RU" sz="2400" dirty="0">
                <a:latin typeface="+mn-lt"/>
              </a:rPr>
              <a:t>: Копия, возникшая в результате копирования оригинала, письменного или устного текста, музыки, шумов, изображения документа с изменением или заменой носителя и точно воспроизводящая содержание и все или часть внешних признаков и идентифицированная в установленном порядке.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 u="sng" dirty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u="sng" dirty="0">
                <a:latin typeface="+mn-lt"/>
              </a:rPr>
              <a:t>страховая копия документа</a:t>
            </a:r>
            <a:r>
              <a:rPr lang="ru-RU" altLang="ru-RU" sz="2400" dirty="0">
                <a:latin typeface="+mn-lt"/>
              </a:rPr>
              <a:t>: Копия оригинала документа, входящая в состав страхового фонда документации и предназначенная для замены оригинала в случае его утраты, повреждения или недоступности.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19821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none" dirty="0" smtClean="0">
                <a:solidFill>
                  <a:schemeClr val="accent2">
                    <a:lumMod val="50000"/>
                  </a:schemeClr>
                </a:solidFill>
              </a:rPr>
              <a:t>В работе сектора используется три типа маркировки:</a:t>
            </a:r>
            <a:endParaRPr lang="ru-RU" b="1" cap="none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060848"/>
            <a:ext cx="8507288" cy="4988768"/>
          </a:xfrm>
        </p:spPr>
        <p:txBody>
          <a:bodyPr>
            <a:normAutofit/>
          </a:bodyPr>
          <a:lstStyle/>
          <a:p>
            <a:pPr marL="114300" indent="0" algn="just">
              <a:lnSpc>
                <a:spcPct val="120000"/>
              </a:lnSpc>
              <a:spcBef>
                <a:spcPts val="1800"/>
              </a:spcBef>
              <a:buNone/>
            </a:pPr>
            <a:r>
              <a:rPr lang="ru-RU" dirty="0" smtClean="0">
                <a:solidFill>
                  <a:schemeClr val="tx1"/>
                </a:solidFill>
              </a:rPr>
              <a:t>•</a:t>
            </a:r>
            <a:r>
              <a:rPr lang="ru-RU" sz="2200" b="1" dirty="0">
                <a:solidFill>
                  <a:srgbClr val="CF543F">
                    <a:lumMod val="75000"/>
                  </a:srgbClr>
                </a:solidFill>
              </a:rPr>
              <a:t>	</a:t>
            </a:r>
            <a:r>
              <a:rPr lang="ru-RU" sz="2200" b="1" dirty="0" smtClean="0">
                <a:solidFill>
                  <a:srgbClr val="CF543F">
                    <a:lumMod val="75000"/>
                  </a:srgbClr>
                </a:solidFill>
              </a:rPr>
              <a:t>охранная </a:t>
            </a:r>
            <a:r>
              <a:rPr lang="ru-RU" sz="2200" b="1" dirty="0">
                <a:solidFill>
                  <a:srgbClr val="CF543F">
                    <a:lumMod val="75000"/>
                  </a:srgbClr>
                </a:solidFill>
              </a:rPr>
              <a:t>маркировка </a:t>
            </a:r>
            <a:r>
              <a:rPr lang="ru-RU" sz="2200" dirty="0" smtClean="0">
                <a:solidFill>
                  <a:prstClr val="black"/>
                </a:solidFill>
              </a:rPr>
              <a:t>– составы которые включают в себя уникальные идентификационные признаки</a:t>
            </a:r>
            <a:r>
              <a:rPr lang="ru-RU" b="1" dirty="0">
                <a:solidFill>
                  <a:schemeClr val="tx1"/>
                </a:solidFill>
              </a:rPr>
              <a:t>	</a:t>
            </a:r>
            <a:endParaRPr lang="ru-RU" sz="2200" dirty="0">
              <a:solidFill>
                <a:schemeClr val="tx1"/>
              </a:solidFill>
            </a:endParaRPr>
          </a:p>
          <a:p>
            <a:pPr marL="114300" indent="0" algn="just">
              <a:lnSpc>
                <a:spcPct val="120000"/>
              </a:lnSpc>
              <a:spcBef>
                <a:spcPts val="1800"/>
              </a:spcBef>
              <a:buNone/>
            </a:pPr>
            <a:r>
              <a:rPr lang="ru-RU" sz="2200" dirty="0">
                <a:solidFill>
                  <a:schemeClr val="tx1"/>
                </a:solidFill>
              </a:rPr>
              <a:t>•	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>защитно-информационная марка </a:t>
            </a:r>
            <a:r>
              <a:rPr lang="ru-RU" sz="2200" dirty="0">
                <a:solidFill>
                  <a:schemeClr val="tx1"/>
                </a:solidFill>
              </a:rPr>
              <a:t>- содержит комплекс защитных </a:t>
            </a:r>
            <a:r>
              <a:rPr lang="ru-RU" sz="2200" dirty="0" smtClean="0">
                <a:solidFill>
                  <a:schemeClr val="tx1"/>
                </a:solidFill>
              </a:rPr>
              <a:t>элементов: </a:t>
            </a:r>
            <a:r>
              <a:rPr lang="ru-RU" sz="2200" dirty="0">
                <a:solidFill>
                  <a:schemeClr val="tx1"/>
                </a:solidFill>
              </a:rPr>
              <a:t>растровую сетку, нанесенную по фону всей марки; элементы скрытого изображения, выявляемого под действием ультрафиолетового </a:t>
            </a:r>
            <a:r>
              <a:rPr lang="ru-RU" sz="2200" dirty="0" smtClean="0">
                <a:solidFill>
                  <a:schemeClr val="tx1"/>
                </a:solidFill>
              </a:rPr>
              <a:t>излучения</a:t>
            </a:r>
            <a:endParaRPr lang="ru-RU" sz="2200" dirty="0">
              <a:solidFill>
                <a:schemeClr val="tx1"/>
              </a:solidFill>
            </a:endParaRPr>
          </a:p>
          <a:p>
            <a:pPr marL="114300" indent="0" algn="just">
              <a:lnSpc>
                <a:spcPct val="120000"/>
              </a:lnSpc>
              <a:spcBef>
                <a:spcPts val="1800"/>
              </a:spcBef>
              <a:buNone/>
            </a:pPr>
            <a:r>
              <a:rPr lang="ru-RU" sz="2200" dirty="0">
                <a:solidFill>
                  <a:schemeClr val="tx1"/>
                </a:solidFill>
              </a:rPr>
              <a:t>•	</a:t>
            </a:r>
            <a:r>
              <a:rPr lang="ru-RU" sz="2200" b="1" dirty="0" err="1" smtClean="0">
                <a:solidFill>
                  <a:schemeClr val="accent2">
                    <a:lumMod val="75000"/>
                  </a:schemeClr>
                </a:solidFill>
              </a:rPr>
              <a:t>ферромагнитный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 провод</a:t>
            </a:r>
            <a:endParaRPr lang="ru-RU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cap="none" dirty="0" smtClean="0">
                <a:solidFill>
                  <a:schemeClr val="accent2">
                    <a:lumMod val="50000"/>
                  </a:schemeClr>
                </a:solidFill>
              </a:rPr>
              <a:t>Технические </a:t>
            </a:r>
            <a:br>
              <a:rPr lang="ru-RU" sz="3600" cap="none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600" cap="none" dirty="0" smtClean="0">
                <a:solidFill>
                  <a:schemeClr val="accent2">
                    <a:lumMod val="50000"/>
                  </a:schemeClr>
                </a:solidFill>
              </a:rPr>
              <a:t>средства маркировки</a:t>
            </a:r>
            <a:endParaRPr lang="ru-RU" sz="3600" cap="none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70423" y="5085184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/>
              <a:t>Специальный  фломастер  и цанговый карандаш </a:t>
            </a:r>
            <a:br>
              <a:rPr lang="ru-RU" sz="2000" dirty="0"/>
            </a:br>
            <a:r>
              <a:rPr lang="ru-RU" sz="2000" dirty="0"/>
              <a:t>с полимерным </a:t>
            </a:r>
            <a:r>
              <a:rPr lang="ru-RU" sz="2000" dirty="0" smtClean="0"/>
              <a:t>грифелем</a:t>
            </a:r>
            <a:endParaRPr lang="ru-RU" sz="2000" dirty="0"/>
          </a:p>
        </p:txBody>
      </p:sp>
      <p:pic>
        <p:nvPicPr>
          <p:cNvPr id="5" name="Picture 3" descr="C:\Users\Администратор\Desktop\фотографии\лампы УФ, лазер фломастеры, карандаш\IMG_416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"/>
          <a:stretch/>
        </p:blipFill>
        <p:spPr bwMode="auto">
          <a:xfrm>
            <a:off x="4020821" y="1656648"/>
            <a:ext cx="4223587" cy="2924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Администратор\Desktop\фотографии\лампы УФ, лазер фломастеры, карандаш\IMG_416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74" b="1372"/>
          <a:stretch/>
        </p:blipFill>
        <p:spPr bwMode="auto">
          <a:xfrm>
            <a:off x="323528" y="2434696"/>
            <a:ext cx="3277589" cy="2389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13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130" y="4653136"/>
            <a:ext cx="3611488" cy="1039427"/>
          </a:xfrm>
        </p:spPr>
        <p:txBody>
          <a:bodyPr>
            <a:normAutofit fontScale="90000"/>
          </a:bodyPr>
          <a:lstStyle/>
          <a:p>
            <a:r>
              <a:rPr lang="ru-RU" sz="2400" cap="none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Лампа УФ с фильтрами 365 и 254 </a:t>
            </a:r>
            <a:r>
              <a:rPr lang="ru-RU" sz="2400" cap="none" dirty="0" err="1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нм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026" name="Picture 2" descr="http://uvman.co.uk/Images/enf-240c_UV_lamp_hand-held_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1" r="3842"/>
          <a:stretch/>
        </p:blipFill>
        <p:spPr bwMode="auto">
          <a:xfrm>
            <a:off x="228328" y="188640"/>
            <a:ext cx="3566492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Портативный инфракрасный лазер &quot;ИК-980&quot; с длиной волны 980 нм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7" r="2907"/>
          <a:stretch/>
        </p:blipFill>
        <p:spPr bwMode="auto">
          <a:xfrm>
            <a:off x="3817329" y="426765"/>
            <a:ext cx="51816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44008" y="4653136"/>
            <a:ext cx="39604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accent2">
                    <a:lumMod val="50000"/>
                  </a:schemeClr>
                </a:solidFill>
                <a:cs typeface="Aldhabi" panose="01000000000000000000" pitchFamily="2" charset="-78"/>
              </a:rPr>
              <a:t>Портативный инфракрасный лазер "ИК-980" с длиной волны 980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cs typeface="Aldhabi" panose="01000000000000000000" pitchFamily="2" charset="-78"/>
              </a:rPr>
              <a:t>нм</a:t>
            </a:r>
            <a:endParaRPr lang="ru-RU" sz="2400" dirty="0">
              <a:solidFill>
                <a:schemeClr val="accent2">
                  <a:lumMod val="50000"/>
                </a:schemeClr>
              </a:solidFill>
              <a:cs typeface="Aldhabi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7941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60672" cy="648072"/>
          </a:xfrm>
        </p:spPr>
        <p:txBody>
          <a:bodyPr>
            <a:noAutofit/>
          </a:bodyPr>
          <a:lstStyle/>
          <a:p>
            <a:pPr algn="l"/>
            <a:r>
              <a:rPr lang="ru-RU" sz="3600" cap="none" dirty="0" smtClean="0">
                <a:solidFill>
                  <a:schemeClr val="tx2"/>
                </a:solidFill>
              </a:rPr>
              <a:t>Этапы маркировки:</a:t>
            </a:r>
            <a:endParaRPr lang="ru-RU" sz="3600" cap="none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60000" y="866889"/>
            <a:ext cx="6118479" cy="2994159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lvl="0">
              <a:spcBef>
                <a:spcPts val="600"/>
              </a:spcBef>
            </a:pPr>
            <a:r>
              <a:rPr lang="ru-RU" sz="1900" dirty="0" smtClean="0">
                <a:solidFill>
                  <a:schemeClr val="tx1"/>
                </a:solidFill>
              </a:rPr>
              <a:t>Определяется сохранность музейного предмета</a:t>
            </a:r>
          </a:p>
          <a:p>
            <a:pPr lvl="0">
              <a:spcBef>
                <a:spcPts val="600"/>
              </a:spcBef>
            </a:pPr>
            <a:r>
              <a:rPr lang="ru-RU" sz="1900" dirty="0" smtClean="0">
                <a:solidFill>
                  <a:schemeClr val="tx1"/>
                </a:solidFill>
              </a:rPr>
              <a:t>Сверяются </a:t>
            </a:r>
            <a:r>
              <a:rPr lang="ru-RU" sz="1900" dirty="0">
                <a:solidFill>
                  <a:schemeClr val="tx1"/>
                </a:solidFill>
              </a:rPr>
              <a:t>инвентарные номера первой и второй ступени учета на </a:t>
            </a:r>
            <a:r>
              <a:rPr lang="ru-RU" sz="1900" dirty="0" smtClean="0">
                <a:solidFill>
                  <a:schemeClr val="tx1"/>
                </a:solidFill>
              </a:rPr>
              <a:t>предметах </a:t>
            </a:r>
            <a:r>
              <a:rPr lang="ru-RU" sz="1900" dirty="0">
                <a:solidFill>
                  <a:schemeClr val="tx1"/>
                </a:solidFill>
              </a:rPr>
              <a:t>и проводится их </a:t>
            </a:r>
            <a:r>
              <a:rPr lang="ru-RU" sz="1900" dirty="0" err="1">
                <a:solidFill>
                  <a:schemeClr val="tx1"/>
                </a:solidFill>
              </a:rPr>
              <a:t>фотофиксация</a:t>
            </a:r>
            <a:r>
              <a:rPr lang="ru-RU" sz="1900" dirty="0">
                <a:solidFill>
                  <a:schemeClr val="tx1"/>
                </a:solidFill>
              </a:rPr>
              <a:t>;</a:t>
            </a:r>
          </a:p>
          <a:p>
            <a:pPr lvl="0">
              <a:lnSpc>
                <a:spcPct val="120000"/>
              </a:lnSpc>
              <a:spcBef>
                <a:spcPts val="600"/>
              </a:spcBef>
              <a:buClr>
                <a:srgbClr val="93A299"/>
              </a:buClr>
            </a:pPr>
            <a:r>
              <a:rPr lang="ru-RU" sz="1900" dirty="0" smtClean="0">
                <a:solidFill>
                  <a:schemeClr val="tx1"/>
                </a:solidFill>
              </a:rPr>
              <a:t>Определяется состав для нанесения охранной маркировки</a:t>
            </a:r>
            <a:endParaRPr lang="ru-RU" sz="1900" dirty="0">
              <a:solidFill>
                <a:schemeClr val="tx1"/>
              </a:solidFill>
            </a:endParaRPr>
          </a:p>
          <a:p>
            <a:pPr lvl="0">
              <a:lnSpc>
                <a:spcPct val="120000"/>
              </a:lnSpc>
              <a:spcBef>
                <a:spcPts val="600"/>
              </a:spcBef>
              <a:buClr>
                <a:srgbClr val="93A299"/>
              </a:buClr>
            </a:pPr>
            <a:r>
              <a:rPr lang="ru-RU" sz="1900" dirty="0">
                <a:solidFill>
                  <a:schemeClr val="tx1"/>
                </a:solidFill>
              </a:rPr>
              <a:t>Выбирается метод нанесения маркировки;</a:t>
            </a:r>
          </a:p>
          <a:p>
            <a:pPr lvl="0">
              <a:lnSpc>
                <a:spcPct val="120000"/>
              </a:lnSpc>
              <a:spcBef>
                <a:spcPts val="600"/>
              </a:spcBef>
              <a:buClr>
                <a:srgbClr val="93A299"/>
              </a:buClr>
            </a:pPr>
            <a:r>
              <a:rPr lang="ru-RU" sz="1900" dirty="0">
                <a:solidFill>
                  <a:schemeClr val="tx1"/>
                </a:solidFill>
              </a:rPr>
              <a:t>Осуществляется нанесение маркировочного вещества;</a:t>
            </a:r>
          </a:p>
          <a:p>
            <a:pPr marL="114300" indent="0">
              <a:buNone/>
            </a:pPr>
            <a:endParaRPr lang="ru-RU" dirty="0"/>
          </a:p>
        </p:txBody>
      </p:sp>
      <p:sp useBgFill="1">
        <p:nvSpPr>
          <p:cNvPr id="4" name="Прямоугольник 3"/>
          <p:cNvSpPr/>
          <p:nvPr/>
        </p:nvSpPr>
        <p:spPr>
          <a:xfrm>
            <a:off x="-60000" y="4509120"/>
            <a:ext cx="9101368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00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 smtClean="0"/>
              <a:t>Фотографии промаркированных предметов и все имеющиеся данные вносятся в «информационный банк». Перед этим все полученные фотографии переименовываются в соответствии с порядковыми номерами по книге поступлений (КП)</a:t>
            </a:r>
          </a:p>
          <a:p>
            <a:pPr marL="34200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 smtClean="0"/>
              <a:t>Заполняются карточки промаркированных предметов в информационной системе музея «КАМИС».</a:t>
            </a:r>
          </a:p>
          <a:p>
            <a:pPr marL="34200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 smtClean="0"/>
              <a:t>Проводится мониторинг промаркированных музейных предметов.</a:t>
            </a:r>
            <a:endParaRPr lang="ru-RU" dirty="0"/>
          </a:p>
        </p:txBody>
      </p:sp>
      <p:sp useBgFill="1">
        <p:nvSpPr>
          <p:cNvPr id="5" name="Прямоугольник 4"/>
          <p:cNvSpPr/>
          <p:nvPr/>
        </p:nvSpPr>
        <p:spPr>
          <a:xfrm>
            <a:off x="0" y="3728074"/>
            <a:ext cx="9101368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/>
              <a:t>Производится </a:t>
            </a:r>
            <a:r>
              <a:rPr lang="ru-RU" dirty="0" err="1"/>
              <a:t>фотофиксация</a:t>
            </a:r>
            <a:r>
              <a:rPr lang="ru-RU" dirty="0"/>
              <a:t> предмета с нанесенной маркировкой под ультрафиолетом;</a:t>
            </a:r>
          </a:p>
        </p:txBody>
      </p:sp>
      <p:pic>
        <p:nvPicPr>
          <p:cNvPr id="1026" name="Picture 2" descr="H:\Маркировка\31.01. Майя Плисецкая. Легенда\КП 309010_1 (6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73" t="20474" r="22198" b="15733"/>
          <a:stretch/>
        </p:blipFill>
        <p:spPr bwMode="auto">
          <a:xfrm>
            <a:off x="5948890" y="251079"/>
            <a:ext cx="3061311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47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Аня\Маркировка\31.01. Майя Плисецкая. Легенда\КП 304101 (6)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47" t="12023" r="18120" b="6819"/>
          <a:stretch/>
        </p:blipFill>
        <p:spPr bwMode="auto">
          <a:xfrm rot="5400000">
            <a:off x="2438027" y="3211859"/>
            <a:ext cx="3403850" cy="3888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1" name="Picture 5" descr="D:\Аня\Маркировка\31.01. Майя Плисецкая. Легенда\КП 304101 (1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3" t="5304" r="4591" b="3029"/>
          <a:stretch/>
        </p:blipFill>
        <p:spPr bwMode="auto">
          <a:xfrm>
            <a:off x="216140" y="116632"/>
            <a:ext cx="4621902" cy="3528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2" name="Picture 6" descr="D:\Аня\Маркировка\31.01. Майя Плисецкая. Легенда\КП 304101 (3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1" t="10207" r="26704" b="15930"/>
          <a:stretch/>
        </p:blipFill>
        <p:spPr bwMode="auto">
          <a:xfrm>
            <a:off x="5148064" y="692696"/>
            <a:ext cx="3839785" cy="3498870"/>
          </a:xfrm>
          <a:prstGeom prst="roundRect">
            <a:avLst>
              <a:gd name="adj" fmla="val 265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98179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399</TotalTime>
  <Words>402</Words>
  <Application>Microsoft Office PowerPoint</Application>
  <PresentationFormat>Экран (4:3)</PresentationFormat>
  <Paragraphs>65</Paragraphs>
  <Slides>16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Аптека</vt:lpstr>
      <vt:lpstr>Проблемы информатизации процесса фиксации охранной маркировки В ГЦТМ </vt:lpstr>
      <vt:lpstr> Сектор современных технологий и маркировки музейных предметов</vt:lpstr>
      <vt:lpstr>Проблемы</vt:lpstr>
      <vt:lpstr>Отсутствие определения «цифровой страховой копии» музейного предмета</vt:lpstr>
      <vt:lpstr>В работе сектора используется три типа маркировки:</vt:lpstr>
      <vt:lpstr>Технические  средства маркировки</vt:lpstr>
      <vt:lpstr>Лампа УФ с фильтрами 365 и 254 нм</vt:lpstr>
      <vt:lpstr>Этапы маркировки:</vt:lpstr>
      <vt:lpstr>Презентация PowerPoint</vt:lpstr>
      <vt:lpstr>Презентация PowerPoint</vt:lpstr>
      <vt:lpstr>Презентация PowerPoint</vt:lpstr>
      <vt:lpstr>Презентация PowerPoint</vt:lpstr>
      <vt:lpstr>Что, где и как хранить?</vt:lpstr>
      <vt:lpstr>Указ Президента РФ от 17.03.2008 N 351 "О мерах по обеспечению информационной безопасности Российской Федерации при использовании информационно-телекоммуникационных сетей международного информационного обмена«   ГОСТ Р 7.0.8-2013. Система стандартов по информации, библиотечному и издательскому делу. Делопроизводство и архивное дело. Термины и определения.  ГОСТ Р 33.505-2003 Единый российский страховой фонд документации. Порядок создания страхового фонда документации, являющейся национальным, научным, культурным и историческим наследием.</vt:lpstr>
      <vt:lpstr>ГОСТ Р 33.3.02-2008. Единый российский страховой фонд документации. Страховые копии документации, являющейся национальным научным, культурным и историческим наследием. Общие требования к условиям хранения.   Методические рекомендации по электронному копированию архивных документов и управлению полученным информационным массивом / Ю.Ю.Юмашева. – М.: ВНИИДАД, 2012. – с. 125.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Проблемы информатизации процесса фиксации охранной маркировки</dc:title>
  <dc:creator>Метод Техн</dc:creator>
  <cp:lastModifiedBy>Мария</cp:lastModifiedBy>
  <cp:revision>28</cp:revision>
  <dcterms:created xsi:type="dcterms:W3CDTF">2017-04-17T08:28:24Z</dcterms:created>
  <dcterms:modified xsi:type="dcterms:W3CDTF">2017-04-30T12:30:53Z</dcterms:modified>
</cp:coreProperties>
</file>