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38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Какие цели вы ставите при обучении иностранному языку будущих профессионалов? 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помочь в адаптации в профессии при взаимодействии с иностранными партнерами</c:v>
                </c:pt>
                <c:pt idx="1">
                  <c:v>усовершенствовать их самообразование засчет использования иностранных источников</c:v>
                </c:pt>
                <c:pt idx="2">
                  <c:v>повысить их конкурентноспособность на рынке труда как специалистов, владеющими дополнительными компетенциями</c:v>
                </c:pt>
                <c:pt idx="3">
                  <c:v>расширить круг их личностного общения за счет иностранных партнеров</c:v>
                </c:pt>
                <c:pt idx="4">
                  <c:v>повысить их социальный статус засчет расширения лексикона</c:v>
                </c:pt>
                <c:pt idx="5">
                  <c:v>ознакомить их с культурой носителя языка и сформировать адекватное отношение к иноязычной культуре</c:v>
                </c:pt>
                <c:pt idx="6">
                  <c:v>помочь им в повышении академической успеваемости, получении стипендии</c:v>
                </c:pt>
                <c:pt idx="7">
                  <c:v>сплочение студенческого коллектива</c:v>
                </c:pt>
                <c:pt idx="8">
                  <c:v>ознакомить студентов с их будущей профессиональной сферой и ее организацией в странах-носителях языка</c:v>
                </c:pt>
                <c:pt idx="9">
                  <c:v>помочь студентам в проведении исследовательской деятельности и анализе зарубежной научной школы по профессии</c:v>
                </c:pt>
              </c:strCache>
            </c:strRef>
          </c:cat>
          <c:val>
            <c:numRef>
              <c:f>Лист1!$B$2:$B$11</c:f>
              <c:numCache>
                <c:formatCode>0%</c:formatCode>
                <c:ptCount val="10"/>
                <c:pt idx="0">
                  <c:v>0.5</c:v>
                </c:pt>
                <c:pt idx="1">
                  <c:v>0.4</c:v>
                </c:pt>
                <c:pt idx="2">
                  <c:v>0.7</c:v>
                </c:pt>
                <c:pt idx="3">
                  <c:v>0.4</c:v>
                </c:pt>
                <c:pt idx="4">
                  <c:v>0.4</c:v>
                </c:pt>
                <c:pt idx="5">
                  <c:v>0.9</c:v>
                </c:pt>
                <c:pt idx="6">
                  <c:v>0.3</c:v>
                </c:pt>
                <c:pt idx="7">
                  <c:v>0.1</c:v>
                </c:pt>
                <c:pt idx="8">
                  <c:v>0.4</c:v>
                </c:pt>
                <c:pt idx="9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9A-46E2-99FC-0FFB7A4857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290553856"/>
        <c:axId val="-1290552224"/>
      </c:barChart>
      <c:catAx>
        <c:axId val="-1290553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t" anchorCtr="0"/>
          <a:lstStyle/>
          <a:p>
            <a:pPr algn="just"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290552224"/>
        <c:crosses val="autoZero"/>
        <c:auto val="1"/>
        <c:lblAlgn val="r"/>
        <c:lblOffset val="100"/>
        <c:noMultiLvlLbl val="0"/>
      </c:catAx>
      <c:valAx>
        <c:axId val="-12905522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290553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0" i="0" u="none" strike="noStrike" baseline="0">
                <a:effectLst/>
              </a:rPr>
              <a:t>Что, согласно вашему мнению, является самой важной целью при обучении иностранному языку в вузе?</a:t>
            </a:r>
            <a:endParaRPr lang="ru-RU" sz="1200"/>
          </a:p>
        </c:rich>
      </c:tx>
      <c:layout>
        <c:manualLayout>
          <c:xMode val="edge"/>
          <c:yMode val="edge"/>
          <c:x val="0.21626853674540678"/>
          <c:y val="1.29629629629629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6045020842982869E-2"/>
          <c:y val="6.7849122409994606E-2"/>
          <c:w val="0.87581380268642894"/>
          <c:h val="0.250011914191199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адаптироватьсяя в профессии, взаимодействуя с инсотранными парнерами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0.00%</c:formatCode>
                <c:ptCount val="1"/>
                <c:pt idx="0">
                  <c:v>0.58599999999999997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34-4106-9199-66BC9EC2605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интенсифицированное самообразование за счет иностранных источников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0.00%</c:formatCode>
                <c:ptCount val="1"/>
                <c:pt idx="0">
                  <c:v>0.20799999999999999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34-4106-9199-66BC9EC2605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повышение конкурентноспособности на рынке труда, как специалиста с дополнительными компетенциями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0.00%</c:formatCode>
                <c:ptCount val="1"/>
                <c:pt idx="0">
                  <c:v>0.41799999999999998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4-4106-9199-66BC9EC2605F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расширить круг их личностного общения за счет иностранных партнеров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0.00%</c:formatCode>
                <c:ptCount val="1"/>
                <c:pt idx="0">
                  <c:v>0.40799999999999997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34-4106-9199-66BC9EC2605F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повысить их социальный статус за счет расширения лексикона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0.00%</c:formatCode>
                <c:ptCount val="1"/>
                <c:pt idx="0">
                  <c:v>0.20499999999999999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34-4106-9199-66BC9EC2605F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ознакомить их с культурой носителя языка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0.00%</c:formatCode>
                <c:ptCount val="1"/>
                <c:pt idx="0">
                  <c:v>0.24199999999999999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634-4106-9199-66BC9EC2605F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помощь в академической успеваемости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Лист1!$H$2</c:f>
              <c:numCache>
                <c:formatCode>0.00%</c:formatCode>
                <c:ptCount val="1"/>
                <c:pt idx="0">
                  <c:v>9.9000000000000005E-2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634-4106-9199-66BC9EC2605F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сплочение студенческого коллектива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Лист1!$I$2</c:f>
              <c:numCache>
                <c:formatCode>0.00%</c:formatCode>
                <c:ptCount val="1"/>
                <c:pt idx="0">
                  <c:v>0.158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634-4106-9199-66BC9EC2605F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ознакомление студентов с профессиональной деятельностью в стране изучаемого языка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Лист1!$J$2</c:f>
              <c:numCache>
                <c:formatCode>0.00%</c:formatCode>
                <c:ptCount val="1"/>
                <c:pt idx="0">
                  <c:v>0.27900000000000003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634-4106-9199-66BC9EC2605F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помощь студентам в проведении научно-исследовательнской деятельности и анализе зарубежной научной школы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Лист1!$K$2</c:f>
              <c:numCache>
                <c:formatCode>0.00%</c:formatCode>
                <c:ptCount val="1"/>
                <c:pt idx="0">
                  <c:v>0.20499999999999999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634-4106-9199-66BC9EC2605F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для путешествий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Лист1!$L$2</c:f>
              <c:numCache>
                <c:formatCode>0.00%</c:formatCode>
                <c:ptCount val="1"/>
                <c:pt idx="0">
                  <c:v>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634-4106-9199-66BC9EC2605F}"/>
            </c:ext>
          </c:extLst>
        </c:ser>
        <c:ser>
          <c:idx val="11"/>
          <c:order val="11"/>
          <c:tx>
            <c:strRef>
              <c:f>Лист1!$M$1</c:f>
              <c:strCache>
                <c:ptCount val="1"/>
                <c:pt idx="0">
                  <c:v>расширить кругозор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Лист1!$M$2</c:f>
              <c:numCache>
                <c:formatCode>0.00%</c:formatCode>
                <c:ptCount val="1"/>
                <c:pt idx="0">
                  <c:v>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634-4106-9199-66BC9EC2605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-1281130448"/>
        <c:axId val="-1281125552"/>
      </c:barChart>
      <c:catAx>
        <c:axId val="-12811304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281125552"/>
        <c:crosses val="autoZero"/>
        <c:auto val="1"/>
        <c:lblAlgn val="ctr"/>
        <c:lblOffset val="100"/>
        <c:noMultiLvlLbl val="0"/>
      </c:catAx>
      <c:valAx>
        <c:axId val="-12811255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-1281130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0415748031496074E-2"/>
          <c:y val="0.39354189561132003"/>
          <c:w val="0.85210949513663736"/>
          <c:h val="0.593703708856180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ответы студентов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4000"/>
                    <a:satMod val="103000"/>
                    <a:lumMod val="102000"/>
                  </a:schemeClr>
                </a:gs>
                <a:gs pos="50000">
                  <a:schemeClr val="accent1">
                    <a:shade val="100000"/>
                    <a:satMod val="110000"/>
                    <a:lumMod val="100000"/>
                  </a:schemeClr>
                </a:gs>
                <a:gs pos="100000">
                  <a:schemeClr val="accent1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algn="ctr" rotWithShape="0">
                <a:srgbClr val="000000">
                  <a:alpha val="2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0"/>
                <c:pt idx="0">
                  <c:v>адаптация в профессии</c:v>
                </c:pt>
                <c:pt idx="1">
                  <c:v>самообразование</c:v>
                </c:pt>
                <c:pt idx="2">
                  <c:v>конкурентноспосоность</c:v>
                </c:pt>
                <c:pt idx="3">
                  <c:v>расширение круга общения</c:v>
                </c:pt>
                <c:pt idx="4">
                  <c:v>улучшение социального статуса</c:v>
                </c:pt>
                <c:pt idx="5">
                  <c:v>знакомство с другой культурой</c:v>
                </c:pt>
                <c:pt idx="6">
                  <c:v>академическая успеваемость</c:v>
                </c:pt>
                <c:pt idx="7">
                  <c:v>сплочение коллектива</c:v>
                </c:pt>
                <c:pt idx="8">
                  <c:v>профессия за рубежом</c:v>
                </c:pt>
                <c:pt idx="9">
                  <c:v>исследовательская деятельность за рубежом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60</c:v>
                </c:pt>
                <c:pt idx="1">
                  <c:v>22</c:v>
                </c:pt>
                <c:pt idx="2">
                  <c:v>43</c:v>
                </c:pt>
                <c:pt idx="3">
                  <c:v>39</c:v>
                </c:pt>
                <c:pt idx="4">
                  <c:v>21</c:v>
                </c:pt>
                <c:pt idx="5">
                  <c:v>24</c:v>
                </c:pt>
                <c:pt idx="6">
                  <c:v>10</c:v>
                </c:pt>
                <c:pt idx="7">
                  <c:v>16</c:v>
                </c:pt>
                <c:pt idx="8">
                  <c:v>28</c:v>
                </c:pt>
                <c:pt idx="9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75-490E-B713-D55152A6D8F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ответы преподавателей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4000"/>
                    <a:satMod val="103000"/>
                    <a:lumMod val="102000"/>
                  </a:schemeClr>
                </a:gs>
                <a:gs pos="50000">
                  <a:schemeClr val="accent2">
                    <a:shade val="100000"/>
                    <a:satMod val="110000"/>
                    <a:lumMod val="100000"/>
                  </a:schemeClr>
                </a:gs>
                <a:gs pos="100000">
                  <a:schemeClr val="accent2">
                    <a:shade val="78000"/>
                    <a:satMod val="12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algn="ctr" rotWithShape="0">
                <a:srgbClr val="000000">
                  <a:alpha val="2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Лист1!$A$2:$A$13</c:f>
              <c:strCache>
                <c:ptCount val="10"/>
                <c:pt idx="0">
                  <c:v>адаптация в профессии</c:v>
                </c:pt>
                <c:pt idx="1">
                  <c:v>самообразование</c:v>
                </c:pt>
                <c:pt idx="2">
                  <c:v>конкурентноспосоность</c:v>
                </c:pt>
                <c:pt idx="3">
                  <c:v>расширение круга общения</c:v>
                </c:pt>
                <c:pt idx="4">
                  <c:v>улучшение социального статуса</c:v>
                </c:pt>
                <c:pt idx="5">
                  <c:v>знакомство с другой культурой</c:v>
                </c:pt>
                <c:pt idx="6">
                  <c:v>академическая успеваемость</c:v>
                </c:pt>
                <c:pt idx="7">
                  <c:v>сплочение коллектива</c:v>
                </c:pt>
                <c:pt idx="8">
                  <c:v>профессия за рубежом</c:v>
                </c:pt>
                <c:pt idx="9">
                  <c:v>исследовательская деятельность за рубежом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50</c:v>
                </c:pt>
                <c:pt idx="1">
                  <c:v>40</c:v>
                </c:pt>
                <c:pt idx="2">
                  <c:v>70</c:v>
                </c:pt>
                <c:pt idx="3">
                  <c:v>40</c:v>
                </c:pt>
                <c:pt idx="4">
                  <c:v>40</c:v>
                </c:pt>
                <c:pt idx="5">
                  <c:v>90</c:v>
                </c:pt>
                <c:pt idx="6">
                  <c:v>30</c:v>
                </c:pt>
                <c:pt idx="7">
                  <c:v>10</c:v>
                </c:pt>
                <c:pt idx="8">
                  <c:v>40</c:v>
                </c:pt>
                <c:pt idx="9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75-490E-B713-D55152A6D8F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969487056"/>
        <c:axId val="969476720"/>
      </c:barChart>
      <c:catAx>
        <c:axId val="96948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9476720"/>
        <c:crosses val="autoZero"/>
        <c:auto val="1"/>
        <c:lblAlgn val="ctr"/>
        <c:lblOffset val="100"/>
        <c:noMultiLvlLbl val="0"/>
      </c:catAx>
      <c:valAx>
        <c:axId val="969476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9487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BDCB-26CF-483D-A95C-571D6755D00C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46EB-4158-4523-9FEC-54501FD641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537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BDCB-26CF-483D-A95C-571D6755D00C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46EB-4158-4523-9FEC-54501FD641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474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BDCB-26CF-483D-A95C-571D6755D00C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46EB-4158-4523-9FEC-54501FD641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30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BDCB-26CF-483D-A95C-571D6755D00C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46EB-4158-4523-9FEC-54501FD641F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9777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BDCB-26CF-483D-A95C-571D6755D00C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46EB-4158-4523-9FEC-54501FD641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967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BDCB-26CF-483D-A95C-571D6755D00C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46EB-4158-4523-9FEC-54501FD641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2944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BDCB-26CF-483D-A95C-571D6755D00C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46EB-4158-4523-9FEC-54501FD641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886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BDCB-26CF-483D-A95C-571D6755D00C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46EB-4158-4523-9FEC-54501FD641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922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BDCB-26CF-483D-A95C-571D6755D00C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46EB-4158-4523-9FEC-54501FD641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663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BDCB-26CF-483D-A95C-571D6755D00C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46EB-4158-4523-9FEC-54501FD641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57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BDCB-26CF-483D-A95C-571D6755D00C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46EB-4158-4523-9FEC-54501FD641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06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BDCB-26CF-483D-A95C-571D6755D00C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46EB-4158-4523-9FEC-54501FD641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66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BDCB-26CF-483D-A95C-571D6755D00C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46EB-4158-4523-9FEC-54501FD641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36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BDCB-26CF-483D-A95C-571D6755D00C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46EB-4158-4523-9FEC-54501FD641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393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BDCB-26CF-483D-A95C-571D6755D00C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46EB-4158-4523-9FEC-54501FD641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53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BDCB-26CF-483D-A95C-571D6755D00C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46EB-4158-4523-9FEC-54501FD641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93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BDCB-26CF-483D-A95C-571D6755D00C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E46EB-4158-4523-9FEC-54501FD641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14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517BDCB-26CF-483D-A95C-571D6755D00C}" type="datetimeFigureOut">
              <a:rPr lang="ru-RU" smtClean="0"/>
              <a:t>16.02.2023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23E46EB-4158-4523-9FEC-54501FD641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9920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24B7C5B-2DC7-4DA7-A001-4B5BCA21FF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5916" y="5389360"/>
            <a:ext cx="9144000" cy="754025"/>
          </a:xfrm>
        </p:spPr>
        <p:txBody>
          <a:bodyPr>
            <a:normAutofit fontScale="25000" lnSpcReduction="20000"/>
          </a:bodyPr>
          <a:lstStyle/>
          <a:p>
            <a:r>
              <a:rPr lang="ru-RU" sz="8600" dirty="0"/>
              <a:t>Кандидат педагогических наук, доцент</a:t>
            </a:r>
          </a:p>
          <a:p>
            <a:r>
              <a:rPr lang="ru-RU" sz="8600" dirty="0"/>
              <a:t>Заведующий кафедрой иностранных языков МГУСиТ</a:t>
            </a:r>
          </a:p>
          <a:p>
            <a:r>
              <a:rPr lang="ru-RU" sz="8600" dirty="0"/>
              <a:t>П.В. Пустошило</a:t>
            </a:r>
          </a:p>
          <a:p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CD1FE7-0683-4F5B-A82C-264002BC5103}"/>
              </a:ext>
            </a:extLst>
          </p:cNvPr>
          <p:cNvSpPr txBox="1"/>
          <p:nvPr/>
        </p:nvSpPr>
        <p:spPr>
          <a:xfrm>
            <a:off x="568713" y="714615"/>
            <a:ext cx="1107316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dirty="0"/>
              <a:t>Особенности целеполагания </a:t>
            </a:r>
          </a:p>
          <a:p>
            <a:pPr algn="ctr"/>
            <a:r>
              <a:rPr lang="ru-RU" sz="4400" dirty="0"/>
              <a:t>у преподавателей и студентов </a:t>
            </a:r>
          </a:p>
          <a:p>
            <a:pPr algn="ctr"/>
            <a:r>
              <a:rPr lang="ru-RU" sz="4400" dirty="0"/>
              <a:t>вузов спортивной отрасли </a:t>
            </a:r>
          </a:p>
          <a:p>
            <a:pPr algn="ctr"/>
            <a:r>
              <a:rPr lang="ru-RU" sz="4400" dirty="0"/>
              <a:t>в рамках изучения иностранного языка</a:t>
            </a:r>
          </a:p>
        </p:txBody>
      </p:sp>
    </p:spTree>
    <p:extLst>
      <p:ext uri="{BB962C8B-B14F-4D97-AF65-F5344CB8AC3E}">
        <p14:creationId xmlns:p14="http://schemas.microsoft.com/office/powerpoint/2010/main" val="994582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D9DAD41B-AD55-4C5F-A340-61686FA014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2024298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2714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C8638D73-AAE4-420E-B701-3310863709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838166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2927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B75F6E95-DD11-436A-BDA9-2886451EAE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4691637"/>
              </p:ext>
            </p:extLst>
          </p:nvPr>
        </p:nvGraphicFramePr>
        <p:xfrm>
          <a:off x="1" y="984737"/>
          <a:ext cx="12192000" cy="5873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EB0AFDC-50F5-4B45-823C-EE4EF82405FA}"/>
              </a:ext>
            </a:extLst>
          </p:cNvPr>
          <p:cNvSpPr txBox="1"/>
          <p:nvPr/>
        </p:nvSpPr>
        <p:spPr>
          <a:xfrm>
            <a:off x="3047268" y="105842"/>
            <a:ext cx="6097464" cy="878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при изучении\обучении иностранному языку в спортивном вузе.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711998"/>
      </p:ext>
    </p:extLst>
  </p:cSld>
  <p:clrMapOvr>
    <a:masterClrMapping/>
  </p:clrMapOvr>
</p:sld>
</file>

<file path=ppt/theme/theme1.xml><?xml version="1.0" encoding="utf-8"?>
<a:theme xmlns:a="http://schemas.openxmlformats.org/drawingml/2006/main" name="Глубина">
  <a:themeElements>
    <a:clrScheme name="Глубина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Глубина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убина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TM04033923[[fn=Глубина]]</Template>
  <TotalTime>17</TotalTime>
  <Words>68</Words>
  <Application>Microsoft Office PowerPoint</Application>
  <PresentationFormat>Широкоэкранный</PresentationFormat>
  <Paragraphs>10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Corbel</vt:lpstr>
      <vt:lpstr>Times New Roman</vt:lpstr>
      <vt:lpstr>Глубина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 Пустошило</dc:creator>
  <cp:lastModifiedBy>Павел Пустошило</cp:lastModifiedBy>
  <cp:revision>2</cp:revision>
  <dcterms:created xsi:type="dcterms:W3CDTF">2023-02-15T21:10:12Z</dcterms:created>
  <dcterms:modified xsi:type="dcterms:W3CDTF">2023-02-16T19:32:29Z</dcterms:modified>
</cp:coreProperties>
</file>