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69" r:id="rId4"/>
    <p:sldId id="265" r:id="rId5"/>
    <p:sldId id="274" r:id="rId6"/>
    <p:sldId id="275" r:id="rId7"/>
    <p:sldId id="267" r:id="rId8"/>
    <p:sldId id="27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9F2FF"/>
    <a:srgbClr val="E0E7F6"/>
    <a:srgbClr val="C5DEF7"/>
    <a:srgbClr val="EAF2FA"/>
    <a:srgbClr val="75C0E5"/>
    <a:srgbClr val="ABD8EF"/>
    <a:srgbClr val="A8CBF2"/>
    <a:srgbClr val="FFFFFF"/>
    <a:srgbClr val="C5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6"/>
    <p:restoredTop sz="93942" autoAdjust="0"/>
  </p:normalViewPr>
  <p:slideViewPr>
    <p:cSldViewPr snapToGrid="0">
      <p:cViewPr>
        <p:scale>
          <a:sx n="50" d="100"/>
          <a:sy n="50" d="100"/>
        </p:scale>
        <p:origin x="-36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9DF56-26D3-1B49-83B9-A86D094EB921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FC1F5-7FEB-1C4A-B97E-FBCACEF80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CFB5B-3F59-4014-8EEC-C7C6A3723B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6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A074C-333A-02E8-BC4D-03C95FFB7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B666EB1-42ED-A7F9-3C94-6F8B715AE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B789995-68A0-E920-C93B-6EC9D682C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B7F4B2-6BFA-7E5F-BE3C-A98009259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FC1F5-7FEB-1C4A-B97E-FBCACEF805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7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CFB5B-3F59-4014-8EEC-C7C6A3723B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CFB5B-3F59-4014-8EEC-C7C6A3723B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7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EE692-1974-C0BD-8F55-BF747C651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0DA9FE7-290C-5AC6-A594-63003D403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6803C81-1862-1FD5-2707-8A6E377DB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D0949A-097E-F59F-F4AD-9723151B8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FC1F5-7FEB-1C4A-B97E-FBCACEF805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4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4FFE3-61D7-9B7F-AF56-2DCC330F7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CD1946F-1310-A637-DC70-4F40240F4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AD3CFA4-3188-8FAE-6AEF-D7B3F3CBA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7625FF-515E-246C-D56E-9DA386990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CFB5B-3F59-4014-8EEC-C7C6A3723B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6FC1F5-7FEB-1C4A-B97E-FBCACEF805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4B811-3D65-A2FC-6BAD-DD740295E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99C0AA-CC8A-0106-E0A3-9C800D01B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FCCB0-0317-F247-79E8-BF66EDFC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9E39D-E469-C11D-556F-1A01E60F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F5BF9-B9D9-D6BC-B79A-CB149629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3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6D154-3443-21A7-C3CB-CD55E369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DC056B-72B5-1C64-8160-84E0676EA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8D684-8A5B-6D3F-5579-CBB11C89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BA4BD0-CF73-1D16-EBB9-32BE9835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F0719-B7D2-7EE1-CBE4-F1939E0F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5E63A0-A7B1-C8F2-4883-42104EAB1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D35BF0-99E7-4133-314F-13EBCAC1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410986-34AF-915E-CDC8-DC3016DE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FF6C2-67EE-C289-E9DF-E04747F3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AFF8F-AC79-04CC-7C24-4ABF3FF3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F7E5D-9291-B847-F29E-DBAD6198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80C5A-3AFD-787A-4FE9-902ECA12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DF5BE-FE2F-8B2C-1398-7BD2F3F4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7FAF1-434D-B837-1AC4-3FA90871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8C374-DC9A-19BC-6018-3DA1DB0C8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7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A652B-11C9-AF1F-7FD4-B7A5F40F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5C8BFD-0DB7-190F-0BC9-52C935631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8FAFA-F5EA-3136-0321-AF9B3222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E10AD-0AFB-0F2D-18D4-73FDA510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39AEA-A6E9-6E9F-CD5A-3F6CD60D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1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14E3-98A3-54D7-6321-FC168E26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98D08-8F34-8B46-93DF-A7709EBD3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0135F0-108A-B84D-2BD2-46B231D55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847F4E-94FA-7EDE-EF1F-D13649E6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75BC44-5E2F-0D95-439D-C0839459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27C3C1-7A4F-CE4E-4070-07432A90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4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1A686-DFA9-194A-A937-214D5C0C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076D18-7C7C-3D88-7455-E5FA3E167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BF2DC-A0D6-E6C8-6C35-C56B067E2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04BEBF-0C57-4EDF-A16D-1622945B7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78229-B5E9-B19C-7AE9-8508F2D99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A43065-0F05-D642-1FED-A84CA119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9DC726-D880-36FC-A62B-5D090645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B58161-1B3A-F6F5-00B5-1C1916C2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6C35B-B36E-7DE4-2246-83076336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CC540-C25F-7714-528C-3F3E8DA8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A185B5-D1E5-EAA8-E915-834FA4A5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604E0A-43BB-65DB-0C25-B0992EF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7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CAD1C4-A80B-9441-4B1F-079897A7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3D4245-35B9-638E-61CD-2E95DE6D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7761E-D2CB-9E2A-1C0D-6D8E4ECC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6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98ADD-C5AC-C27A-C5BA-8F2FF212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9AD87-54AC-7060-2266-4ABC09C2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1DA507-0619-72A0-1105-A7E125A30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D5E1D-DE58-D493-B4A6-16E8E15C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82AD6-A928-A560-D89A-C4FC77ED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C5FD53-027F-5609-3C38-B9937591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B46F7-9CC9-C6D6-8AFC-A0623E49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66F334-B820-A832-8FFE-A82E4967C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6315C8-2BB5-D70B-3BF4-2D9DB5FA1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EC153-3F1F-188A-37E3-1E41C331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025979-B253-19F6-159E-1A0C3917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6B1BA-7D94-D43E-0CCF-B0B1DC1F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9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20B40-C9FA-A9F1-C1DC-CCB060CB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411A0-96D1-3003-2688-41564A2B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2D8E51-F6C9-99C4-BCBB-50826F74A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1432-DE4D-0C4F-9EC1-9EFE7447425F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4EA8A-22F6-23C0-8E4D-1DA4906F3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3F158-A986-360E-6FEE-C7C5F13D6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B720-872C-6C4B-9EF8-554D6550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EBF7DE-B557-049E-BC25-683ED21D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63" y="0"/>
            <a:ext cx="6858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72A599-F6CB-3F87-9C1C-204C35B9A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3712">
            <a:off x="9651483" y="1097562"/>
            <a:ext cx="1682898" cy="13992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5225AE-3BBD-1F4F-BB85-54829EAFD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6300">
            <a:off x="9846766" y="4432539"/>
            <a:ext cx="2614359" cy="2173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CB275-4927-DB32-63A5-E5AC76FE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975">
            <a:off x="-491838" y="3952756"/>
            <a:ext cx="4692641" cy="39017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B99527-F464-31B6-880B-D4AF20522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088" y="1167585"/>
            <a:ext cx="1682898" cy="13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0DA38-B4A8-978D-A2FE-9E7E096A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87C5153-AA48-B778-1E23-9F2447429294}"/>
              </a:ext>
            </a:extLst>
          </p:cNvPr>
          <p:cNvSpPr/>
          <p:nvPr/>
        </p:nvSpPr>
        <p:spPr>
          <a:xfrm>
            <a:off x="4699152" y="3152711"/>
            <a:ext cx="2491047" cy="620778"/>
          </a:xfrm>
          <a:prstGeom prst="roundRect">
            <a:avLst>
              <a:gd name="adj" fmla="val 3579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FA130CFF-A928-C1DA-8984-A98E656C451F}"/>
              </a:ext>
            </a:extLst>
          </p:cNvPr>
          <p:cNvSpPr txBox="1">
            <a:spLocks/>
          </p:cNvSpPr>
          <p:nvPr/>
        </p:nvSpPr>
        <p:spPr>
          <a:xfrm>
            <a:off x="11743449" y="6337668"/>
            <a:ext cx="288129" cy="34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2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71B55AA-B0CC-EE3B-CDED-202B4AA2B308}"/>
              </a:ext>
            </a:extLst>
          </p:cNvPr>
          <p:cNvSpPr txBox="1">
            <a:spLocks/>
          </p:cNvSpPr>
          <p:nvPr/>
        </p:nvSpPr>
        <p:spPr>
          <a:xfrm>
            <a:off x="784343" y="1904055"/>
            <a:ext cx="9745112" cy="90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kern="100" dirty="0">
              <a:solidFill>
                <a:srgbClr val="002060"/>
              </a:solidFill>
              <a:effectLst/>
              <a:latin typeface="Montserrat SemiBo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7373B1E-321A-6679-ABF1-071B515D674B}"/>
              </a:ext>
            </a:extLst>
          </p:cNvPr>
          <p:cNvSpPr txBox="1">
            <a:spLocks/>
          </p:cNvSpPr>
          <p:nvPr/>
        </p:nvSpPr>
        <p:spPr>
          <a:xfrm>
            <a:off x="677804" y="352399"/>
            <a:ext cx="4961535" cy="5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О проекте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27CACF1-83EC-1CE2-1333-B4B0ED452472}"/>
              </a:ext>
            </a:extLst>
          </p:cNvPr>
          <p:cNvCxnSpPr>
            <a:cxnSpLocks/>
          </p:cNvCxnSpPr>
          <p:nvPr/>
        </p:nvCxnSpPr>
        <p:spPr>
          <a:xfrm>
            <a:off x="800889" y="1016427"/>
            <a:ext cx="11391111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13CBB3A-6789-D67C-1796-599B8333F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113" y="111647"/>
            <a:ext cx="1271887" cy="72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D2797-B87A-9CFE-284D-7BAE0EE36F1C}"/>
              </a:ext>
            </a:extLst>
          </p:cNvPr>
          <p:cNvSpPr txBox="1"/>
          <p:nvPr/>
        </p:nvSpPr>
        <p:spPr>
          <a:xfrm>
            <a:off x="1125245" y="1645611"/>
            <a:ext cx="99539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0" dirty="0">
                <a:solidFill>
                  <a:srgbClr val="173474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«ПолитЗавод» – кадровый проект «Молодой Гвардии». Это – образовательная платформа нового поколения</a:t>
            </a:r>
            <a:r>
              <a:rPr lang="ru-RU" sz="1600" kern="0" dirty="0">
                <a:solidFill>
                  <a:srgbClr val="173474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дающая мощный импульс для тех, кто хочет двигаться вперёд и добиваться реальных результатов</a:t>
            </a:r>
          </a:p>
          <a:p>
            <a:endParaRPr lang="ru-RU" sz="1600" kern="0" dirty="0">
              <a:solidFill>
                <a:srgbClr val="173474"/>
              </a:solidFill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kern="0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kern="0" dirty="0" err="1">
                <a:solidFill>
                  <a:srgbClr val="002060"/>
                </a:solidFill>
                <a:effectLst/>
                <a:latin typeface="Montserrat SemiBold" panose="000007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ПолитЗавод</a:t>
            </a:r>
            <a:r>
              <a:rPr lang="ru-RU" sz="1600" b="1" kern="0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–  точка входа в мир большой политики для энергичных и амбициозных молодых людей</a:t>
            </a:r>
          </a:p>
          <a:p>
            <a:endParaRPr lang="ru-RU" sz="1600" kern="0" dirty="0">
              <a:solidFill>
                <a:srgbClr val="173474"/>
              </a:solidFill>
              <a:effectLst/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2E8FD-CCD7-24B5-694D-CD52E9290D20}"/>
              </a:ext>
            </a:extLst>
          </p:cNvPr>
          <p:cNvSpPr txBox="1"/>
          <p:nvPr/>
        </p:nvSpPr>
        <p:spPr>
          <a:xfrm>
            <a:off x="4091469" y="3261551"/>
            <a:ext cx="3703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kern="0" dirty="0">
                <a:solidFill>
                  <a:srgbClr val="002060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B675CF7-2226-6FB8-02EA-0DCDFBFCD84B}"/>
              </a:ext>
            </a:extLst>
          </p:cNvPr>
          <p:cNvSpPr/>
          <p:nvPr/>
        </p:nvSpPr>
        <p:spPr>
          <a:xfrm>
            <a:off x="1125246" y="3974643"/>
            <a:ext cx="4868536" cy="1497216"/>
          </a:xfrm>
          <a:prstGeom prst="roundRect">
            <a:avLst/>
          </a:prstGeom>
          <a:solidFill>
            <a:srgbClr val="E9F2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B83198B-E092-F290-D997-DE967095D43D}"/>
              </a:ext>
            </a:extLst>
          </p:cNvPr>
          <p:cNvSpPr/>
          <p:nvPr/>
        </p:nvSpPr>
        <p:spPr>
          <a:xfrm>
            <a:off x="6200371" y="3970479"/>
            <a:ext cx="4807308" cy="1505544"/>
          </a:xfrm>
          <a:prstGeom prst="roundRect">
            <a:avLst/>
          </a:prstGeom>
          <a:solidFill>
            <a:srgbClr val="E9F2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385005-DC4F-CF34-C2FD-F9537F1134FA}"/>
              </a:ext>
            </a:extLst>
          </p:cNvPr>
          <p:cNvSpPr txBox="1"/>
          <p:nvPr/>
        </p:nvSpPr>
        <p:spPr>
          <a:xfrm>
            <a:off x="1315214" y="4365856"/>
            <a:ext cx="4560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173474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Открыть двери в мир политики для активной молодежи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38CB34-9D1C-B1DA-0046-2AE90FF9B951}"/>
              </a:ext>
            </a:extLst>
          </p:cNvPr>
          <p:cNvSpPr txBox="1"/>
          <p:nvPr/>
        </p:nvSpPr>
        <p:spPr>
          <a:xfrm>
            <a:off x="6386638" y="4119636"/>
            <a:ext cx="469250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kern="0" dirty="0">
                <a:solidFill>
                  <a:srgbClr val="173474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Предоставить участникам передовые знания и практические инструменты для развития лидерских качеств и профессиональных компетенций</a:t>
            </a:r>
            <a:endParaRPr lang="ru-RU" sz="1700" b="1" kern="0" dirty="0">
              <a:solidFill>
                <a:srgbClr val="173474"/>
              </a:solidFill>
              <a:latin typeface="Montserra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747D9F-A0C9-E445-B9F3-8C174A3A634A}"/>
              </a:ext>
            </a:extLst>
          </p:cNvPr>
          <p:cNvSpPr txBox="1"/>
          <p:nvPr/>
        </p:nvSpPr>
        <p:spPr>
          <a:xfrm>
            <a:off x="784343" y="6011848"/>
            <a:ext cx="10727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rgbClr val="173474"/>
                </a:solidFill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🙋‍♂️Мы создаем мощную сеть лидеров, которые готовы направить свои таланты на благо страны</a:t>
            </a:r>
          </a:p>
        </p:txBody>
      </p:sp>
      <p:pic>
        <p:nvPicPr>
          <p:cNvPr id="7170" name="Picture 2" descr="Информация – Бесплатные иконки: знаки">
            <a:extLst>
              <a:ext uri="{FF2B5EF4-FFF2-40B4-BE49-F238E27FC236}">
                <a16:creationId xmlns:a16="http://schemas.microsoft.com/office/drawing/2014/main" id="{E39C5BE9-F38C-555B-A5A6-E7AC37D2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3" y="201807"/>
            <a:ext cx="642740" cy="6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BD0BB-EC3D-B6B7-1B7B-BF17219CD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4427E45-1AF2-A72B-7344-5B13A5F73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975">
            <a:off x="-109065" y="4368751"/>
            <a:ext cx="4692641" cy="39017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EDE05A-35BE-B615-BCC6-80ECDFE4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3712">
            <a:off x="8504013" y="177659"/>
            <a:ext cx="1682898" cy="13992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5CAA22-DE45-EC19-545F-53D98E149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6300">
            <a:off x="9846766" y="4432539"/>
            <a:ext cx="2614359" cy="217373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AADE215-9980-E0F3-91A2-F0912506B580}"/>
              </a:ext>
            </a:extLst>
          </p:cNvPr>
          <p:cNvSpPr txBox="1">
            <a:spLocks/>
          </p:cNvSpPr>
          <p:nvPr/>
        </p:nvSpPr>
        <p:spPr>
          <a:xfrm>
            <a:off x="999014" y="304073"/>
            <a:ext cx="7170346" cy="5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Что ждет участника?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B0DE175-1AD3-8F1F-F5B2-62404358E407}"/>
              </a:ext>
            </a:extLst>
          </p:cNvPr>
          <p:cNvCxnSpPr>
            <a:cxnSpLocks/>
          </p:cNvCxnSpPr>
          <p:nvPr/>
        </p:nvCxnSpPr>
        <p:spPr>
          <a:xfrm>
            <a:off x="800889" y="1016427"/>
            <a:ext cx="11391111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Заголовок 1">
            <a:extLst>
              <a:ext uri="{FF2B5EF4-FFF2-40B4-BE49-F238E27FC236}">
                <a16:creationId xmlns:a16="http://schemas.microsoft.com/office/drawing/2014/main" id="{835CE414-6E56-C100-319D-F7A044FB8E6D}"/>
              </a:ext>
            </a:extLst>
          </p:cNvPr>
          <p:cNvSpPr txBox="1">
            <a:spLocks/>
          </p:cNvSpPr>
          <p:nvPr/>
        </p:nvSpPr>
        <p:spPr>
          <a:xfrm>
            <a:off x="3216175" y="3161007"/>
            <a:ext cx="3531124" cy="758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Продвижение</a:t>
            </a:r>
            <a:b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собственных инициатив</a:t>
            </a:r>
          </a:p>
        </p:txBody>
      </p:sp>
      <p:sp>
        <p:nvSpPr>
          <p:cNvPr id="103" name="Заголовок 1">
            <a:extLst>
              <a:ext uri="{FF2B5EF4-FFF2-40B4-BE49-F238E27FC236}">
                <a16:creationId xmlns:a16="http://schemas.microsoft.com/office/drawing/2014/main" id="{497FBC68-20CF-57C3-C100-1F0439C6A5AB}"/>
              </a:ext>
            </a:extLst>
          </p:cNvPr>
          <p:cNvSpPr txBox="1">
            <a:spLocks/>
          </p:cNvSpPr>
          <p:nvPr/>
        </p:nvSpPr>
        <p:spPr>
          <a:xfrm>
            <a:off x="3175691" y="5799312"/>
            <a:ext cx="3531124" cy="758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Возможность принять участие </a:t>
            </a:r>
            <a:b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в избирательных кампаниях </a:t>
            </a:r>
            <a:b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2025-2026 гг.</a:t>
            </a:r>
          </a:p>
        </p:txBody>
      </p:sp>
      <p:sp>
        <p:nvSpPr>
          <p:cNvPr id="104" name="Заголовок 1">
            <a:extLst>
              <a:ext uri="{FF2B5EF4-FFF2-40B4-BE49-F238E27FC236}">
                <a16:creationId xmlns:a16="http://schemas.microsoft.com/office/drawing/2014/main" id="{7E6B31B2-A733-2548-B2DD-878FE01D8C30}"/>
              </a:ext>
            </a:extLst>
          </p:cNvPr>
          <p:cNvSpPr txBox="1">
            <a:spLocks/>
          </p:cNvSpPr>
          <p:nvPr/>
        </p:nvSpPr>
        <p:spPr>
          <a:xfrm>
            <a:off x="634377" y="5747647"/>
            <a:ext cx="3531124" cy="758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Открытый диалог </a:t>
            </a:r>
            <a:b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с властью</a:t>
            </a:r>
          </a:p>
        </p:txBody>
      </p:sp>
      <p:sp>
        <p:nvSpPr>
          <p:cNvPr id="105" name="Заголовок 1">
            <a:extLst>
              <a:ext uri="{FF2B5EF4-FFF2-40B4-BE49-F238E27FC236}">
                <a16:creationId xmlns:a16="http://schemas.microsoft.com/office/drawing/2014/main" id="{81B9BD37-7208-D85E-32FA-FAC326A31A14}"/>
              </a:ext>
            </a:extLst>
          </p:cNvPr>
          <p:cNvSpPr txBox="1">
            <a:spLocks/>
          </p:cNvSpPr>
          <p:nvPr/>
        </p:nvSpPr>
        <p:spPr>
          <a:xfrm>
            <a:off x="5728889" y="5728081"/>
            <a:ext cx="3531124" cy="758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Знания в сфере </a:t>
            </a:r>
            <a:b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политических технологий</a:t>
            </a:r>
          </a:p>
        </p:txBody>
      </p:sp>
      <p:sp>
        <p:nvSpPr>
          <p:cNvPr id="106" name="Заголовок 1">
            <a:extLst>
              <a:ext uri="{FF2B5EF4-FFF2-40B4-BE49-F238E27FC236}">
                <a16:creationId xmlns:a16="http://schemas.microsoft.com/office/drawing/2014/main" id="{0AAD56EB-C57A-765A-4555-6921316A9792}"/>
              </a:ext>
            </a:extLst>
          </p:cNvPr>
          <p:cNvSpPr txBox="1">
            <a:spLocks/>
          </p:cNvSpPr>
          <p:nvPr/>
        </p:nvSpPr>
        <p:spPr>
          <a:xfrm>
            <a:off x="8212325" y="3180203"/>
            <a:ext cx="3531124" cy="758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Знакомства </a:t>
            </a:r>
            <a:b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</a:br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с выдающимися людьми</a:t>
            </a:r>
          </a:p>
        </p:txBody>
      </p:sp>
      <p:sp>
        <p:nvSpPr>
          <p:cNvPr id="107" name="Заголовок 1">
            <a:extLst>
              <a:ext uri="{FF2B5EF4-FFF2-40B4-BE49-F238E27FC236}">
                <a16:creationId xmlns:a16="http://schemas.microsoft.com/office/drawing/2014/main" id="{97C831CD-ACB2-F8CB-D3E5-032512F864FE}"/>
              </a:ext>
            </a:extLst>
          </p:cNvPr>
          <p:cNvSpPr txBox="1">
            <a:spLocks/>
          </p:cNvSpPr>
          <p:nvPr/>
        </p:nvSpPr>
        <p:spPr>
          <a:xfrm>
            <a:off x="8184596" y="5741803"/>
            <a:ext cx="3531124" cy="758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Практика в сфере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политических технологий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A0214CD-25EF-6A79-6EED-04665E6ED4DC}"/>
              </a:ext>
            </a:extLst>
          </p:cNvPr>
          <p:cNvSpPr txBox="1"/>
          <p:nvPr/>
        </p:nvSpPr>
        <p:spPr>
          <a:xfrm>
            <a:off x="6011190" y="3299941"/>
            <a:ext cx="2837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dirty="0">
                <a:solidFill>
                  <a:srgbClr val="002060"/>
                </a:solidFill>
                <a:latin typeface="Montserrat SemiBold" panose="00000700000000000000" pitchFamily="2" charset="-52"/>
              </a:rPr>
              <a:t>Стажировки в органах государственной власти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E1202FC-0D87-D3D4-F511-82281047D47C}"/>
              </a:ext>
            </a:extLst>
          </p:cNvPr>
          <p:cNvSpPr txBox="1">
            <a:spLocks/>
          </p:cNvSpPr>
          <p:nvPr/>
        </p:nvSpPr>
        <p:spPr>
          <a:xfrm>
            <a:off x="600864" y="3198882"/>
            <a:ext cx="3531124" cy="758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Наставничество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Montserrat SemiBold" pitchFamily="2" charset="-52"/>
              </a:rPr>
              <a:t>от известных политиков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74D2AD-A91D-A056-9302-F51A29D2B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113" y="111647"/>
            <a:ext cx="1271887" cy="72131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F1354027-A369-63AA-E5D0-857AAE86DEAC}"/>
              </a:ext>
            </a:extLst>
          </p:cNvPr>
          <p:cNvSpPr txBox="1">
            <a:spLocks/>
          </p:cNvSpPr>
          <p:nvPr/>
        </p:nvSpPr>
        <p:spPr>
          <a:xfrm>
            <a:off x="11743449" y="6337668"/>
            <a:ext cx="288129" cy="34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3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6146" name="Picture 2" descr="Ракета – Бесплатные иконки: транспорт">
            <a:extLst>
              <a:ext uri="{FF2B5EF4-FFF2-40B4-BE49-F238E27FC236}">
                <a16:creationId xmlns:a16="http://schemas.microsoft.com/office/drawing/2014/main" id="{349EFA96-CB3E-914B-4238-6D84B6E8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4076">
            <a:off x="978944" y="92285"/>
            <a:ext cx="770270" cy="7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E70459C7-DBCB-22A6-82A4-AF3130B1B30A}"/>
              </a:ext>
            </a:extLst>
          </p:cNvPr>
          <p:cNvSpPr/>
          <p:nvPr/>
        </p:nvSpPr>
        <p:spPr>
          <a:xfrm>
            <a:off x="1570505" y="1641929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E8F5CE9-04CA-B115-EFCC-D10C7578FB63}"/>
              </a:ext>
            </a:extLst>
          </p:cNvPr>
          <p:cNvSpPr/>
          <p:nvPr/>
        </p:nvSpPr>
        <p:spPr>
          <a:xfrm>
            <a:off x="1576282" y="4251426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A1D1028-C6FC-5652-AD10-719C3972F99E}"/>
              </a:ext>
            </a:extLst>
          </p:cNvPr>
          <p:cNvSpPr/>
          <p:nvPr/>
        </p:nvSpPr>
        <p:spPr>
          <a:xfrm>
            <a:off x="4172202" y="1614330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CC0A715-46FC-DFB7-B673-C8224E2680BC}"/>
              </a:ext>
            </a:extLst>
          </p:cNvPr>
          <p:cNvSpPr/>
          <p:nvPr/>
        </p:nvSpPr>
        <p:spPr>
          <a:xfrm>
            <a:off x="4177979" y="4223827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255312A-6AFA-4F8D-63FF-643AA3A4DBD4}"/>
              </a:ext>
            </a:extLst>
          </p:cNvPr>
          <p:cNvSpPr/>
          <p:nvPr/>
        </p:nvSpPr>
        <p:spPr>
          <a:xfrm>
            <a:off x="6660976" y="1632761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46E80A3-471A-D2DD-84DA-19CDCBB97D70}"/>
              </a:ext>
            </a:extLst>
          </p:cNvPr>
          <p:cNvSpPr/>
          <p:nvPr/>
        </p:nvSpPr>
        <p:spPr>
          <a:xfrm>
            <a:off x="6666753" y="4242258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3A47F21-E88F-DC40-466C-F1099C803A7C}"/>
              </a:ext>
            </a:extLst>
          </p:cNvPr>
          <p:cNvSpPr/>
          <p:nvPr/>
        </p:nvSpPr>
        <p:spPr>
          <a:xfrm>
            <a:off x="9120848" y="1641929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A77CE29-9B97-2111-C02B-A682D28FC061}"/>
              </a:ext>
            </a:extLst>
          </p:cNvPr>
          <p:cNvSpPr/>
          <p:nvPr/>
        </p:nvSpPr>
        <p:spPr>
          <a:xfrm>
            <a:off x="9126625" y="4251426"/>
            <a:ext cx="1571862" cy="15718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Рукопожатие – Бесплатные иконки: жесты">
            <a:extLst>
              <a:ext uri="{FF2B5EF4-FFF2-40B4-BE49-F238E27FC236}">
                <a16:creationId xmlns:a16="http://schemas.microsoft.com/office/drawing/2014/main" id="{B0B599B0-C729-06C2-C9E0-C781833F9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33" y="1911769"/>
            <a:ext cx="1078006" cy="10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значок линии идеи вектор PNG , значок идеи, мозговой штурм, лампочка PNG 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5C3AFF26-4EF7-EB44-2844-C4164728D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93" y="1731729"/>
            <a:ext cx="1341919" cy="134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Онлайн курс – Бесплатные иконки: образование">
            <a:extLst>
              <a:ext uri="{FF2B5EF4-FFF2-40B4-BE49-F238E27FC236}">
                <a16:creationId xmlns:a16="http://schemas.microsoft.com/office/drawing/2014/main" id="{73FE3805-A788-398C-EB5D-0386F7DD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24" y="1819423"/>
            <a:ext cx="1122069" cy="11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BB8AE-12B7-6598-4A6F-838AA4EF7FA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4420" y="1879925"/>
            <a:ext cx="1318910" cy="947185"/>
          </a:xfrm>
          <a:prstGeom prst="rect">
            <a:avLst/>
          </a:prstGeom>
        </p:spPr>
      </p:pic>
      <p:pic>
        <p:nvPicPr>
          <p:cNvPr id="1028" name="Picture 4" descr="Сообщение – Бесплатные иконки: коммуникации">
            <a:extLst>
              <a:ext uri="{FF2B5EF4-FFF2-40B4-BE49-F238E27FC236}">
                <a16:creationId xmlns:a16="http://schemas.microsoft.com/office/drawing/2014/main" id="{71FE7171-BDC4-6D38-E337-9317D25A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70" y="4546728"/>
            <a:ext cx="1048486" cy="10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опрос к экспертной аудитории про выборы. | Пикабу">
            <a:extLst>
              <a:ext uri="{FF2B5EF4-FFF2-40B4-BE49-F238E27FC236}">
                <a16:creationId xmlns:a16="http://schemas.microsoft.com/office/drawing/2014/main" id="{E168AAF7-1174-3C47-E702-E9EF9810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22" y="4410482"/>
            <a:ext cx="1084986" cy="10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нания – Бесплатные иконки: пользователь">
            <a:extLst>
              <a:ext uri="{FF2B5EF4-FFF2-40B4-BE49-F238E27FC236}">
                <a16:creationId xmlns:a16="http://schemas.microsoft.com/office/drawing/2014/main" id="{A325ACBC-B33C-D8A2-4DD6-5CC49988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72" y="4359970"/>
            <a:ext cx="1231969" cy="12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рактика – Бесплатные иконки: образование">
            <a:extLst>
              <a:ext uri="{FF2B5EF4-FFF2-40B4-BE49-F238E27FC236}">
                <a16:creationId xmlns:a16="http://schemas.microsoft.com/office/drawing/2014/main" id="{195FB733-946B-C919-AEBF-076CF018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425" y="4465627"/>
            <a:ext cx="1088261" cy="108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78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0DA38-B4A8-978D-A2FE-9E7E096A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AF4072B-0BB6-CCDD-0048-D0F9C0247C0D}"/>
              </a:ext>
            </a:extLst>
          </p:cNvPr>
          <p:cNvSpPr/>
          <p:nvPr/>
        </p:nvSpPr>
        <p:spPr>
          <a:xfrm>
            <a:off x="9280061" y="1825117"/>
            <a:ext cx="2456692" cy="4278138"/>
          </a:xfrm>
          <a:prstGeom prst="roundRect">
            <a:avLst>
              <a:gd name="adj" fmla="val 9617"/>
            </a:avLst>
          </a:prstGeom>
          <a:solidFill>
            <a:srgbClr val="EAF2FA">
              <a:alpha val="404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960CA0C-BADD-14B8-9F89-178913035A9A}"/>
              </a:ext>
            </a:extLst>
          </p:cNvPr>
          <p:cNvSpPr/>
          <p:nvPr/>
        </p:nvSpPr>
        <p:spPr>
          <a:xfrm>
            <a:off x="6369737" y="1825117"/>
            <a:ext cx="2402876" cy="4278138"/>
          </a:xfrm>
          <a:prstGeom prst="roundRect">
            <a:avLst>
              <a:gd name="adj" fmla="val 9617"/>
            </a:avLst>
          </a:prstGeom>
          <a:solidFill>
            <a:srgbClr val="EAF2FA">
              <a:alpha val="404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67F006E-2DB9-F3FC-0BFE-D5F86E34DBDF}"/>
              </a:ext>
            </a:extLst>
          </p:cNvPr>
          <p:cNvSpPr/>
          <p:nvPr/>
        </p:nvSpPr>
        <p:spPr>
          <a:xfrm>
            <a:off x="3452160" y="1825117"/>
            <a:ext cx="2402876" cy="4278135"/>
          </a:xfrm>
          <a:prstGeom prst="roundRect">
            <a:avLst>
              <a:gd name="adj" fmla="val 9617"/>
            </a:avLst>
          </a:prstGeom>
          <a:solidFill>
            <a:srgbClr val="EAF2FA">
              <a:alpha val="404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1C00394-D232-B5F8-0DFF-0C8D75B5D6D1}"/>
              </a:ext>
            </a:extLst>
          </p:cNvPr>
          <p:cNvSpPr/>
          <p:nvPr/>
        </p:nvSpPr>
        <p:spPr>
          <a:xfrm>
            <a:off x="499593" y="1825117"/>
            <a:ext cx="2402876" cy="4278134"/>
          </a:xfrm>
          <a:prstGeom prst="roundRect">
            <a:avLst>
              <a:gd name="adj" fmla="val 9617"/>
            </a:avLst>
          </a:prstGeom>
          <a:solidFill>
            <a:srgbClr val="EAF2FA">
              <a:alpha val="4046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FA130CFF-A928-C1DA-8984-A98E656C451F}"/>
              </a:ext>
            </a:extLst>
          </p:cNvPr>
          <p:cNvSpPr txBox="1">
            <a:spLocks/>
          </p:cNvSpPr>
          <p:nvPr/>
        </p:nvSpPr>
        <p:spPr>
          <a:xfrm>
            <a:off x="11743449" y="6337668"/>
            <a:ext cx="288129" cy="34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4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A6B1AFA-4E27-AA20-6DDA-630A4F83B93A}"/>
              </a:ext>
            </a:extLst>
          </p:cNvPr>
          <p:cNvSpPr txBox="1">
            <a:spLocks/>
          </p:cNvSpPr>
          <p:nvPr/>
        </p:nvSpPr>
        <p:spPr>
          <a:xfrm>
            <a:off x="777036" y="2890019"/>
            <a:ext cx="2058984" cy="2695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Р</a:t>
            </a: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еализация социальных инициатив</a:t>
            </a:r>
            <a:endParaRPr lang="ru-RU" sz="1400" u="none" strike="noStrike" dirty="0">
              <a:solidFill>
                <a:srgbClr val="002060"/>
              </a:solidFill>
              <a:effectLst/>
              <a:latin typeface="Montserrat" panose="00000500000000000000" pitchFamily="2" charset="-52"/>
              <a:ea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Работа </a:t>
            </a:r>
            <a:b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 партнерами</a:t>
            </a:r>
            <a:endParaRPr lang="ru-RU" sz="1400" u="none" strike="noStrike" dirty="0">
              <a:solidFill>
                <a:srgbClr val="002060"/>
              </a:solidFill>
              <a:effectLst/>
              <a:latin typeface="Montserrat" panose="00000500000000000000" pitchFamily="2" charset="-52"/>
              <a:ea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Управление командой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Организация мероприятий</a:t>
            </a:r>
            <a:endParaRPr lang="ru-RU" sz="1400" u="none" strike="noStrike" dirty="0">
              <a:solidFill>
                <a:srgbClr val="002060"/>
              </a:solidFill>
              <a:effectLst/>
              <a:latin typeface="Montserrat" panose="00000500000000000000" pitchFamily="2" charset="-52"/>
              <a:ea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71B55AA-B0CC-EE3B-CDED-202B4AA2B308}"/>
              </a:ext>
            </a:extLst>
          </p:cNvPr>
          <p:cNvSpPr txBox="1">
            <a:spLocks/>
          </p:cNvSpPr>
          <p:nvPr/>
        </p:nvSpPr>
        <p:spPr>
          <a:xfrm>
            <a:off x="784343" y="1904055"/>
            <a:ext cx="2266462" cy="90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kern="100" dirty="0">
                <a:solidFill>
                  <a:srgbClr val="002060"/>
                </a:solidFill>
                <a:effectLst/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Менеджер общественных проектов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5D53C25A-B39A-CAE8-7894-F5099B0B47DB}"/>
              </a:ext>
            </a:extLst>
          </p:cNvPr>
          <p:cNvSpPr/>
          <p:nvPr/>
        </p:nvSpPr>
        <p:spPr>
          <a:xfrm rot="5400000">
            <a:off x="625620" y="3000364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41917502-311C-2D9B-F915-622F0B91B6F8}"/>
              </a:ext>
            </a:extLst>
          </p:cNvPr>
          <p:cNvSpPr/>
          <p:nvPr/>
        </p:nvSpPr>
        <p:spPr>
          <a:xfrm rot="5400000">
            <a:off x="625620" y="3869390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354BB786-B6F2-B71E-95CC-2C981CE1DD98}"/>
              </a:ext>
            </a:extLst>
          </p:cNvPr>
          <p:cNvSpPr/>
          <p:nvPr/>
        </p:nvSpPr>
        <p:spPr>
          <a:xfrm rot="5400000">
            <a:off x="625620" y="4522149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012BCD16-FD81-C5AF-6718-4F2E8E555092}"/>
              </a:ext>
            </a:extLst>
          </p:cNvPr>
          <p:cNvSpPr/>
          <p:nvPr/>
        </p:nvSpPr>
        <p:spPr>
          <a:xfrm rot="5400000">
            <a:off x="625620" y="5174908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3D0FB1D-4EFC-3868-FFAA-88E3A05B8251}"/>
              </a:ext>
            </a:extLst>
          </p:cNvPr>
          <p:cNvSpPr txBox="1">
            <a:spLocks/>
          </p:cNvSpPr>
          <p:nvPr/>
        </p:nvSpPr>
        <p:spPr>
          <a:xfrm>
            <a:off x="3796052" y="2911787"/>
            <a:ext cx="2058984" cy="2695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 "/>
                <a:ea typeface="Times New Roman" panose="02020603050405020304" pitchFamily="18" charset="0"/>
              </a:rPr>
              <a:t>Построение аргументации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 "/>
                <a:ea typeface="Times New Roman" panose="02020603050405020304" pitchFamily="18" charset="0"/>
              </a:rPr>
              <a:t>Подготовка выступлений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 "/>
                <a:ea typeface="Times New Roman" panose="02020603050405020304" pitchFamily="18" charset="0"/>
              </a:rPr>
              <a:t>Ведение публичных дискуссий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 "/>
                <a:ea typeface="Times New Roman" panose="02020603050405020304" pitchFamily="18" charset="0"/>
              </a:rPr>
              <a:t>Работа </a:t>
            </a:r>
            <a:br>
              <a:rPr lang="ru-RU" sz="1400" u="none" strike="noStrike" dirty="0">
                <a:solidFill>
                  <a:srgbClr val="002060"/>
                </a:solidFill>
                <a:effectLst/>
                <a:latin typeface="Montserrat "/>
                <a:ea typeface="Times New Roman" panose="02020603050405020304" pitchFamily="18" charset="0"/>
              </a:rPr>
            </a:b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 "/>
                <a:ea typeface="Times New Roman" panose="02020603050405020304" pitchFamily="18" charset="0"/>
              </a:rPr>
              <a:t>с возражениями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F77D7E6B-8360-DAC9-1737-C18EF34B404F}"/>
              </a:ext>
            </a:extLst>
          </p:cNvPr>
          <p:cNvSpPr txBox="1">
            <a:spLocks/>
          </p:cNvSpPr>
          <p:nvPr/>
        </p:nvSpPr>
        <p:spPr>
          <a:xfrm>
            <a:off x="3770890" y="1937684"/>
            <a:ext cx="2266462" cy="63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kern="100" dirty="0">
                <a:solidFill>
                  <a:srgbClr val="002060"/>
                </a:solidFill>
                <a:effectLst/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Политический</a:t>
            </a:r>
            <a:br>
              <a:rPr lang="ru-RU" sz="1800" kern="100" dirty="0">
                <a:solidFill>
                  <a:srgbClr val="002060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solidFill>
                  <a:srgbClr val="002060"/>
                </a:solidFill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спикер</a:t>
            </a:r>
            <a:endParaRPr lang="ru-RU" sz="1800" kern="100" dirty="0">
              <a:solidFill>
                <a:srgbClr val="002060"/>
              </a:solidFill>
              <a:effectLst/>
              <a:latin typeface="Montserrat SemiBo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BCB00092-9A53-6423-5903-4D9F5821A31F}"/>
              </a:ext>
            </a:extLst>
          </p:cNvPr>
          <p:cNvSpPr/>
          <p:nvPr/>
        </p:nvSpPr>
        <p:spPr>
          <a:xfrm rot="5400000">
            <a:off x="3644636" y="3022132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D24C994-9D17-F226-75C0-400B42E88A9E}"/>
              </a:ext>
            </a:extLst>
          </p:cNvPr>
          <p:cNvSpPr/>
          <p:nvPr/>
        </p:nvSpPr>
        <p:spPr>
          <a:xfrm rot="5400000">
            <a:off x="3644636" y="3678026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B103FAB9-13FB-95C5-DB5F-1A6788EF54F7}"/>
              </a:ext>
            </a:extLst>
          </p:cNvPr>
          <p:cNvSpPr/>
          <p:nvPr/>
        </p:nvSpPr>
        <p:spPr>
          <a:xfrm rot="5400000">
            <a:off x="3644636" y="4330787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398D4A0D-43AB-A451-EA54-3BE57A3DA6AD}"/>
              </a:ext>
            </a:extLst>
          </p:cNvPr>
          <p:cNvSpPr/>
          <p:nvPr/>
        </p:nvSpPr>
        <p:spPr>
          <a:xfrm rot="5400000">
            <a:off x="3644636" y="5196676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2DDB34B6-6CC1-0AA6-77AB-9E145114C04E}"/>
              </a:ext>
            </a:extLst>
          </p:cNvPr>
          <p:cNvSpPr txBox="1">
            <a:spLocks/>
          </p:cNvSpPr>
          <p:nvPr/>
        </p:nvSpPr>
        <p:spPr>
          <a:xfrm>
            <a:off x="6713133" y="2860991"/>
            <a:ext cx="2058984" cy="2695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Создание визуального контента</a:t>
            </a:r>
            <a:r>
              <a:rPr lang="en-US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Взаимодействие</a:t>
            </a:r>
            <a:br>
              <a:rPr lang="en-US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 медиа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  <a:ea typeface="Times New Roman" panose="02020603050405020304" pitchFamily="18" charset="0"/>
              </a:rPr>
              <a:t>Управление имиджем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Реализация </a:t>
            </a:r>
            <a:br>
              <a:rPr lang="en-US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</a:br>
            <a:r>
              <a:rPr lang="en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SMM-</a:t>
            </a: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стратегий 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1E4E3108-5C80-3C49-D1B5-6B2AFA6C2212}"/>
              </a:ext>
            </a:extLst>
          </p:cNvPr>
          <p:cNvSpPr txBox="1">
            <a:spLocks/>
          </p:cNvSpPr>
          <p:nvPr/>
        </p:nvSpPr>
        <p:spPr>
          <a:xfrm>
            <a:off x="6651841" y="1951650"/>
            <a:ext cx="2266462" cy="631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kern="100" dirty="0">
                <a:solidFill>
                  <a:srgbClr val="002060"/>
                </a:solidFill>
                <a:effectLst/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Политический </a:t>
            </a:r>
            <a:r>
              <a:rPr lang="en-US" sz="1800" kern="100" dirty="0">
                <a:solidFill>
                  <a:srgbClr val="002060"/>
                </a:solidFill>
                <a:effectLst/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SMM </a:t>
            </a:r>
            <a:r>
              <a:rPr lang="ru-RU" sz="1800" kern="100" dirty="0">
                <a:solidFill>
                  <a:srgbClr val="002060"/>
                </a:solidFill>
                <a:effectLst/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Дизайн</a:t>
            </a:r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7BDD2499-E8B3-0C79-C1DD-F1E7A59365F3}"/>
              </a:ext>
            </a:extLst>
          </p:cNvPr>
          <p:cNvSpPr/>
          <p:nvPr/>
        </p:nvSpPr>
        <p:spPr>
          <a:xfrm rot="5400000">
            <a:off x="6561717" y="2971336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DB484702-5935-A87B-4B8F-E9E13CC7FAD2}"/>
              </a:ext>
            </a:extLst>
          </p:cNvPr>
          <p:cNvSpPr/>
          <p:nvPr/>
        </p:nvSpPr>
        <p:spPr>
          <a:xfrm rot="5400000">
            <a:off x="6561717" y="3840362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FA4F47BC-5691-1D9C-193F-EF2E08DA5C0D}"/>
              </a:ext>
            </a:extLst>
          </p:cNvPr>
          <p:cNvSpPr/>
          <p:nvPr/>
        </p:nvSpPr>
        <p:spPr>
          <a:xfrm rot="5400000">
            <a:off x="6561717" y="4493121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7FB10B2F-74A0-5466-D70A-C4FD1D5D7A27}"/>
              </a:ext>
            </a:extLst>
          </p:cNvPr>
          <p:cNvSpPr/>
          <p:nvPr/>
        </p:nvSpPr>
        <p:spPr>
          <a:xfrm rot="5400000">
            <a:off x="6561717" y="5145880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DE0CBCF3-1087-4C61-DBEA-730A9341007D}"/>
              </a:ext>
            </a:extLst>
          </p:cNvPr>
          <p:cNvSpPr txBox="1">
            <a:spLocks/>
          </p:cNvSpPr>
          <p:nvPr/>
        </p:nvSpPr>
        <p:spPr>
          <a:xfrm>
            <a:off x="9521494" y="2759389"/>
            <a:ext cx="2165409" cy="787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Реализация избирательной кампании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Организация встреч с избирателями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Организация агитационных кампаний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1400" u="none" strike="noStrike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Анализ электоральных настроений </a:t>
            </a: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5ED9D85B-09D8-E4AF-87C4-E743E6217739}"/>
              </a:ext>
            </a:extLst>
          </p:cNvPr>
          <p:cNvSpPr txBox="1">
            <a:spLocks/>
          </p:cNvSpPr>
          <p:nvPr/>
        </p:nvSpPr>
        <p:spPr>
          <a:xfrm>
            <a:off x="9582448" y="1879423"/>
            <a:ext cx="2266462" cy="90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kern="100" dirty="0">
                <a:solidFill>
                  <a:srgbClr val="002060"/>
                </a:solidFill>
                <a:effectLst/>
                <a:latin typeface="Montserrat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Технолог предвыборного штаба</a:t>
            </a: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F7D320D2-E7F7-439B-5649-0461B035FB58}"/>
              </a:ext>
            </a:extLst>
          </p:cNvPr>
          <p:cNvSpPr/>
          <p:nvPr/>
        </p:nvSpPr>
        <p:spPr>
          <a:xfrm rot="5400000">
            <a:off x="9370079" y="2869733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62BA5FB9-6C34-F741-335B-FA51A4A3A190}"/>
              </a:ext>
            </a:extLst>
          </p:cNvPr>
          <p:cNvSpPr/>
          <p:nvPr/>
        </p:nvSpPr>
        <p:spPr>
          <a:xfrm rot="5400000">
            <a:off x="9370079" y="3738759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BFEA6F2D-47D7-D049-FB44-C05331FF6B1D}"/>
              </a:ext>
            </a:extLst>
          </p:cNvPr>
          <p:cNvSpPr/>
          <p:nvPr/>
        </p:nvSpPr>
        <p:spPr>
          <a:xfrm rot="5400000">
            <a:off x="9370079" y="4391518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6E28A66B-6246-FF8F-8AF8-3CA8AFD8012D}"/>
              </a:ext>
            </a:extLst>
          </p:cNvPr>
          <p:cNvSpPr/>
          <p:nvPr/>
        </p:nvSpPr>
        <p:spPr>
          <a:xfrm rot="5400000">
            <a:off x="9370079" y="5276490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7373B1E-321A-6679-ABF1-071B515D674B}"/>
              </a:ext>
            </a:extLst>
          </p:cNvPr>
          <p:cNvSpPr txBox="1">
            <a:spLocks/>
          </p:cNvSpPr>
          <p:nvPr/>
        </p:nvSpPr>
        <p:spPr>
          <a:xfrm>
            <a:off x="1075817" y="306862"/>
            <a:ext cx="4961535" cy="5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Кого готовим?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27CACF1-83EC-1CE2-1333-B4B0ED452472}"/>
              </a:ext>
            </a:extLst>
          </p:cNvPr>
          <p:cNvCxnSpPr>
            <a:cxnSpLocks/>
          </p:cNvCxnSpPr>
          <p:nvPr/>
        </p:nvCxnSpPr>
        <p:spPr>
          <a:xfrm>
            <a:off x="800889" y="1016427"/>
            <a:ext cx="11391111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EB1B8C-238B-1743-BF41-DC15389BEE2B}"/>
              </a:ext>
            </a:extLst>
          </p:cNvPr>
          <p:cNvSpPr txBox="1"/>
          <p:nvPr/>
        </p:nvSpPr>
        <p:spPr>
          <a:xfrm>
            <a:off x="324878" y="1378344"/>
            <a:ext cx="67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1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Montserrat Black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212CF2-BD49-ECEB-79DD-55A1475D223C}"/>
              </a:ext>
            </a:extLst>
          </p:cNvPr>
          <p:cNvSpPr txBox="1"/>
          <p:nvPr/>
        </p:nvSpPr>
        <p:spPr>
          <a:xfrm>
            <a:off x="3168141" y="1353501"/>
            <a:ext cx="67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Montserrat Black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25BA8F-3EA8-A1E2-9D36-8080CCFFB961}"/>
              </a:ext>
            </a:extLst>
          </p:cNvPr>
          <p:cNvSpPr txBox="1"/>
          <p:nvPr/>
        </p:nvSpPr>
        <p:spPr>
          <a:xfrm>
            <a:off x="6123510" y="1388588"/>
            <a:ext cx="67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3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Montserrat Black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407C41-CA0D-A209-F039-DE08F9312842}"/>
              </a:ext>
            </a:extLst>
          </p:cNvPr>
          <p:cNvSpPr txBox="1"/>
          <p:nvPr/>
        </p:nvSpPr>
        <p:spPr>
          <a:xfrm>
            <a:off x="8987001" y="1406776"/>
            <a:ext cx="67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4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Montserrat Black" pitchFamily="2" charset="-52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13CBB3A-6789-D67C-1796-599B8333F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113" y="111647"/>
            <a:ext cx="1271887" cy="72131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52F412B7-37DE-6853-4A73-64D9DEDB93CE}"/>
              </a:ext>
            </a:extLst>
          </p:cNvPr>
          <p:cNvSpPr txBox="1"/>
          <p:nvPr/>
        </p:nvSpPr>
        <p:spPr>
          <a:xfrm>
            <a:off x="869612" y="6230386"/>
            <a:ext cx="1069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0000"/>
                </a:solidFill>
                <a:effectLst/>
                <a:latin typeface=".Apple Color Emoji UI"/>
              </a:rPr>
              <a:t>☝️ </a:t>
            </a:r>
            <a:r>
              <a:rPr lang="ru-RU" sz="1800" kern="0" dirty="0">
                <a:solidFill>
                  <a:srgbClr val="002060"/>
                </a:solidFill>
                <a:effectLst/>
                <a:latin typeface="Montserrat" pitchFamily="2" charset="0"/>
                <a:ea typeface="Times New Roman" panose="02020603050405020304" pitchFamily="18" charset="0"/>
              </a:rPr>
              <a:t>Только реальные навыки, которые помогут  начать игру по своим правилам</a:t>
            </a:r>
            <a:r>
              <a:rPr lang="ru-RU" dirty="0">
                <a:solidFill>
                  <a:srgbClr val="002060"/>
                </a:solidFill>
                <a:effectLst/>
                <a:latin typeface="Montserrat" pitchFamily="2" charset="0"/>
              </a:rPr>
              <a:t> </a:t>
            </a:r>
            <a:endParaRPr lang="ru-RU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ACBDD40-3CA4-7F1A-475E-2BF54878D448}"/>
              </a:ext>
            </a:extLst>
          </p:cNvPr>
          <p:cNvSpPr txBox="1"/>
          <p:nvPr/>
        </p:nvSpPr>
        <p:spPr>
          <a:xfrm>
            <a:off x="756291" y="1120504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0000"/>
                </a:solidFill>
                <a:effectLst/>
                <a:latin typeface=".Apple Color Emoji UI"/>
              </a:rPr>
              <a:t>🙅‍♀️ </a:t>
            </a:r>
            <a:r>
              <a:rPr lang="ru-RU" sz="1800" kern="0" dirty="0">
                <a:solidFill>
                  <a:srgbClr val="002060"/>
                </a:solidFill>
                <a:effectLst/>
                <a:latin typeface="Montserrat" pitchFamily="2" charset="0"/>
                <a:ea typeface="Times New Roman" panose="02020603050405020304" pitchFamily="18" charset="0"/>
              </a:rPr>
              <a:t>Здесь нет скучных теорий и банальных советов</a:t>
            </a:r>
          </a:p>
        </p:txBody>
      </p:sp>
      <p:pic>
        <p:nvPicPr>
          <p:cNvPr id="5122" name="Picture 2" descr="Чемодан – Бесплатные иконки: бизнес и финансы">
            <a:extLst>
              <a:ext uri="{FF2B5EF4-FFF2-40B4-BE49-F238E27FC236}">
                <a16:creationId xmlns:a16="http://schemas.microsoft.com/office/drawing/2014/main" id="{6FB0CE72-03B9-1839-1282-C5F6215F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9" y="5195"/>
            <a:ext cx="938612" cy="9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5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0DA38-B4A8-978D-A2FE-9E7E096A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EADEE1-4ED2-1FAD-5088-4025CE4AD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975">
            <a:off x="226812" y="4386794"/>
            <a:ext cx="4692641" cy="3901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55792A-9107-0C03-C2D4-26BB255AA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3712">
            <a:off x="8504013" y="177659"/>
            <a:ext cx="1682898" cy="1399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0CBE17-1D10-AE87-A37E-1DDDDB334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6300">
            <a:off x="9846766" y="4432539"/>
            <a:ext cx="2614359" cy="2173737"/>
          </a:xfrm>
          <a:prstGeom prst="rect">
            <a:avLst/>
          </a:prstGeom>
        </p:spPr>
      </p:pic>
      <p:sp>
        <p:nvSpPr>
          <p:cNvPr id="36" name="Объект 2">
            <a:extLst>
              <a:ext uri="{FF2B5EF4-FFF2-40B4-BE49-F238E27FC236}">
                <a16:creationId xmlns:a16="http://schemas.microsoft.com/office/drawing/2014/main" id="{FA130CFF-A928-C1DA-8984-A98E656C451F}"/>
              </a:ext>
            </a:extLst>
          </p:cNvPr>
          <p:cNvSpPr txBox="1">
            <a:spLocks/>
          </p:cNvSpPr>
          <p:nvPr/>
        </p:nvSpPr>
        <p:spPr>
          <a:xfrm>
            <a:off x="11743449" y="6337668"/>
            <a:ext cx="288129" cy="34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5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71B55AA-B0CC-EE3B-CDED-202B4AA2B308}"/>
              </a:ext>
            </a:extLst>
          </p:cNvPr>
          <p:cNvSpPr txBox="1">
            <a:spLocks/>
          </p:cNvSpPr>
          <p:nvPr/>
        </p:nvSpPr>
        <p:spPr>
          <a:xfrm>
            <a:off x="784343" y="1904055"/>
            <a:ext cx="9745112" cy="90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kern="100" dirty="0">
              <a:solidFill>
                <a:srgbClr val="002060"/>
              </a:solidFill>
              <a:effectLst/>
              <a:latin typeface="Montserrat SemiBold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7373B1E-321A-6679-ABF1-071B515D674B}"/>
              </a:ext>
            </a:extLst>
          </p:cNvPr>
          <p:cNvSpPr txBox="1">
            <a:spLocks/>
          </p:cNvSpPr>
          <p:nvPr/>
        </p:nvSpPr>
        <p:spPr>
          <a:xfrm>
            <a:off x="985369" y="306909"/>
            <a:ext cx="5880126" cy="5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 Как это работает?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627CACF1-83EC-1CE2-1333-B4B0ED452472}"/>
              </a:ext>
            </a:extLst>
          </p:cNvPr>
          <p:cNvCxnSpPr>
            <a:cxnSpLocks/>
          </p:cNvCxnSpPr>
          <p:nvPr/>
        </p:nvCxnSpPr>
        <p:spPr>
          <a:xfrm>
            <a:off x="800889" y="1016427"/>
            <a:ext cx="11391111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13CBB3A-6789-D67C-1796-599B8333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113" y="111647"/>
            <a:ext cx="1271887" cy="72131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6BFFCE8-F662-AA12-2A73-1129C704D883}"/>
              </a:ext>
            </a:extLst>
          </p:cNvPr>
          <p:cNvSpPr/>
          <p:nvPr/>
        </p:nvSpPr>
        <p:spPr>
          <a:xfrm>
            <a:off x="564133" y="1602560"/>
            <a:ext cx="5319316" cy="1603883"/>
          </a:xfrm>
          <a:prstGeom prst="roundRect">
            <a:avLst>
              <a:gd name="adj" fmla="val 9617"/>
            </a:avLst>
          </a:prstGeom>
          <a:solidFill>
            <a:srgbClr val="EAF2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F4F4D-C465-5301-1741-862FBB7D383C}"/>
              </a:ext>
            </a:extLst>
          </p:cNvPr>
          <p:cNvSpPr txBox="1"/>
          <p:nvPr/>
        </p:nvSpPr>
        <p:spPr>
          <a:xfrm>
            <a:off x="852652" y="1933460"/>
            <a:ext cx="47332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Сильная образовательная база </a:t>
            </a:r>
            <a:r>
              <a:rPr lang="ru-RU" sz="1800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лекции, воркшопы, мастер-классы от топовых специалистов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F6F7973-67FC-7C34-6D3A-2A7D199F26F0}"/>
              </a:ext>
            </a:extLst>
          </p:cNvPr>
          <p:cNvSpPr/>
          <p:nvPr/>
        </p:nvSpPr>
        <p:spPr>
          <a:xfrm>
            <a:off x="564133" y="3735433"/>
            <a:ext cx="5319316" cy="1603883"/>
          </a:xfrm>
          <a:prstGeom prst="roundRect">
            <a:avLst>
              <a:gd name="adj" fmla="val 9617"/>
            </a:avLst>
          </a:prstGeom>
          <a:solidFill>
            <a:srgbClr val="EAF2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90A4E-131E-6F11-C00A-77043B3FA03D}"/>
              </a:ext>
            </a:extLst>
          </p:cNvPr>
          <p:cNvSpPr txBox="1"/>
          <p:nvPr/>
        </p:nvSpPr>
        <p:spPr>
          <a:xfrm>
            <a:off x="865429" y="4088619"/>
            <a:ext cx="47332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 на максималках </a:t>
            </a:r>
            <a:r>
              <a:rPr lang="ru-RU" sz="1800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дебаты, ролевые игры, моделирование реальных ситуаций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49B3F01-DBE6-1A7E-6E1A-9E11EA964283}"/>
              </a:ext>
            </a:extLst>
          </p:cNvPr>
          <p:cNvSpPr/>
          <p:nvPr/>
        </p:nvSpPr>
        <p:spPr>
          <a:xfrm>
            <a:off x="6341406" y="3735433"/>
            <a:ext cx="5319316" cy="1603883"/>
          </a:xfrm>
          <a:prstGeom prst="roundRect">
            <a:avLst>
              <a:gd name="adj" fmla="val 9617"/>
            </a:avLst>
          </a:prstGeom>
          <a:solidFill>
            <a:srgbClr val="EAF2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4F03369-47C3-1C39-C8F1-AAC93B889EB7}"/>
              </a:ext>
            </a:extLst>
          </p:cNvPr>
          <p:cNvSpPr/>
          <p:nvPr/>
        </p:nvSpPr>
        <p:spPr>
          <a:xfrm>
            <a:off x="6341406" y="1609323"/>
            <a:ext cx="5319316" cy="1603883"/>
          </a:xfrm>
          <a:prstGeom prst="roundRect">
            <a:avLst>
              <a:gd name="adj" fmla="val 9617"/>
            </a:avLst>
          </a:prstGeom>
          <a:solidFill>
            <a:srgbClr val="EAF2F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11C4B2-6534-1EF7-B341-2E6405661F4E}"/>
              </a:ext>
            </a:extLst>
          </p:cNvPr>
          <p:cNvSpPr txBox="1"/>
          <p:nvPr/>
        </p:nvSpPr>
        <p:spPr>
          <a:xfrm>
            <a:off x="6643861" y="1916354"/>
            <a:ext cx="47529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от профи </a:t>
            </a:r>
            <a:r>
              <a:rPr lang="ru-RU" sz="1800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персональное сопровождение от политиков и общественных деятелей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5319BA-5131-6BBF-607B-D9460C185458}"/>
              </a:ext>
            </a:extLst>
          </p:cNvPr>
          <p:cNvSpPr txBox="1"/>
          <p:nvPr/>
        </p:nvSpPr>
        <p:spPr>
          <a:xfrm>
            <a:off x="6656638" y="4058429"/>
            <a:ext cx="4714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Реальные проекты </a:t>
            </a:r>
            <a:r>
              <a:rPr lang="ru-RU" sz="1800" kern="100" dirty="0">
                <a:solidFill>
                  <a:srgbClr val="173474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работа над инициативами, которые можно воплотить в жизнь.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4C9AD7-A289-CC88-C17A-53B6F1FDD8BB}"/>
              </a:ext>
            </a:extLst>
          </p:cNvPr>
          <p:cNvSpPr txBox="1"/>
          <p:nvPr/>
        </p:nvSpPr>
        <p:spPr>
          <a:xfrm>
            <a:off x="472623" y="5662312"/>
            <a:ext cx="11083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solidFill>
                  <a:srgbClr val="173474"/>
                </a:solidFill>
                <a:effectLst/>
                <a:latin typeface="Montserrat Medium" panose="000006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♟️  Здесь нет скучных теорий и банальных советов. Только реальные навыки, которые помогут создать свой импульс и начать игру по своим правилам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537AD58-B2F5-3E6C-7E59-05BFF1D60DBE}"/>
              </a:ext>
            </a:extLst>
          </p:cNvPr>
          <p:cNvSpPr/>
          <p:nvPr/>
        </p:nvSpPr>
        <p:spPr>
          <a:xfrm>
            <a:off x="2855399" y="1170147"/>
            <a:ext cx="725481" cy="725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C5E1730-103B-A0AB-ED37-9FFBD0755632}"/>
              </a:ext>
            </a:extLst>
          </p:cNvPr>
          <p:cNvSpPr/>
          <p:nvPr/>
        </p:nvSpPr>
        <p:spPr>
          <a:xfrm>
            <a:off x="8657571" y="1167792"/>
            <a:ext cx="725481" cy="725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A0D9F74-A44A-D463-E918-E44D9AC0A6B8}"/>
              </a:ext>
            </a:extLst>
          </p:cNvPr>
          <p:cNvSpPr/>
          <p:nvPr/>
        </p:nvSpPr>
        <p:spPr>
          <a:xfrm>
            <a:off x="2852714" y="3343668"/>
            <a:ext cx="725481" cy="725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7D0C732-DA1D-FE34-6E28-36DC30C1928E}"/>
              </a:ext>
            </a:extLst>
          </p:cNvPr>
          <p:cNvSpPr/>
          <p:nvPr/>
        </p:nvSpPr>
        <p:spPr>
          <a:xfrm>
            <a:off x="8654886" y="3341313"/>
            <a:ext cx="725481" cy="725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B0F2AF-E43F-5CC5-DD29-C64FBF319120}"/>
              </a:ext>
            </a:extLst>
          </p:cNvPr>
          <p:cNvSpPr txBox="1"/>
          <p:nvPr/>
        </p:nvSpPr>
        <p:spPr>
          <a:xfrm>
            <a:off x="3063312" y="1255588"/>
            <a:ext cx="67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 Black" pitchFamily="2" charset="-52"/>
              </a:rPr>
              <a:t>1</a:t>
            </a:r>
            <a:endParaRPr lang="ru-RU" sz="600" dirty="0">
              <a:solidFill>
                <a:srgbClr val="002060"/>
              </a:solidFill>
              <a:latin typeface="Montserrat Black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1BDDDA-7AB9-9772-5484-BA90CF8F3698}"/>
              </a:ext>
            </a:extLst>
          </p:cNvPr>
          <p:cNvSpPr txBox="1"/>
          <p:nvPr/>
        </p:nvSpPr>
        <p:spPr>
          <a:xfrm>
            <a:off x="8856262" y="1264829"/>
            <a:ext cx="67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 Black" pitchFamily="2" charset="-52"/>
              </a:rPr>
              <a:t>2</a:t>
            </a:r>
            <a:endParaRPr lang="ru-RU" sz="600" dirty="0">
              <a:solidFill>
                <a:srgbClr val="002060"/>
              </a:solidFill>
              <a:latin typeface="Montserrat Black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96FC0C-5FF0-A0DB-3A85-0F5F3A4562AF}"/>
              </a:ext>
            </a:extLst>
          </p:cNvPr>
          <p:cNvSpPr txBox="1"/>
          <p:nvPr/>
        </p:nvSpPr>
        <p:spPr>
          <a:xfrm>
            <a:off x="3024135" y="3403910"/>
            <a:ext cx="67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 Black" pitchFamily="2" charset="-52"/>
              </a:rPr>
              <a:t>3</a:t>
            </a:r>
            <a:endParaRPr lang="ru-RU" sz="600" dirty="0">
              <a:solidFill>
                <a:srgbClr val="002060"/>
              </a:solidFill>
              <a:latin typeface="Montserrat Black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BD3407-54DE-237B-5E87-F9FA5EA2D087}"/>
              </a:ext>
            </a:extLst>
          </p:cNvPr>
          <p:cNvSpPr txBox="1"/>
          <p:nvPr/>
        </p:nvSpPr>
        <p:spPr>
          <a:xfrm>
            <a:off x="8802530" y="3401234"/>
            <a:ext cx="67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 Black" pitchFamily="2" charset="-52"/>
              </a:rPr>
              <a:t>4</a:t>
            </a:r>
            <a:endParaRPr lang="ru-RU" sz="600" dirty="0">
              <a:solidFill>
                <a:srgbClr val="002060"/>
              </a:solidFill>
              <a:latin typeface="Montserrat Black" pitchFamily="2" charset="-52"/>
            </a:endParaRPr>
          </a:p>
        </p:txBody>
      </p:sp>
      <p:pic>
        <p:nvPicPr>
          <p:cNvPr id="4098" name="Picture 2" descr="Шестерни – Бесплатные иконки: интерфейс">
            <a:extLst>
              <a:ext uri="{FF2B5EF4-FFF2-40B4-BE49-F238E27FC236}">
                <a16:creationId xmlns:a16="http://schemas.microsoft.com/office/drawing/2014/main" id="{E267C2E8-F870-2FA6-CABB-BB1FAE62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9" y="175056"/>
            <a:ext cx="733395" cy="7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4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485E7-C8A5-7DF5-DA2C-EFB60C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13">
            <a:extLst>
              <a:ext uri="{FF2B5EF4-FFF2-40B4-BE49-F238E27FC236}">
                <a16:creationId xmlns:a16="http://schemas.microsoft.com/office/drawing/2014/main" id="{EF2BC03A-877E-FC2C-611E-953733D945D2}"/>
              </a:ext>
            </a:extLst>
          </p:cNvPr>
          <p:cNvSpPr/>
          <p:nvPr/>
        </p:nvSpPr>
        <p:spPr>
          <a:xfrm>
            <a:off x="7098919" y="3551137"/>
            <a:ext cx="4465375" cy="956215"/>
          </a:xfrm>
          <a:prstGeom prst="roundRect">
            <a:avLst>
              <a:gd name="adj" fmla="val 9617"/>
            </a:avLst>
          </a:prstGeom>
          <a:solidFill>
            <a:srgbClr val="E1EAF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13">
            <a:extLst>
              <a:ext uri="{FF2B5EF4-FFF2-40B4-BE49-F238E27FC236}">
                <a16:creationId xmlns:a16="http://schemas.microsoft.com/office/drawing/2014/main" id="{790895ED-185C-183E-A08A-776447F13F91}"/>
              </a:ext>
            </a:extLst>
          </p:cNvPr>
          <p:cNvSpPr/>
          <p:nvPr/>
        </p:nvSpPr>
        <p:spPr>
          <a:xfrm>
            <a:off x="7098919" y="5170759"/>
            <a:ext cx="4465375" cy="956215"/>
          </a:xfrm>
          <a:prstGeom prst="roundRect">
            <a:avLst>
              <a:gd name="adj" fmla="val 9617"/>
            </a:avLst>
          </a:prstGeom>
          <a:solidFill>
            <a:srgbClr val="E1EAF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13">
            <a:extLst>
              <a:ext uri="{FF2B5EF4-FFF2-40B4-BE49-F238E27FC236}">
                <a16:creationId xmlns:a16="http://schemas.microsoft.com/office/drawing/2014/main" id="{651A8403-FC3B-ECBE-AB50-175062C7A530}"/>
              </a:ext>
            </a:extLst>
          </p:cNvPr>
          <p:cNvSpPr/>
          <p:nvPr/>
        </p:nvSpPr>
        <p:spPr>
          <a:xfrm>
            <a:off x="1657760" y="5170759"/>
            <a:ext cx="4465375" cy="956215"/>
          </a:xfrm>
          <a:prstGeom prst="roundRect">
            <a:avLst>
              <a:gd name="adj" fmla="val 9617"/>
            </a:avLst>
          </a:prstGeom>
          <a:solidFill>
            <a:srgbClr val="E1EAF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AA78D13-7869-3475-E1F4-172B370696A2}"/>
              </a:ext>
            </a:extLst>
          </p:cNvPr>
          <p:cNvSpPr/>
          <p:nvPr/>
        </p:nvSpPr>
        <p:spPr>
          <a:xfrm>
            <a:off x="1657760" y="3563734"/>
            <a:ext cx="4465375" cy="956215"/>
          </a:xfrm>
          <a:prstGeom prst="roundRect">
            <a:avLst>
              <a:gd name="adj" fmla="val 9617"/>
            </a:avLst>
          </a:prstGeom>
          <a:solidFill>
            <a:srgbClr val="E1EAF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6D767BE-CF45-C3E4-AAB4-03A30AA5A485}"/>
              </a:ext>
            </a:extLst>
          </p:cNvPr>
          <p:cNvSpPr txBox="1">
            <a:spLocks/>
          </p:cNvSpPr>
          <p:nvPr/>
        </p:nvSpPr>
        <p:spPr>
          <a:xfrm>
            <a:off x="985721" y="306665"/>
            <a:ext cx="10264676" cy="5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Почему мы знаем, как это делать?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CFC30A-1541-168E-F957-9D3BBE1DAEA7}"/>
              </a:ext>
            </a:extLst>
          </p:cNvPr>
          <p:cNvSpPr txBox="1"/>
          <p:nvPr/>
        </p:nvSpPr>
        <p:spPr>
          <a:xfrm>
            <a:off x="1365698" y="2570022"/>
            <a:ext cx="10060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Montserrat SemiBold" panose="00000700000000000000" pitchFamily="2" charset="-52"/>
              </a:rPr>
              <a:t>В 2024 году &gt; </a:t>
            </a:r>
            <a:r>
              <a:rPr lang="ru-RU" sz="2800" dirty="0">
                <a:solidFill>
                  <a:srgbClr val="002060"/>
                </a:solidFill>
                <a:latin typeface="Montserrat SemiBold" panose="00000700000000000000" pitchFamily="2" charset="-52"/>
              </a:rPr>
              <a:t>300</a:t>
            </a:r>
            <a:r>
              <a:rPr lang="ru-RU" sz="1600" dirty="0">
                <a:solidFill>
                  <a:srgbClr val="002060"/>
                </a:solidFill>
                <a:latin typeface="Montserrat SemiBold" panose="00000700000000000000" pitchFamily="2" charset="-52"/>
              </a:rPr>
              <a:t> молодогвардейцев стали депутатами различного уровня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3DF2A-4953-DBA5-68BC-A78C622EE2F0}"/>
              </a:ext>
            </a:extLst>
          </p:cNvPr>
          <p:cNvSpPr txBox="1"/>
          <p:nvPr/>
        </p:nvSpPr>
        <p:spPr>
          <a:xfrm>
            <a:off x="1365698" y="1861930"/>
            <a:ext cx="10091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Montserrat SemiBold" panose="00000700000000000000" pitchFamily="2" charset="-52"/>
              </a:rPr>
              <a:t>В  2021 году </a:t>
            </a:r>
            <a:r>
              <a:rPr lang="ru-RU" sz="2800" dirty="0">
                <a:solidFill>
                  <a:srgbClr val="002060"/>
                </a:solidFill>
                <a:latin typeface="Montserrat SemiBold" panose="00000700000000000000" pitchFamily="2" charset="-52"/>
              </a:rPr>
              <a:t>15</a:t>
            </a:r>
            <a:r>
              <a:rPr lang="ru-RU" sz="1600" dirty="0">
                <a:solidFill>
                  <a:srgbClr val="002060"/>
                </a:solidFill>
                <a:latin typeface="Montserrat SemiBold" panose="00000700000000000000" pitchFamily="2" charset="-52"/>
              </a:rPr>
              <a:t> молодогвардейцев стали депутатами Государственной Думы РФ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E1DADE58-8238-ECE9-C16C-EC0BD32352AC}"/>
              </a:ext>
            </a:extLst>
          </p:cNvPr>
          <p:cNvCxnSpPr>
            <a:cxnSpLocks/>
          </p:cNvCxnSpPr>
          <p:nvPr/>
        </p:nvCxnSpPr>
        <p:spPr>
          <a:xfrm>
            <a:off x="800889" y="1016427"/>
            <a:ext cx="11391111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1F1443-3721-9003-E0EF-CED94D65F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113" y="111647"/>
            <a:ext cx="1271887" cy="7213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6B223-BC9D-B75B-D7DE-F234BAB3607B}"/>
              </a:ext>
            </a:extLst>
          </p:cNvPr>
          <p:cNvSpPr txBox="1"/>
          <p:nvPr/>
        </p:nvSpPr>
        <p:spPr>
          <a:xfrm>
            <a:off x="1200550" y="1330145"/>
            <a:ext cx="793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SemiBold" panose="00000700000000000000" pitchFamily="2" charset="-52"/>
              </a:rPr>
              <a:t>Молодогвардейцы добиваются успеха в политике уже 20 лет </a:t>
            </a:r>
            <a:r>
              <a:rPr lang="ru-RU" dirty="0">
                <a:latin typeface="Montserrat SemiBold" panose="00000700000000000000" pitchFamily="2" charset="-52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A521EC-B184-CFDB-ABED-4D8D896E18BB}"/>
              </a:ext>
            </a:extLst>
          </p:cNvPr>
          <p:cNvSpPr txBox="1"/>
          <p:nvPr/>
        </p:nvSpPr>
        <p:spPr>
          <a:xfrm>
            <a:off x="7641422" y="5245716"/>
            <a:ext cx="37025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Бочаров Сергей 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Первый проректор Мастерской управления «Сенеж»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411833-EB5A-A1B4-CE2A-9B2635848BB1}"/>
              </a:ext>
            </a:extLst>
          </p:cNvPr>
          <p:cNvSpPr txBox="1"/>
          <p:nvPr/>
        </p:nvSpPr>
        <p:spPr>
          <a:xfrm>
            <a:off x="7661225" y="3617295"/>
            <a:ext cx="36515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Бугаев Александр 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Первый заместитель Министра просвещения РФ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07ED05-833F-D16F-54BA-311D53F406AA}"/>
              </a:ext>
            </a:extLst>
          </p:cNvPr>
          <p:cNvSpPr txBox="1"/>
          <p:nvPr/>
        </p:nvSpPr>
        <p:spPr>
          <a:xfrm>
            <a:off x="2124381" y="5314377"/>
            <a:ext cx="3656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Алена Аршинова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Депутат Государственной Думы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9A086-C55A-DA6D-3DC8-EB8B14D34C16}"/>
              </a:ext>
            </a:extLst>
          </p:cNvPr>
          <p:cNvSpPr txBox="1"/>
          <p:nvPr/>
        </p:nvSpPr>
        <p:spPr>
          <a:xfrm>
            <a:off x="2243768" y="3563734"/>
            <a:ext cx="368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Евгений Грачев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effectLst/>
                <a:latin typeface="Montserrat SemiBold" panose="00000700000000000000" pitchFamily="2" charset="-52"/>
              </a:rPr>
              <a:t>Заместитель начальника управления по внутренней политике администрации Президента РФ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3154C70-C36B-25BA-51B8-3210864FD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1" t="423" r="36038" b="51605"/>
          <a:stretch/>
        </p:blipFill>
        <p:spPr bwMode="auto">
          <a:xfrm>
            <a:off x="800889" y="3368967"/>
            <a:ext cx="1330377" cy="13412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3F92C3E3-8106-E99A-2BFC-F16E88F2D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6" t="3170" r="19907" b="27208"/>
          <a:stretch/>
        </p:blipFill>
        <p:spPr bwMode="auto">
          <a:xfrm>
            <a:off x="813232" y="4958237"/>
            <a:ext cx="1318034" cy="13484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EB3DFDE7-BA76-1B29-A010-4D25BAE5A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-298" r="13061" b="298"/>
          <a:stretch/>
        </p:blipFill>
        <p:spPr bwMode="auto">
          <a:xfrm>
            <a:off x="6312940" y="3397819"/>
            <a:ext cx="1334659" cy="13346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83FD04A0-8B56-4817-C1DE-28152D23E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5220" y="4980499"/>
            <a:ext cx="1336737" cy="13367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E9D8616-EF44-BA0B-C8D1-D10500822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07" y="1224979"/>
            <a:ext cx="547733" cy="547733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A059D4FF-EBAB-E74D-1E1D-18574279122C}"/>
              </a:ext>
            </a:extLst>
          </p:cNvPr>
          <p:cNvSpPr txBox="1">
            <a:spLocks/>
          </p:cNvSpPr>
          <p:nvPr/>
        </p:nvSpPr>
        <p:spPr>
          <a:xfrm>
            <a:off x="11743449" y="6337668"/>
            <a:ext cx="288129" cy="34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6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D99AC4-D75F-8C23-A8E2-E2B737E09BF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2216" y="115622"/>
            <a:ext cx="951795" cy="885103"/>
          </a:xfrm>
          <a:prstGeom prst="rect">
            <a:avLst/>
          </a:prstGeom>
        </p:spPr>
      </p:pic>
      <p:sp>
        <p:nvSpPr>
          <p:cNvPr id="32" name="Равнобедренный треугольник 27">
            <a:extLst>
              <a:ext uri="{FF2B5EF4-FFF2-40B4-BE49-F238E27FC236}">
                <a16:creationId xmlns:a16="http://schemas.microsoft.com/office/drawing/2014/main" id="{6B70955A-491C-5FD1-2E21-FCA6E3F9EE49}"/>
              </a:ext>
            </a:extLst>
          </p:cNvPr>
          <p:cNvSpPr/>
          <p:nvPr/>
        </p:nvSpPr>
        <p:spPr>
          <a:xfrm rot="5400000">
            <a:off x="1143991" y="2127286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27">
            <a:extLst>
              <a:ext uri="{FF2B5EF4-FFF2-40B4-BE49-F238E27FC236}">
                <a16:creationId xmlns:a16="http://schemas.microsoft.com/office/drawing/2014/main" id="{0D427ED9-878B-87A2-4550-64A908729ABD}"/>
              </a:ext>
            </a:extLst>
          </p:cNvPr>
          <p:cNvSpPr/>
          <p:nvPr/>
        </p:nvSpPr>
        <p:spPr>
          <a:xfrm rot="5400000">
            <a:off x="1143991" y="2830570"/>
            <a:ext cx="213055" cy="99937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3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E4930-F184-47B8-6490-C501838F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FCD1FC-ABC0-FC12-0BD4-1D684406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975">
            <a:off x="-639157" y="4438900"/>
            <a:ext cx="4692641" cy="39017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895A87-5EC6-DA54-6514-64B5D2D65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3712">
            <a:off x="8264849" y="458441"/>
            <a:ext cx="1682898" cy="1399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D4CF66-2EBC-6D15-AB97-8FFA87FD5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6300">
            <a:off x="9846766" y="4432539"/>
            <a:ext cx="2614359" cy="217373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8F4A07A-0768-C20B-F126-B9D367BFC9A2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641189" y="3032585"/>
            <a:ext cx="853211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EEDD8CB2-CD71-7F40-690D-F0A66A8BFFD6}"/>
              </a:ext>
            </a:extLst>
          </p:cNvPr>
          <p:cNvSpPr/>
          <p:nvPr/>
        </p:nvSpPr>
        <p:spPr>
          <a:xfrm>
            <a:off x="1641189" y="2966608"/>
            <a:ext cx="131953" cy="1319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B024AD-748E-BA78-765E-DAAFF695918E}"/>
              </a:ext>
            </a:extLst>
          </p:cNvPr>
          <p:cNvSpPr txBox="1"/>
          <p:nvPr/>
        </p:nvSpPr>
        <p:spPr>
          <a:xfrm>
            <a:off x="1329718" y="3205004"/>
            <a:ext cx="76421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1 мая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4D04B3E-44BF-F1F6-5544-A7269EF8897C}"/>
              </a:ext>
            </a:extLst>
          </p:cNvPr>
          <p:cNvSpPr/>
          <p:nvPr/>
        </p:nvSpPr>
        <p:spPr>
          <a:xfrm>
            <a:off x="1258820" y="3199809"/>
            <a:ext cx="896986" cy="318072"/>
          </a:xfrm>
          <a:prstGeom prst="roundRect">
            <a:avLst>
              <a:gd name="adj" fmla="val 27678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097A5F-25F7-E24B-05CA-2A2F0E3D6CE4}"/>
              </a:ext>
            </a:extLst>
          </p:cNvPr>
          <p:cNvSpPr txBox="1"/>
          <p:nvPr/>
        </p:nvSpPr>
        <p:spPr>
          <a:xfrm>
            <a:off x="696528" y="3609920"/>
            <a:ext cx="2021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Montserrat "/>
              </a:rPr>
              <a:t>Регистрация участников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188AC063-8A9E-3A33-B73F-1BD0B8CC94FF}"/>
              </a:ext>
            </a:extLst>
          </p:cNvPr>
          <p:cNvSpPr/>
          <p:nvPr/>
        </p:nvSpPr>
        <p:spPr>
          <a:xfrm>
            <a:off x="3381040" y="2966608"/>
            <a:ext cx="131953" cy="1319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488E7B9F-4176-878E-4852-67DA5EB9D2D7}"/>
              </a:ext>
            </a:extLst>
          </p:cNvPr>
          <p:cNvSpPr/>
          <p:nvPr/>
        </p:nvSpPr>
        <p:spPr>
          <a:xfrm>
            <a:off x="5032704" y="2966608"/>
            <a:ext cx="131953" cy="1319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BE237E9-3C26-663F-0D36-F1510254A673}"/>
              </a:ext>
            </a:extLst>
          </p:cNvPr>
          <p:cNvSpPr txBox="1"/>
          <p:nvPr/>
        </p:nvSpPr>
        <p:spPr>
          <a:xfrm>
            <a:off x="1933239" y="2224926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Montserrat SemiBold" pitchFamily="2" charset="-52"/>
              </a:rPr>
              <a:t>Региональный этап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828EDE3-36EB-B866-7319-4CB31D79F304}"/>
              </a:ext>
            </a:extLst>
          </p:cNvPr>
          <p:cNvSpPr/>
          <p:nvPr/>
        </p:nvSpPr>
        <p:spPr>
          <a:xfrm>
            <a:off x="6087481" y="2999597"/>
            <a:ext cx="65976" cy="659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C1B31373-B0A7-B268-3166-BC55DB472D02}"/>
              </a:ext>
            </a:extLst>
          </p:cNvPr>
          <p:cNvSpPr/>
          <p:nvPr/>
        </p:nvSpPr>
        <p:spPr>
          <a:xfrm>
            <a:off x="6873064" y="2966608"/>
            <a:ext cx="131953" cy="1319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AFE5146-E143-6605-66B9-800F78B9A237}"/>
              </a:ext>
            </a:extLst>
          </p:cNvPr>
          <p:cNvSpPr/>
          <p:nvPr/>
        </p:nvSpPr>
        <p:spPr>
          <a:xfrm>
            <a:off x="8530184" y="2966608"/>
            <a:ext cx="131953" cy="1319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FC5B4B61-87EC-4A6A-6741-345BDD1A7615}"/>
              </a:ext>
            </a:extLst>
          </p:cNvPr>
          <p:cNvSpPr/>
          <p:nvPr/>
        </p:nvSpPr>
        <p:spPr>
          <a:xfrm>
            <a:off x="10107331" y="2966608"/>
            <a:ext cx="131953" cy="13195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AB3F6D9-5B3C-1110-EAC0-08206CEE9ADA}"/>
              </a:ext>
            </a:extLst>
          </p:cNvPr>
          <p:cNvSpPr txBox="1"/>
          <p:nvPr/>
        </p:nvSpPr>
        <p:spPr>
          <a:xfrm>
            <a:off x="3031538" y="3211031"/>
            <a:ext cx="877155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100" dirty="0">
                <a:solidFill>
                  <a:srgbClr val="002060"/>
                </a:solidFill>
                <a:latin typeface="Montserrat SemiBold" pitchFamily="2" charset="-52"/>
                <a:ea typeface="Times New Roman" panose="02020603050405020304" pitchFamily="18" charset="0"/>
              </a:rPr>
              <a:t>1 – 16 мая</a:t>
            </a:r>
            <a:endParaRPr lang="ru-RU" sz="1100" u="none" strike="noStrike" dirty="0">
              <a:solidFill>
                <a:srgbClr val="002060"/>
              </a:solidFill>
              <a:effectLst/>
              <a:latin typeface="Montserrat SemiBold" pitchFamily="2" charset="-52"/>
              <a:ea typeface="Times New Roman" panose="02020603050405020304" pitchFamily="18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2E18C49B-2103-690E-8E01-2A94D3D7A277}"/>
              </a:ext>
            </a:extLst>
          </p:cNvPr>
          <p:cNvSpPr/>
          <p:nvPr/>
        </p:nvSpPr>
        <p:spPr>
          <a:xfrm>
            <a:off x="2983726" y="3196735"/>
            <a:ext cx="943697" cy="318072"/>
          </a:xfrm>
          <a:prstGeom prst="roundRect">
            <a:avLst>
              <a:gd name="adj" fmla="val 27678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D75AA8-B64E-805F-4794-271C44D26437}"/>
              </a:ext>
            </a:extLst>
          </p:cNvPr>
          <p:cNvSpPr txBox="1"/>
          <p:nvPr/>
        </p:nvSpPr>
        <p:spPr>
          <a:xfrm>
            <a:off x="2726688" y="3603484"/>
            <a:ext cx="1486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Montserrat "/>
              </a:rPr>
              <a:t>Отбор участников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E0B316-2517-93E8-00AD-8961C40CDBEC}"/>
              </a:ext>
            </a:extLst>
          </p:cNvPr>
          <p:cNvSpPr txBox="1"/>
          <p:nvPr/>
        </p:nvSpPr>
        <p:spPr>
          <a:xfrm>
            <a:off x="4359906" y="3198121"/>
            <a:ext cx="1477087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20</a:t>
            </a:r>
            <a:r>
              <a:rPr lang="en-US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 </a:t>
            </a:r>
            <a:r>
              <a:rPr lang="ru-RU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мая – 15 июля</a:t>
            </a: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2EBDD320-C9F9-589D-11CE-F73CB49E50B4}"/>
              </a:ext>
            </a:extLst>
          </p:cNvPr>
          <p:cNvSpPr/>
          <p:nvPr/>
        </p:nvSpPr>
        <p:spPr>
          <a:xfrm>
            <a:off x="4299408" y="3196735"/>
            <a:ext cx="1598545" cy="318072"/>
          </a:xfrm>
          <a:prstGeom prst="roundRect">
            <a:avLst>
              <a:gd name="adj" fmla="val 27678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19159B-71FE-1A63-351A-D32C99BCA896}"/>
              </a:ext>
            </a:extLst>
          </p:cNvPr>
          <p:cNvSpPr txBox="1"/>
          <p:nvPr/>
        </p:nvSpPr>
        <p:spPr>
          <a:xfrm>
            <a:off x="6321904" y="3198121"/>
            <a:ext cx="1287397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10 – 27 августа</a:t>
            </a: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8BDE8901-1D65-4A08-F39D-7CC9B30937D6}"/>
              </a:ext>
            </a:extLst>
          </p:cNvPr>
          <p:cNvSpPr/>
          <p:nvPr/>
        </p:nvSpPr>
        <p:spPr>
          <a:xfrm>
            <a:off x="6314746" y="3196735"/>
            <a:ext cx="1287397" cy="318072"/>
          </a:xfrm>
          <a:prstGeom prst="roundRect">
            <a:avLst>
              <a:gd name="adj" fmla="val 27678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600BC0B-7BAC-B75D-9F38-3BBCA8A81686}"/>
              </a:ext>
            </a:extLst>
          </p:cNvPr>
          <p:cNvSpPr txBox="1"/>
          <p:nvPr/>
        </p:nvSpPr>
        <p:spPr>
          <a:xfrm>
            <a:off x="6206837" y="4195969"/>
            <a:ext cx="1748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Montserrat "/>
              </a:rPr>
              <a:t>Всероссийский</a:t>
            </a:r>
          </a:p>
          <a:p>
            <a:pPr marL="88900"/>
            <a:r>
              <a:rPr lang="ru-RU" sz="1000" dirty="0">
                <a:solidFill>
                  <a:srgbClr val="002060"/>
                </a:solidFill>
                <a:latin typeface="Montserrat "/>
              </a:rPr>
              <a:t>Форум «Гвардейск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2060"/>
              </a:solidFill>
              <a:latin typeface="Montserrat 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Montserrat "/>
              </a:rPr>
              <a:t>Диалог на равных</a:t>
            </a:r>
          </a:p>
          <a:p>
            <a:pPr marL="285750" indent="-196850"/>
            <a:r>
              <a:rPr lang="ru-RU" sz="1000" dirty="0">
                <a:solidFill>
                  <a:srgbClr val="002060"/>
                </a:solidFill>
                <a:latin typeface="Montserrat "/>
              </a:rPr>
              <a:t>с федеральными </a:t>
            </a:r>
          </a:p>
          <a:p>
            <a:pPr marL="285750" indent="-196850"/>
            <a:r>
              <a:rPr lang="ru-RU" sz="1000" dirty="0">
                <a:solidFill>
                  <a:srgbClr val="002060"/>
                </a:solidFill>
                <a:latin typeface="Montserrat "/>
              </a:rPr>
              <a:t>спикерами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2060"/>
              </a:solidFill>
              <a:latin typeface="Montserrat 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Montserrat "/>
              </a:rPr>
              <a:t>Грантовый конкурс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23847CC-08C0-25F7-6295-6D6C777DA349}"/>
              </a:ext>
            </a:extLst>
          </p:cNvPr>
          <p:cNvSpPr txBox="1"/>
          <p:nvPr/>
        </p:nvSpPr>
        <p:spPr>
          <a:xfrm>
            <a:off x="7962222" y="3198121"/>
            <a:ext cx="1287397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16 ноября</a:t>
            </a: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693D8DEA-F0FD-4E46-CCC4-D35B555EC184}"/>
              </a:ext>
            </a:extLst>
          </p:cNvPr>
          <p:cNvSpPr/>
          <p:nvPr/>
        </p:nvSpPr>
        <p:spPr>
          <a:xfrm>
            <a:off x="7955064" y="3196735"/>
            <a:ext cx="1287397" cy="318072"/>
          </a:xfrm>
          <a:prstGeom prst="roundRect">
            <a:avLst>
              <a:gd name="adj" fmla="val 27678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6830CC6-85FA-D012-3C48-B93EBB01A561}"/>
              </a:ext>
            </a:extLst>
          </p:cNvPr>
          <p:cNvSpPr txBox="1"/>
          <p:nvPr/>
        </p:nvSpPr>
        <p:spPr>
          <a:xfrm>
            <a:off x="7724648" y="3603484"/>
            <a:ext cx="17482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Montserrat" panose="00000500000000000000" pitchFamily="2" charset="-52"/>
              </a:rPr>
              <a:t>Награждение победителей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DF20AE-0688-27B1-EEBF-9A418EB75AB7}"/>
              </a:ext>
            </a:extLst>
          </p:cNvPr>
          <p:cNvSpPr txBox="1"/>
          <p:nvPr/>
        </p:nvSpPr>
        <p:spPr>
          <a:xfrm>
            <a:off x="9496956" y="3198121"/>
            <a:ext cx="1287397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1 -  3</a:t>
            </a:r>
            <a:r>
              <a:rPr lang="ru-RU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0</a:t>
            </a:r>
            <a:r>
              <a:rPr lang="en-US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 </a:t>
            </a:r>
            <a:r>
              <a:rPr lang="ru-RU" sz="1100" u="none" strike="noStrike" dirty="0">
                <a:solidFill>
                  <a:srgbClr val="002060"/>
                </a:solidFill>
                <a:effectLst/>
                <a:latin typeface="Montserrat SemiBold" pitchFamily="2" charset="-52"/>
                <a:ea typeface="Times New Roman" panose="02020603050405020304" pitchFamily="18" charset="0"/>
              </a:rPr>
              <a:t>декабря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BC4320EB-C911-0658-6089-1F2C9BD9628B}"/>
              </a:ext>
            </a:extLst>
          </p:cNvPr>
          <p:cNvSpPr/>
          <p:nvPr/>
        </p:nvSpPr>
        <p:spPr>
          <a:xfrm>
            <a:off x="9489798" y="3196735"/>
            <a:ext cx="1287397" cy="318072"/>
          </a:xfrm>
          <a:prstGeom prst="roundRect">
            <a:avLst>
              <a:gd name="adj" fmla="val 27678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9DCCAF-1ECB-E0AE-64F6-EA63761BD189}"/>
              </a:ext>
            </a:extLst>
          </p:cNvPr>
          <p:cNvSpPr txBox="1"/>
          <p:nvPr/>
        </p:nvSpPr>
        <p:spPr>
          <a:xfrm>
            <a:off x="9299193" y="3609920"/>
            <a:ext cx="174822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Montserrat" panose="00000500000000000000" pitchFamily="2" charset="-52"/>
              </a:rPr>
              <a:t>Организация стажировок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Montserrat" panose="00000500000000000000" pitchFamily="2" charset="-52"/>
              </a:rPr>
              <a:t>и интеграция победителей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Montserrat" panose="00000500000000000000" pitchFamily="2" charset="-52"/>
              </a:rPr>
              <a:t>в общественно-политическую жизнь региона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C34652-95F5-CB72-168D-37A48F5C5CAC}"/>
              </a:ext>
            </a:extLst>
          </p:cNvPr>
          <p:cNvSpPr txBox="1">
            <a:spLocks/>
          </p:cNvSpPr>
          <p:nvPr/>
        </p:nvSpPr>
        <p:spPr>
          <a:xfrm>
            <a:off x="-1499632" y="321285"/>
            <a:ext cx="10264676" cy="5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Карта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987B3D-BD7E-356A-CD36-6429D0DC86C1}"/>
              </a:ext>
            </a:extLst>
          </p:cNvPr>
          <p:cNvSpPr txBox="1"/>
          <p:nvPr/>
        </p:nvSpPr>
        <p:spPr>
          <a:xfrm>
            <a:off x="4384230" y="4188259"/>
            <a:ext cx="1682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Montserrat "/>
              </a:rPr>
              <a:t>Обучение </a:t>
            </a:r>
          </a:p>
          <a:p>
            <a:r>
              <a:rPr lang="ru-RU" sz="1000" dirty="0">
                <a:solidFill>
                  <a:srgbClr val="002060"/>
                </a:solidFill>
                <a:latin typeface="Montserrat "/>
              </a:rPr>
              <a:t>с федеральными спикерами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2060"/>
              </a:solidFill>
              <a:latin typeface="Montserrat 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Montserrat "/>
              </a:rPr>
              <a:t>Встречи</a:t>
            </a:r>
          </a:p>
          <a:p>
            <a:r>
              <a:rPr lang="ru-RU" sz="1000" dirty="0">
                <a:solidFill>
                  <a:srgbClr val="002060"/>
                </a:solidFill>
                <a:latin typeface="Montserrat "/>
              </a:rPr>
              <a:t>с представителями власти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2060"/>
              </a:solidFill>
              <a:latin typeface="Montserrat 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Montserrat "/>
              </a:rPr>
              <a:t>Защита</a:t>
            </a:r>
          </a:p>
          <a:p>
            <a:r>
              <a:rPr lang="ru-RU" sz="1000" dirty="0">
                <a:solidFill>
                  <a:srgbClr val="002060"/>
                </a:solidFill>
                <a:latin typeface="Montserrat "/>
              </a:rPr>
              <a:t>практических работ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6EB6E-32F0-9AE6-15D1-57118DE2538D}"/>
              </a:ext>
            </a:extLst>
          </p:cNvPr>
          <p:cNvSpPr txBox="1"/>
          <p:nvPr/>
        </p:nvSpPr>
        <p:spPr>
          <a:xfrm>
            <a:off x="6939040" y="2238134"/>
            <a:ext cx="289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Montserrat SemiBold" pitchFamily="2" charset="-52"/>
              </a:rPr>
              <a:t>Федеральный этап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5E78CC0-2524-9A14-995D-341838723C5C}"/>
              </a:ext>
            </a:extLst>
          </p:cNvPr>
          <p:cNvCxnSpPr>
            <a:cxnSpLocks/>
          </p:cNvCxnSpPr>
          <p:nvPr/>
        </p:nvCxnSpPr>
        <p:spPr>
          <a:xfrm flipH="1" flipV="1">
            <a:off x="6109153" y="2117559"/>
            <a:ext cx="4924" cy="1881613"/>
          </a:xfrm>
          <a:prstGeom prst="line">
            <a:avLst/>
          </a:prstGeom>
          <a:ln w="127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13400E9-E791-52E0-C21B-747E5C930A81}"/>
              </a:ext>
            </a:extLst>
          </p:cNvPr>
          <p:cNvCxnSpPr>
            <a:cxnSpLocks/>
          </p:cNvCxnSpPr>
          <p:nvPr/>
        </p:nvCxnSpPr>
        <p:spPr>
          <a:xfrm>
            <a:off x="800889" y="1016427"/>
            <a:ext cx="11391111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1B60F5-20C9-B877-CB7B-4A74388A50EE}"/>
              </a:ext>
            </a:extLst>
          </p:cNvPr>
          <p:cNvSpPr txBox="1"/>
          <p:nvPr/>
        </p:nvSpPr>
        <p:spPr>
          <a:xfrm>
            <a:off x="6056700" y="3601457"/>
            <a:ext cx="18034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Montserrat "/>
              </a:rPr>
              <a:t>Очный этап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C98651-F444-2CE8-5A31-0544F954E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0113" y="111647"/>
            <a:ext cx="1271887" cy="721310"/>
          </a:xfrm>
          <a:prstGeom prst="rect">
            <a:avLst/>
          </a:prstGeom>
        </p:spPr>
      </p:pic>
      <p:sp>
        <p:nvSpPr>
          <p:cNvPr id="5" name="TextBox 76">
            <a:extLst>
              <a:ext uri="{FF2B5EF4-FFF2-40B4-BE49-F238E27FC236}">
                <a16:creationId xmlns:a16="http://schemas.microsoft.com/office/drawing/2014/main" id="{9FBD88B3-F57B-D1A7-15AC-A7A47D710647}"/>
              </a:ext>
            </a:extLst>
          </p:cNvPr>
          <p:cNvSpPr txBox="1"/>
          <p:nvPr/>
        </p:nvSpPr>
        <p:spPr>
          <a:xfrm>
            <a:off x="4232145" y="3635021"/>
            <a:ext cx="1803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rgbClr val="002060"/>
                </a:solidFill>
                <a:latin typeface="Montserrat "/>
              </a:rPr>
              <a:t>Очно-заочный  этап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29CB595E-BB23-FA43-340F-9E15E70A93A6}"/>
              </a:ext>
            </a:extLst>
          </p:cNvPr>
          <p:cNvSpPr txBox="1">
            <a:spLocks/>
          </p:cNvSpPr>
          <p:nvPr/>
        </p:nvSpPr>
        <p:spPr>
          <a:xfrm>
            <a:off x="11743449" y="6337668"/>
            <a:ext cx="288129" cy="34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500" dirty="0">
                <a:latin typeface="Montserrat" panose="00000500000000000000" pitchFamily="2" charset="-52"/>
              </a:rPr>
              <a:t>7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2050" name="Picture 2" descr="Карты и местоположение – Бесплатные иконки: карты и ...">
            <a:extLst>
              <a:ext uri="{FF2B5EF4-FFF2-40B4-BE49-F238E27FC236}">
                <a16:creationId xmlns:a16="http://schemas.microsoft.com/office/drawing/2014/main" id="{08C03440-8210-7B7A-5244-51DE51E37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9" y="172130"/>
            <a:ext cx="668193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1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652FB37-6337-3D36-EC0E-9CD26A25831B}"/>
              </a:ext>
            </a:extLst>
          </p:cNvPr>
          <p:cNvSpPr/>
          <p:nvPr/>
        </p:nvSpPr>
        <p:spPr>
          <a:xfrm>
            <a:off x="799081" y="2341260"/>
            <a:ext cx="3364027" cy="3841749"/>
          </a:xfrm>
          <a:prstGeom prst="roundRect">
            <a:avLst>
              <a:gd name="adj" fmla="val 961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DFE35F-9F0D-451B-7112-20385B3C53A0}"/>
              </a:ext>
            </a:extLst>
          </p:cNvPr>
          <p:cNvSpPr txBox="1">
            <a:spLocks/>
          </p:cNvSpPr>
          <p:nvPr/>
        </p:nvSpPr>
        <p:spPr>
          <a:xfrm>
            <a:off x="-2177777" y="325923"/>
            <a:ext cx="10264676" cy="513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Контакты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4677382-664E-3881-F44C-AD114D21BA80}"/>
              </a:ext>
            </a:extLst>
          </p:cNvPr>
          <p:cNvCxnSpPr>
            <a:cxnSpLocks/>
          </p:cNvCxnSpPr>
          <p:nvPr/>
        </p:nvCxnSpPr>
        <p:spPr>
          <a:xfrm>
            <a:off x="800889" y="1016427"/>
            <a:ext cx="11391111" cy="0"/>
          </a:xfrm>
          <a:prstGeom prst="line">
            <a:avLst/>
          </a:prstGeom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F6046B-6434-77F1-B32E-D76C519E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7" y="2713623"/>
            <a:ext cx="2776375" cy="27763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EF4C52-F8D9-100A-E82E-33C5D0D0F870}"/>
              </a:ext>
            </a:extLst>
          </p:cNvPr>
          <p:cNvSpPr txBox="1"/>
          <p:nvPr/>
        </p:nvSpPr>
        <p:spPr>
          <a:xfrm>
            <a:off x="730266" y="5638458"/>
            <a:ext cx="3432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Montserrat" pitchFamily="2" charset="-52"/>
              </a:rPr>
              <a:t>Сайт проекта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0B0F2C4-47AD-A019-90D8-95566AA41FF1}"/>
              </a:ext>
            </a:extLst>
          </p:cNvPr>
          <p:cNvSpPr/>
          <p:nvPr/>
        </p:nvSpPr>
        <p:spPr>
          <a:xfrm>
            <a:off x="4450834" y="2340188"/>
            <a:ext cx="6915465" cy="3841749"/>
          </a:xfrm>
          <a:prstGeom prst="roundRect">
            <a:avLst>
              <a:gd name="adj" fmla="val 961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43931-319D-5D41-BCED-01A08200EF2A}"/>
              </a:ext>
            </a:extLst>
          </p:cNvPr>
          <p:cNvSpPr txBox="1"/>
          <p:nvPr/>
        </p:nvSpPr>
        <p:spPr>
          <a:xfrm>
            <a:off x="6096000" y="5644702"/>
            <a:ext cx="3779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Montserrat" pitchFamily="2" charset="-52"/>
              </a:rPr>
              <a:t>Социальные сети проекта</a:t>
            </a:r>
          </a:p>
        </p:txBody>
      </p:sp>
      <p:pic>
        <p:nvPicPr>
          <p:cNvPr id="49" name="Рисунок 48" descr="Изображение выглядит как текст, Шриф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A270A36-CDEA-BF37-2A47-E2A1E38243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35" y="121357"/>
            <a:ext cx="1069392" cy="706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A7B5C-856A-6885-FBCC-AF43CA521EA5}"/>
              </a:ext>
            </a:extLst>
          </p:cNvPr>
          <p:cNvSpPr txBox="1"/>
          <p:nvPr/>
        </p:nvSpPr>
        <p:spPr>
          <a:xfrm>
            <a:off x="922303" y="1223947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tserrat SemiBold" panose="00000700000000000000" pitchFamily="2" charset="-52"/>
              </a:rPr>
              <a:t>Регистрируйся прямо сейчас!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906FF-4891-734B-CE56-4FDF562CDF50}"/>
              </a:ext>
            </a:extLst>
          </p:cNvPr>
          <p:cNvSpPr txBox="1"/>
          <p:nvPr/>
        </p:nvSpPr>
        <p:spPr>
          <a:xfrm>
            <a:off x="922303" y="1737736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Регистрация до 1 мая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373F67DB-8064-F84C-83B2-4C4A8F6669D6}"/>
              </a:ext>
            </a:extLst>
          </p:cNvPr>
          <p:cNvSpPr txBox="1">
            <a:spLocks/>
          </p:cNvSpPr>
          <p:nvPr/>
        </p:nvSpPr>
        <p:spPr>
          <a:xfrm>
            <a:off x="11743449" y="6337668"/>
            <a:ext cx="288129" cy="34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002060"/>
                </a:solidFill>
                <a:latin typeface="Montserrat" panose="00000500000000000000" pitchFamily="2" charset="-52"/>
              </a:rPr>
              <a:t>8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Picture 2" descr="Контакты – Бесплатные иконки: бизнес">
            <a:extLst>
              <a:ext uri="{FF2B5EF4-FFF2-40B4-BE49-F238E27FC236}">
                <a16:creationId xmlns:a16="http://schemas.microsoft.com/office/drawing/2014/main" id="{78F59AED-61E6-A625-6FD1-9CDC4F0D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03" y="211598"/>
            <a:ext cx="652032" cy="6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AE7FB-BF1B-4D06-17F6-6194B4954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708" y="1185039"/>
            <a:ext cx="837980" cy="83798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Цвет электрик, Шрифт, син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8B0DF5E-7FE3-4587-A644-C76F8EF56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674" y="2622662"/>
            <a:ext cx="2690850" cy="269085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Цвет электрик, Шрифт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75C5B08-F75F-16C1-57B8-D9C37D0965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0220" y="2649556"/>
            <a:ext cx="2690850" cy="26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1C1AB2-F70E-88F9-D7BA-1846CFDC0F53}"/>
              </a:ext>
            </a:extLst>
          </p:cNvPr>
          <p:cNvSpPr txBox="1"/>
          <p:nvPr/>
        </p:nvSpPr>
        <p:spPr>
          <a:xfrm>
            <a:off x="5778985" y="5179371"/>
            <a:ext cx="634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Montserrat" pitchFamily="2" charset="-52"/>
              </a:rPr>
              <a:t>ВК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D898A-B722-677E-B241-EE1CF809F0C2}"/>
              </a:ext>
            </a:extLst>
          </p:cNvPr>
          <p:cNvSpPr txBox="1"/>
          <p:nvPr/>
        </p:nvSpPr>
        <p:spPr>
          <a:xfrm>
            <a:off x="9230969" y="5168422"/>
            <a:ext cx="634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Montserrat" pitchFamily="2" charset="-52"/>
              </a:rPr>
              <a:t>ТГ</a:t>
            </a:r>
          </a:p>
        </p:txBody>
      </p:sp>
    </p:spTree>
    <p:extLst>
      <p:ext uri="{BB962C8B-B14F-4D97-AF65-F5344CB8AC3E}">
        <p14:creationId xmlns:p14="http://schemas.microsoft.com/office/powerpoint/2010/main" val="2231550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476</Words>
  <Application>Microsoft Office PowerPoint</Application>
  <PresentationFormat>Широкоэкранный</PresentationFormat>
  <Paragraphs>122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.Apple Color Emoji UI</vt:lpstr>
      <vt:lpstr>Arial</vt:lpstr>
      <vt:lpstr>Calibri</vt:lpstr>
      <vt:lpstr>Calibri Light</vt:lpstr>
      <vt:lpstr>Montserrat</vt:lpstr>
      <vt:lpstr>Montserrat </vt:lpstr>
      <vt:lpstr>Montserrat Black</vt:lpstr>
      <vt:lpstr>Montserrat Light</vt:lpstr>
      <vt:lpstr>Montserrat Medium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«Молодая Гвардия Единой России»</dc:title>
  <dc:creator>Дарина Исаева</dc:creator>
  <cp:lastModifiedBy>Чибарова Екатерина</cp:lastModifiedBy>
  <cp:revision>34</cp:revision>
  <dcterms:created xsi:type="dcterms:W3CDTF">2025-03-17T09:31:48Z</dcterms:created>
  <dcterms:modified xsi:type="dcterms:W3CDTF">2025-04-06T10:06:46Z</dcterms:modified>
</cp:coreProperties>
</file>