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2979763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устной монологической профессионально-ориентированной речи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задачи формирования профессиональной компетенцией по английскому языку как средству эффективного взаимодействия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социально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детерминированных ситуациях, так и в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коммуникативных ситуациях делового общения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Бычкова Татьяна Васильевна</a:t>
            </a:r>
          </a:p>
          <a:p>
            <a:r>
              <a:rPr lang="ru-RU" sz="2800" dirty="0" smtClean="0"/>
              <a:t>Москва, РГГУ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Характеристики монологической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непрерывный </a:t>
            </a:r>
            <a:r>
              <a:rPr lang="ru-RU" dirty="0" smtClean="0"/>
              <a:t>характер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логичность</a:t>
            </a:r>
            <a:endParaRPr lang="ru-RU" dirty="0"/>
          </a:p>
          <a:p>
            <a:r>
              <a:rPr lang="ru-RU" dirty="0"/>
              <a:t>- смысловая </a:t>
            </a:r>
            <a:r>
              <a:rPr lang="ru-RU" dirty="0" smtClean="0"/>
              <a:t>законченность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самостоятельность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выразительность</a:t>
            </a:r>
          </a:p>
          <a:p>
            <a:r>
              <a:rPr lang="ru-RU" dirty="0" smtClean="0"/>
              <a:t>- целенаправленность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542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Преподавателю на заметку!!! </a:t>
            </a:r>
            <a:br>
              <a:rPr lang="ru-RU" dirty="0" smtClean="0"/>
            </a:br>
            <a:r>
              <a:rPr lang="ru-RU" smtClean="0"/>
              <a:t>В</a:t>
            </a:r>
            <a:r>
              <a:rPr lang="ru-RU"/>
              <a:t> аудитории нужно!!!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Создать хороший </a:t>
            </a:r>
            <a:r>
              <a:rPr lang="ru-RU" dirty="0"/>
              <a:t>психологический </a:t>
            </a:r>
            <a:r>
              <a:rPr lang="ru-RU" dirty="0" smtClean="0"/>
              <a:t>климат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</a:t>
            </a:r>
            <a:r>
              <a:rPr lang="ru-RU" dirty="0" smtClean="0"/>
              <a:t>свободить </a:t>
            </a:r>
            <a:r>
              <a:rPr lang="ru-RU" dirty="0"/>
              <a:t>обучаемого от тревожности</a:t>
            </a:r>
            <a:r>
              <a:rPr lang="ru-RU"/>
              <a:t>, </a:t>
            </a:r>
            <a:r>
              <a:rPr lang="ru-RU" smtClean="0"/>
              <a:t>связанной </a:t>
            </a:r>
            <a:r>
              <a:rPr lang="ru-RU" dirty="0"/>
              <a:t>с боязнью совершить </a:t>
            </a:r>
            <a:r>
              <a:rPr lang="ru-RU" dirty="0" smtClean="0"/>
              <a:t>ошибку 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оспитывать </a:t>
            </a:r>
            <a:r>
              <a:rPr lang="ru-RU" dirty="0"/>
              <a:t>у учащегося разумный подход к ошибкам. Ученик должен понимать, что лучше начать говорить с ошибками, чем вообще не </a:t>
            </a:r>
            <a:r>
              <a:rPr lang="ru-RU" dirty="0" smtClean="0"/>
              <a:t>говорить 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также научить ученика следующему: если он в состоянии исправить замеченную им ошибку в процессе говорения, он должен сделать это, если нет, то он не должен останавливать свою </a:t>
            </a:r>
            <a:r>
              <a:rPr lang="ru-RU" dirty="0" smtClean="0"/>
              <a:t>речь </a:t>
            </a:r>
          </a:p>
          <a:p>
            <a:r>
              <a:rPr lang="ru-RU" dirty="0"/>
              <a:t>О</a:t>
            </a:r>
            <a:r>
              <a:rPr lang="ru-RU" dirty="0" smtClean="0"/>
              <a:t>бязательно </a:t>
            </a:r>
            <a:r>
              <a:rPr lang="ru-RU" dirty="0"/>
              <a:t>нужно фиксировать ошибки, допускаемые учениками в речевых </a:t>
            </a:r>
            <a:r>
              <a:rPr lang="ru-RU" dirty="0" smtClean="0"/>
              <a:t>ситуациях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33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Говорение как вид речевой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Говорение – это  многоаспектное и сложное явление в результате которого возникает его продукт-высказывание. </a:t>
            </a:r>
            <a:endParaRPr lang="ru-RU" dirty="0" smtClean="0"/>
          </a:p>
          <a:p>
            <a:r>
              <a:rPr lang="ru-RU" dirty="0" smtClean="0"/>
              <a:t>Научить </a:t>
            </a:r>
            <a:r>
              <a:rPr lang="ru-RU" dirty="0"/>
              <a:t>говорить можно только </a:t>
            </a:r>
            <a:r>
              <a:rPr lang="ru-RU" dirty="0" smtClean="0"/>
              <a:t>через говорение. 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Упражнения, подобные </a:t>
            </a:r>
            <a:r>
              <a:rPr lang="ru-RU" dirty="0"/>
              <a:t>реальному общению, </a:t>
            </a:r>
            <a:r>
              <a:rPr lang="ru-RU" dirty="0" smtClean="0"/>
              <a:t>более эффективны.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Вовлечение </a:t>
            </a:r>
            <a:r>
              <a:rPr lang="ru-RU" dirty="0"/>
              <a:t>обучаемых в устное общение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новым </a:t>
            </a:r>
            <a:r>
              <a:rPr lang="ru-RU" dirty="0" smtClean="0"/>
              <a:t>актуальным темам изучаемой  специальности</a:t>
            </a:r>
            <a:endParaRPr lang="ru-RU" dirty="0"/>
          </a:p>
          <a:p>
            <a:r>
              <a:rPr lang="ru-RU" dirty="0"/>
              <a:t>по ситуациям, отражающим окружающую картину мира и реальные события</a:t>
            </a:r>
          </a:p>
          <a:p>
            <a:r>
              <a:rPr lang="ru-RU" dirty="0"/>
              <a:t>по ситуациям, отражающим будущую профессиональную деятельность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91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3356992"/>
          </a:xfrm>
        </p:spPr>
        <p:txBody>
          <a:bodyPr>
            <a:noAutofit/>
          </a:bodyPr>
          <a:lstStyle/>
          <a:p>
            <a:r>
              <a:rPr lang="ru-RU" sz="3200" dirty="0"/>
              <a:t>В отечественной методике обучения иностранным языкам выделяют два основных пути формирования умений говорения:</a:t>
            </a:r>
            <a:br>
              <a:rPr lang="ru-RU" sz="3200" dirty="0"/>
            </a:br>
            <a:r>
              <a:rPr lang="ru-RU" sz="3200" dirty="0"/>
              <a:t>«сверху вниз»</a:t>
            </a:r>
            <a:br>
              <a:rPr lang="ru-RU" sz="3200" dirty="0"/>
            </a:br>
            <a:r>
              <a:rPr lang="ru-RU" sz="3200" dirty="0"/>
              <a:t>«снизу вверх»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Первый путь предполагает развитие монологических навыков на основе прочитанного </a:t>
            </a:r>
            <a:r>
              <a:rPr lang="ru-RU" sz="2800" dirty="0" smtClean="0"/>
              <a:t>текста (репродуктивный)</a:t>
            </a:r>
          </a:p>
          <a:p>
            <a:r>
              <a:rPr lang="ru-RU" sz="2800" dirty="0" smtClean="0"/>
              <a:t>Второй </a:t>
            </a:r>
            <a:r>
              <a:rPr lang="ru-RU" sz="2800" dirty="0"/>
              <a:t>путь связан с развитием этих навыков без опоры на текст, отталкиваясь лишь от тематики и проблематики обсуждаемых вопросов, изученной лексики и грамматики, а также речевых </a:t>
            </a:r>
            <a:r>
              <a:rPr lang="ru-RU" sz="2800" dirty="0" smtClean="0"/>
              <a:t>структур (репродуктивно-продуктивный).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</a:t>
            </a:r>
            <a:r>
              <a:rPr lang="ru-RU" dirty="0"/>
              <a:t>обучения </a:t>
            </a:r>
            <a:r>
              <a:rPr lang="ru-RU" dirty="0" smtClean="0"/>
              <a:t>говорению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5200" dirty="0" smtClean="0"/>
              <a:t>обучаемые</a:t>
            </a:r>
          </a:p>
          <a:p>
            <a:r>
              <a:rPr lang="ru-RU" sz="3000" dirty="0" smtClean="0"/>
              <a:t>стесняются </a:t>
            </a:r>
            <a:r>
              <a:rPr lang="ru-RU" sz="3000" dirty="0"/>
              <a:t>говорить на иностранных языках, боятся сделать ошибки, подвергнуться </a:t>
            </a:r>
            <a:r>
              <a:rPr lang="ru-RU" sz="3000" dirty="0" smtClean="0"/>
              <a:t>критике</a:t>
            </a:r>
          </a:p>
          <a:p>
            <a:r>
              <a:rPr lang="ru-RU" sz="3000" dirty="0"/>
              <a:t>не понимают речевую </a:t>
            </a:r>
            <a:r>
              <a:rPr lang="ru-RU" sz="3000" dirty="0" smtClean="0"/>
              <a:t>задачу</a:t>
            </a:r>
          </a:p>
          <a:p>
            <a:r>
              <a:rPr lang="ru-RU" sz="3000" dirty="0"/>
              <a:t>н</a:t>
            </a:r>
            <a:r>
              <a:rPr lang="ru-RU" sz="3000" dirty="0" smtClean="0"/>
              <a:t>е имеют языковых </a:t>
            </a:r>
            <a:r>
              <a:rPr lang="ru-RU" sz="3000" dirty="0"/>
              <a:t>и речевых средств </a:t>
            </a:r>
            <a:r>
              <a:rPr lang="ru-RU" sz="3000" dirty="0" smtClean="0"/>
              <a:t>в достаточном объеме для </a:t>
            </a:r>
            <a:r>
              <a:rPr lang="ru-RU" sz="3000" dirty="0"/>
              <a:t>решения поставленной </a:t>
            </a:r>
            <a:r>
              <a:rPr lang="ru-RU" sz="3000" dirty="0" smtClean="0"/>
              <a:t>задачи</a:t>
            </a:r>
          </a:p>
          <a:p>
            <a:r>
              <a:rPr lang="ru-RU" sz="3000" dirty="0"/>
              <a:t>не вовлекаются в коллективное обсуждение </a:t>
            </a:r>
            <a:r>
              <a:rPr lang="ru-RU" sz="3000" dirty="0" smtClean="0"/>
              <a:t>предмета </a:t>
            </a:r>
            <a:r>
              <a:rPr lang="ru-RU" sz="3000" dirty="0"/>
              <a:t>по тем или иным </a:t>
            </a:r>
            <a:r>
              <a:rPr lang="ru-RU" sz="3000" dirty="0" smtClean="0"/>
              <a:t>причинам</a:t>
            </a:r>
          </a:p>
          <a:p>
            <a:r>
              <a:rPr lang="ru-RU" sz="3000" dirty="0"/>
              <a:t>не выдерживают в необходимом количестве продолжительность общения на иностранном языке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20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Монологическая речь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Разновидность устной речи — монолог,  это рассказ учителя, развернутый ответ ученика, доклад и т.п. 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первом уровне (репродуктивном) обучения  монологу не предполагается речевое творчество учащихся,  поэтому языковое оформление и содержание определяются преподавателем.</a:t>
            </a:r>
          </a:p>
          <a:p>
            <a:r>
              <a:rPr lang="ru-RU" dirty="0"/>
              <a:t> Второй уровень (репродуктивно-продуктивный) предполагает некоторые элементы самостоятельности и творчества в высказываниях. </a:t>
            </a:r>
          </a:p>
          <a:p>
            <a:r>
              <a:rPr lang="ru-RU" dirty="0"/>
              <a:t>Третий уровень – это уровень продуктивной монологической речи. На данном этапе обучаемый может на основе собственного языкового и речевого опыта выразить свое отношение к событиям и фактам, дать оценку, построить свое высказывание по собственному замыслу.</a:t>
            </a:r>
          </a:p>
        </p:txBody>
      </p:sp>
    </p:spTree>
    <p:extLst>
      <p:ext uri="{BB962C8B-B14F-4D97-AF65-F5344CB8AC3E}">
        <p14:creationId xmlns:p14="http://schemas.microsoft.com/office/powerpoint/2010/main" val="287477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Монологическая речь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Монологическая речь имеет большую композиционную сложность, </a:t>
            </a:r>
            <a:r>
              <a:rPr lang="ru-RU" dirty="0" smtClean="0"/>
              <a:t>чем диалог или </a:t>
            </a:r>
            <a:r>
              <a:rPr lang="ru-RU" dirty="0" err="1" smtClean="0"/>
              <a:t>полилог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требует </a:t>
            </a:r>
            <a:r>
              <a:rPr lang="ru-RU" dirty="0"/>
              <a:t>завершенности </a:t>
            </a:r>
            <a:r>
              <a:rPr lang="ru-RU" dirty="0" smtClean="0"/>
              <a:t>мысли </a:t>
            </a:r>
          </a:p>
          <a:p>
            <a:r>
              <a:rPr lang="ru-RU" dirty="0" smtClean="0"/>
              <a:t>необходимо </a:t>
            </a:r>
            <a:r>
              <a:rPr lang="ru-RU" dirty="0"/>
              <a:t>строгое соблюдения грамматических </a:t>
            </a:r>
            <a:r>
              <a:rPr lang="ru-RU" dirty="0" smtClean="0"/>
              <a:t>правил </a:t>
            </a:r>
          </a:p>
          <a:p>
            <a:r>
              <a:rPr lang="ru-RU" dirty="0" smtClean="0"/>
              <a:t>строгой </a:t>
            </a:r>
            <a:r>
              <a:rPr lang="ru-RU" dirty="0"/>
              <a:t>логики и последовательности при изложении того, что хочет сказать произносящий монолог. </a:t>
            </a:r>
            <a:endParaRPr lang="ru-RU" dirty="0" smtClean="0"/>
          </a:p>
          <a:p>
            <a:r>
              <a:rPr lang="ru-RU" dirty="0" smtClean="0"/>
              <a:t>Монологическая </a:t>
            </a:r>
            <a:r>
              <a:rPr lang="ru-RU" dirty="0"/>
              <a:t>речь представляет большие трудности по сравнению с диалогической речью</a:t>
            </a:r>
          </a:p>
        </p:txBody>
      </p:sp>
    </p:spTree>
    <p:extLst>
      <p:ext uri="{BB962C8B-B14F-4D97-AF65-F5344CB8AC3E}">
        <p14:creationId xmlns:p14="http://schemas.microsoft.com/office/powerpoint/2010/main" val="1028778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Монологическая </a:t>
            </a:r>
            <a:r>
              <a:rPr lang="ru-RU" dirty="0" smtClean="0"/>
              <a:t>речь в реальной речевой ситуации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Прежде чем начать произносить монолог в реальной жизни, человек хорошо понимает,  зачем он это делает, и произносит его только в том случае, если действительно хочет выговориться или считает это необходимым. Цель монолога определяется речевой ситуацией, которая, в свою очередь, определена местом, временем, аудиторией и конкретной речевой задачей.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58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Монологическая </a:t>
            </a:r>
            <a:r>
              <a:rPr lang="ru-RU" dirty="0" smtClean="0"/>
              <a:t>речь на практическом занятии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уроке все несколько иначе.  </a:t>
            </a:r>
            <a:endParaRPr lang="ru-RU" dirty="0" smtClean="0"/>
          </a:p>
          <a:p>
            <a:r>
              <a:rPr lang="ru-RU" dirty="0" smtClean="0"/>
              <a:t>Ситуацию </a:t>
            </a:r>
            <a:r>
              <a:rPr lang="ru-RU" dirty="0"/>
              <a:t>надо создать, а иначе исчезает самая важная и самая первая характеристика монолога — целенаправленность, которая в значительной степени определяет и все </a:t>
            </a:r>
            <a:r>
              <a:rPr lang="ru-RU" dirty="0" smtClean="0"/>
              <a:t>особенности монологического высказывания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808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329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Развитие устной монологической профессионально-ориентированной речи для решения задачи формирования профессиональной компетенцией по английскому языку как средству эффективного взаимодействия как в конкретных социально детерминированных ситуациях, так и в коммуникативных ситуациях делового общения </vt:lpstr>
      <vt:lpstr>Говорение как вид речевой деятельности</vt:lpstr>
      <vt:lpstr>Вовлечение обучаемых в устное общение</vt:lpstr>
      <vt:lpstr>В отечественной методике обучения иностранным языкам выделяют два основных пути формирования умений говорения: «сверху вниз» «снизу вверх» </vt:lpstr>
      <vt:lpstr>трудности обучения говорению </vt:lpstr>
      <vt:lpstr>Монологическая речь</vt:lpstr>
      <vt:lpstr>Монологическая речь</vt:lpstr>
      <vt:lpstr>Монологическая речь в реальной речевой ситуации</vt:lpstr>
      <vt:lpstr>Монологическая речь на практическом занятии</vt:lpstr>
      <vt:lpstr>Характеристики монологической речи</vt:lpstr>
      <vt:lpstr>Преподавателю на заметку!!!  В аудитории нужно!!!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«МОСКОВСКОЕ ДОЛГОЛЕТИЕ» – НОВОЕ НАПРАВЛЕНИЕ В ПРЕПОДАВАНИИ АНГЛИЙСКОГО ЯЗЫКА: СТАТИСТИЧЕСКИЙ ОПРОС ПОЖИЛЫХ СЛУШАТЕЛЕЙ.</dc:title>
  <dc:creator>Бычкова Татьяна Васильевна</dc:creator>
  <cp:lastModifiedBy>Анастасия Андреевна Закатова</cp:lastModifiedBy>
  <cp:revision>24</cp:revision>
  <dcterms:created xsi:type="dcterms:W3CDTF">2019-05-30T12:02:08Z</dcterms:created>
  <dcterms:modified xsi:type="dcterms:W3CDTF">2023-02-20T07:31:31Z</dcterms:modified>
</cp:coreProperties>
</file>