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1" d="100"/>
          <a:sy n="81" d="100"/>
        </p:scale>
        <p:origin x="808" y="19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" preserve="0" showMasterPhAnim="0" userDrawn="1">
  <p:cSld name="Title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 bwMode="auto">
          <a:xfrm>
            <a:off x="793159" y="1348536"/>
            <a:ext cx="4076400" cy="3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 bwMode="auto">
          <a:xfrm>
            <a:off x="793159" y="5170453"/>
            <a:ext cx="40764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 bwMode="auto">
          <a:xfrm>
            <a:off x="5457025" y="0"/>
            <a:ext cx="6735000" cy="6858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" name="Google Shape;19;p2"/>
          <p:cNvCxnSpPr>
            <a:cxnSpLocks/>
          </p:cNvCxnSpPr>
          <p:nvPr/>
        </p:nvCxnSpPr>
        <p:spPr bwMode="auto">
          <a:xfrm rot="10800000">
            <a:off x="793198" y="6274339"/>
            <a:ext cx="113988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Introduction" preserve="0" showMasterPhAnim="0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2" name="Google Shape;32;p4"/>
          <p:cNvCxnSpPr>
            <a:cxnSpLocks/>
          </p:cNvCxnSpPr>
          <p:nvPr/>
        </p:nvCxnSpPr>
        <p:spPr bwMode="auto">
          <a:xfrm>
            <a:off x="11586162" y="3610394"/>
            <a:ext cx="0" cy="3238800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3" name="Google Shape;33;p4"/>
          <p:cNvSpPr/>
          <p:nvPr/>
        </p:nvSpPr>
        <p:spPr bwMode="auto">
          <a:xfrm>
            <a:off x="192268" y="536567"/>
            <a:ext cx="5784900" cy="57849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600" cy="1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 bwMode="auto">
          <a:xfrm>
            <a:off x="6392583" y="536567"/>
            <a:ext cx="4518600" cy="57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"/>
          <p:cNvSpPr/>
          <p:nvPr/>
        </p:nvSpPr>
        <p:spPr bwMode="auto">
          <a:xfrm>
            <a:off x="1109945" y="351421"/>
            <a:ext cx="198477" cy="198477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7" name="Google Shape;37;p4"/>
          <p:cNvSpPr/>
          <p:nvPr/>
        </p:nvSpPr>
        <p:spPr bwMode="auto">
          <a:xfrm>
            <a:off x="5425883" y="5732852"/>
            <a:ext cx="130099" cy="130099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8" name="Google Shape;38;p4"/>
          <p:cNvSpPr/>
          <p:nvPr/>
        </p:nvSpPr>
        <p:spPr bwMode="auto">
          <a:xfrm>
            <a:off x="539223" y="1072473"/>
            <a:ext cx="182310" cy="182310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 bwMode="auto">
          <a:xfrm>
            <a:off x="5785751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9812101" y="1591495"/>
            <a:ext cx="3548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eam" preserve="0" showMasterPhAnim="0" userDrawn="1">
  <p:cSld name="Team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18900044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 bwMode="auto">
          <a:xfrm>
            <a:off x="578724" y="346498"/>
            <a:ext cx="811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8"/>
          <p:cNvSpPr>
            <a:spLocks noGrp="1"/>
          </p:cNvSpPr>
          <p:nvPr>
            <p:ph type="pic" idx="2"/>
          </p:nvPr>
        </p:nvSpPr>
        <p:spPr bwMode="auto">
          <a:xfrm>
            <a:off x="579438" y="200660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8"/>
          <p:cNvSpPr>
            <a:spLocks noGrp="1"/>
          </p:cNvSpPr>
          <p:nvPr>
            <p:ph type="pic" idx="3"/>
          </p:nvPr>
        </p:nvSpPr>
        <p:spPr bwMode="auto">
          <a:xfrm>
            <a:off x="3494908" y="2006380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8"/>
          <p:cNvSpPr>
            <a:spLocks noGrp="1"/>
          </p:cNvSpPr>
          <p:nvPr>
            <p:ph type="pic" idx="4"/>
          </p:nvPr>
        </p:nvSpPr>
        <p:spPr bwMode="auto">
          <a:xfrm>
            <a:off x="6410378" y="2015722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8"/>
          <p:cNvSpPr>
            <a:spLocks noGrp="1"/>
          </p:cNvSpPr>
          <p:nvPr>
            <p:ph type="pic" idx="5"/>
          </p:nvPr>
        </p:nvSpPr>
        <p:spPr bwMode="auto">
          <a:xfrm>
            <a:off x="9327276" y="2006379"/>
            <a:ext cx="2286000" cy="26082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 bwMode="auto">
          <a:xfrm>
            <a:off x="578724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6"/>
          </p:nvPr>
        </p:nvSpPr>
        <p:spPr bwMode="auto">
          <a:xfrm>
            <a:off x="578724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body" idx="7"/>
          </p:nvPr>
        </p:nvSpPr>
        <p:spPr bwMode="auto">
          <a:xfrm>
            <a:off x="349490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8"/>
          </p:nvPr>
        </p:nvSpPr>
        <p:spPr bwMode="auto">
          <a:xfrm>
            <a:off x="349490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9"/>
          </p:nvPr>
        </p:nvSpPr>
        <p:spPr bwMode="auto">
          <a:xfrm>
            <a:off x="6410378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3"/>
          </p:nvPr>
        </p:nvSpPr>
        <p:spPr bwMode="auto">
          <a:xfrm>
            <a:off x="6410378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4"/>
          </p:nvPr>
        </p:nvSpPr>
        <p:spPr bwMode="auto">
          <a:xfrm>
            <a:off x="9325847" y="5017734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5"/>
          </p:nvPr>
        </p:nvSpPr>
        <p:spPr bwMode="auto">
          <a:xfrm>
            <a:off x="9325847" y="5352052"/>
            <a:ext cx="2286000" cy="35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dt" idx="10"/>
          </p:nvPr>
        </p:nvSpPr>
        <p:spPr bwMode="auto">
          <a:xfrm>
            <a:off x="661988" y="61339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ftr" idx="11"/>
          </p:nvPr>
        </p:nvSpPr>
        <p:spPr bwMode="auto">
          <a:xfrm>
            <a:off x="8505756" y="845343"/>
            <a:ext cx="363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16041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meline" preserve="0" showMasterPhAnim="0" userDrawn="1">
  <p:cSld name="Timeli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body" idx="1"/>
          </p:nvPr>
        </p:nvSpPr>
        <p:spPr bwMode="auto">
          <a:xfrm>
            <a:off x="1284395" y="1825625"/>
            <a:ext cx="100695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89" name="Google Shape;89;p9"/>
          <p:cNvCxnSpPr>
            <a:cxnSpLocks/>
          </p:cNvCxnSpPr>
          <p:nvPr/>
        </p:nvCxnSpPr>
        <p:spPr bwMode="auto">
          <a:xfrm>
            <a:off x="715890" y="356812"/>
            <a:ext cx="0" cy="6492899"/>
          </a:xfrm>
          <a:prstGeom prst="straightConnector1">
            <a:avLst/>
          </a:prstGeom>
          <a:noFill/>
          <a:ln w="25400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losing" preserve="0" showMasterPhAnim="0" userDrawn="1">
  <p:cSld name="Closing">
    <p:bg>
      <p:bgPr shadeToTitle="0">
        <a:gradFill>
          <a:gsLst>
            <a:gs pos="0">
              <a:schemeClr val="accent2"/>
            </a:gs>
            <a:gs pos="100000">
              <a:schemeClr val="accent4"/>
            </a:gs>
          </a:gsLst>
          <a:lin ang="2700006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 bwMode="auto">
          <a:xfrm>
            <a:off x="1604908" y="894110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"/>
              <a:buNone/>
              <a:defRPr sz="5400" b="1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13"/>
          <p:cNvSpPr/>
          <p:nvPr/>
        </p:nvSpPr>
        <p:spPr bwMode="auto">
          <a:xfrm>
            <a:off x="669236" y="1606411"/>
            <a:ext cx="139038" cy="139038"/>
          </a:xfrm>
          <a:custGeom>
            <a:avLst/>
            <a:gdLst/>
            <a:ahLst/>
            <a:cxnLst/>
            <a:rect l="l" t="t" r="r" b="b"/>
            <a:pathLst>
              <a:path w="139038" h="139038" fill="norm" stroke="1" extrusionOk="0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1" name="Google Shape;131;p13"/>
          <p:cNvSpPr/>
          <p:nvPr/>
        </p:nvSpPr>
        <p:spPr bwMode="auto">
          <a:xfrm>
            <a:off x="1028014" y="1835705"/>
            <a:ext cx="91138" cy="91138"/>
          </a:xfrm>
          <a:custGeom>
            <a:avLst/>
            <a:gdLst/>
            <a:ahLst/>
            <a:cxnLst/>
            <a:rect l="l" t="t" r="r" b="b"/>
            <a:pathLst>
              <a:path w="91138" h="91138" fill="norm" stroke="1" extrusionOk="0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2" name="Google Shape;132;p13"/>
          <p:cNvSpPr/>
          <p:nvPr/>
        </p:nvSpPr>
        <p:spPr bwMode="auto">
          <a:xfrm>
            <a:off x="653696" y="2060130"/>
            <a:ext cx="127713" cy="127713"/>
          </a:xfrm>
          <a:custGeom>
            <a:avLst/>
            <a:gdLst/>
            <a:ahLst/>
            <a:cxnLst/>
            <a:rect l="l" t="t" r="r" b="b"/>
            <a:pathLst>
              <a:path w="127713" h="127713" fill="norm" stroke="1" extrusionOk="0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 bwMode="auto">
          <a:xfrm>
            <a:off x="1604905" y="3728425"/>
            <a:ext cx="5181600" cy="25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13"/>
          <p:cNvSpPr>
            <a:spLocks noGrp="1"/>
          </p:cNvSpPr>
          <p:nvPr>
            <p:ph type="pic" idx="2"/>
          </p:nvPr>
        </p:nvSpPr>
        <p:spPr bwMode="auto">
          <a:xfrm>
            <a:off x="7130003" y="1856226"/>
            <a:ext cx="2040599" cy="2040599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3"/>
          <p:cNvSpPr>
            <a:spLocks noGrp="1"/>
          </p:cNvSpPr>
          <p:nvPr>
            <p:ph type="pic" idx="3"/>
          </p:nvPr>
        </p:nvSpPr>
        <p:spPr bwMode="auto">
          <a:xfrm>
            <a:off x="9325160" y="0"/>
            <a:ext cx="2866800" cy="29250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13"/>
          <p:cNvSpPr>
            <a:spLocks noGrp="1"/>
          </p:cNvSpPr>
          <p:nvPr>
            <p:ph type="pic" idx="4"/>
          </p:nvPr>
        </p:nvSpPr>
        <p:spPr bwMode="auto">
          <a:xfrm>
            <a:off x="8465227" y="3267983"/>
            <a:ext cx="3726900" cy="3590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1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 b="1" i="0" cap="none">
                <a:solidFill>
                  <a:schemeClr val="lt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  <p:cxnSp>
        <p:nvCxnSpPr>
          <p:cNvPr id="138" name="Google Shape;138;p13"/>
          <p:cNvCxnSpPr>
            <a:cxnSpLocks/>
          </p:cNvCxnSpPr>
          <p:nvPr/>
        </p:nvCxnSpPr>
        <p:spPr bwMode="auto">
          <a:xfrm>
            <a:off x="1301262" y="3496322"/>
            <a:ext cx="0" cy="3352800"/>
          </a:xfrm>
          <a:prstGeom prst="straightConnector1">
            <a:avLst/>
          </a:prstGeom>
          <a:noFill/>
          <a:ln w="25400" cap="sq" cmpd="sng">
            <a:solidFill>
              <a:schemeClr val="l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139" name="Google Shape;139;p13"/>
          <p:cNvSpPr txBox="1">
            <a:spLocks noGrp="1"/>
          </p:cNvSpPr>
          <p:nvPr>
            <p:ph type="dt" idx="10"/>
          </p:nvPr>
        </p:nvSpPr>
        <p:spPr bwMode="auto">
          <a:xfrm>
            <a:off x="1301262" y="21822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-762679" y="4999052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pen Sans"/>
              <a:buNone/>
              <a:defRPr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1pPr>
            <a:lvl2pPr marL="0" marR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2pPr>
            <a:lvl3pPr marL="0" marR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3pPr>
            <a:lvl4pPr marL="0" marR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4pPr>
            <a:lvl5pPr marL="0" marR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5pPr>
            <a:lvl6pPr marL="0" marR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6pPr>
            <a:lvl7pPr marL="0" marR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7pPr>
            <a:lvl8pPr marL="0" marR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8pPr>
            <a:lvl9pPr marL="0" marR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 bwMode="auto">
          <a:xfrm>
            <a:off x="834525" y="953282"/>
            <a:ext cx="9747654" cy="403212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Open Sans"/>
              <a:buNone/>
              <a:defRPr/>
            </a:pPr>
            <a: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Дни Бразилии </a:t>
            </a:r>
            <a: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в РГГУ</a:t>
            </a:r>
            <a:b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b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r>
              <a:rPr lang="ru-RU" sz="7200">
                <a:solidFill>
                  <a:srgbClr val="FF0000"/>
                </a:solidFill>
                <a:latin typeface="Thin Skinned(RUS BY LYAJKA)"/>
                <a:ea typeface="Yanone Kaffeesatz"/>
                <a:cs typeface="Yanone Kaffeesatz"/>
              </a:rPr>
              <a:t>День Русского языка</a:t>
            </a:r>
            <a:br>
              <a:rPr lang="ru-RU" sz="72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</a:br>
            <a:r>
              <a:rPr lang="ru-RU" sz="6000">
                <a:solidFill>
                  <a:srgbClr val="000B72"/>
                </a:solidFill>
                <a:latin typeface="Thin Skinned(RUS BY LYAJKA)"/>
                <a:ea typeface="Yanone Kaffeesatz"/>
                <a:cs typeface="Yanone Kaffeesatz"/>
              </a:rPr>
              <a:t>23 мая 2024</a:t>
            </a:r>
            <a:endParaRPr sz="6000">
              <a:solidFill>
                <a:srgbClr val="000B72"/>
              </a:solidFill>
              <a:latin typeface="Thin Skinned(RUS BY LYAJKA)"/>
              <a:ea typeface="Yanone Kaffeesatz"/>
              <a:cs typeface="Yanone Kaffeesatz"/>
            </a:endParaRPr>
          </a:p>
        </p:txBody>
      </p:sp>
      <p:cxnSp>
        <p:nvCxnSpPr>
          <p:cNvPr id="147" name="Google Shape;147;p14"/>
          <p:cNvCxnSpPr>
            <a:cxnSpLocks/>
          </p:cNvCxnSpPr>
          <p:nvPr/>
        </p:nvCxnSpPr>
        <p:spPr bwMode="auto">
          <a:xfrm rot="10800000" flipH="1">
            <a:off x="834525" y="6059221"/>
            <a:ext cx="11522100" cy="6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4"/>
          <p:cNvSpPr/>
          <p:nvPr/>
        </p:nvSpPr>
        <p:spPr bwMode="auto">
          <a:xfrm>
            <a:off x="9869713" y="282775"/>
            <a:ext cx="1782986" cy="1792768"/>
          </a:xfrm>
          <a:prstGeom prst="rect">
            <a:avLst/>
          </a:prstGeom>
          <a:solidFill>
            <a:srgbClr val="000965"/>
          </a:solidFill>
          <a:ln w="9525" cap="flat" cmpd="sng">
            <a:solidFill>
              <a:srgbClr val="000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49" name="Google Shape;149;p14"/>
          <p:cNvPicPr/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10292558" y="4131687"/>
            <a:ext cx="932925" cy="9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796100" y="4985406"/>
            <a:ext cx="1267626" cy="180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053381" y="4892102"/>
            <a:ext cx="1779601" cy="126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/>
          <p:nvPr/>
        </p:nvPicPr>
        <p:blipFill>
          <a:blip r:embed="rId5">
            <a:alphaModFix/>
          </a:blip>
          <a:srcRect l="0" t="1810" r="0" b="-1810"/>
          <a:stretch/>
        </p:blipFill>
        <p:spPr bwMode="auto">
          <a:xfrm>
            <a:off x="3687702" y="4976820"/>
            <a:ext cx="1835600" cy="12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10042635" y="465732"/>
            <a:ext cx="1432772" cy="141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108937" y="866150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900">
                <a:latin typeface="Arial"/>
              </a:rPr>
              <a:t>Царев Владимир Андреевич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900">
                <a:latin typeface="Arial"/>
              </a:rPr>
              <a:t>Преподаватель русского языка как иностранного в РГГУ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900">
                <a:latin typeface="Arial"/>
              </a:rPr>
              <a:t>Член московской городской организации союз писателей России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900">
                <a:latin typeface="Arial"/>
              </a:rPr>
              <a:t>Член союза журналистов России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900">
                <a:latin typeface="Arial"/>
              </a:rPr>
              <a:t>Член международной ассоциации журналистов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900">
                <a:latin typeface="Arial"/>
              </a:rPr>
              <a:t>Интересы: современные методики преподавания, формирования навыков письменной речи, журналистика, CLIL, </a:t>
            </a:r>
            <a:r>
              <a:rPr lang="ru-RU" sz="1900">
                <a:latin typeface="Arial"/>
              </a:rPr>
              <a:t>task-based</a:t>
            </a:r>
            <a:r>
              <a:rPr lang="ru-RU" sz="1900">
                <a:latin typeface="Arial"/>
              </a:rPr>
              <a:t> </a:t>
            </a:r>
            <a:r>
              <a:rPr lang="ru-RU" sz="1900">
                <a:latin typeface="Arial"/>
              </a:rPr>
              <a:t>learning</a:t>
            </a:r>
            <a:r>
              <a:rPr lang="ru-RU" sz="1900">
                <a:latin typeface="Arial"/>
              </a:rPr>
              <a:t>, цифровые и компьютерные средства преподавания.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2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/>
          <p:cNvSpPr txBox="1"/>
          <p:nvPr/>
        </p:nvSpPr>
        <p:spPr bwMode="auto">
          <a:xfrm>
            <a:off x="42975" y="932826"/>
            <a:ext cx="4784519" cy="5970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Vladimir </a:t>
            </a:r>
            <a:r>
              <a:rPr lang="pt-BR" sz="1900"/>
              <a:t>Tsarev</a:t>
            </a:r>
            <a:endParaRPr lang="pt-BR" sz="19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Professor de russo como língua estrangeira na RSUH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Membro da organização da cidade de Moscou "União de Escritores da Rússia"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Membro da "União de Jornalistas da Rússia "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Membro da Associação Internacional de Jornalistas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1900"/>
              <a:t>Interesses: métodos modernos de ensino, habilidades de escrita, jornalismo, CLIL, </a:t>
            </a:r>
            <a:r>
              <a:rPr lang="pt-BR" sz="1900"/>
              <a:t>task-based</a:t>
            </a:r>
            <a:r>
              <a:rPr lang="pt-BR" sz="1900"/>
              <a:t> learning, ferramentas de ensino digitais e computadorizadas.</a:t>
            </a:r>
            <a:endParaRPr lang="ru-RU" sz="1900"/>
          </a:p>
        </p:txBody>
      </p:sp>
      <p:pic>
        <p:nvPicPr>
          <p:cNvPr id="1026" name="Picture 2" descr="Аватар Владимир Андреевич Царев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602193" y="796628"/>
            <a:ext cx="2726453" cy="3635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072484" y="263019"/>
            <a:ext cx="45186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2300">
                <a:latin typeface="Arial"/>
              </a:rPr>
              <a:t>Мальцева Анна Александровна</a:t>
            </a:r>
            <a:endParaRPr/>
          </a:p>
          <a:p>
            <a:pPr marL="0" indent="0" algn="r">
              <a:defRPr/>
            </a:pPr>
            <a:r>
              <a:rPr lang="ru-RU" sz="2400">
                <a:latin typeface="Arial"/>
              </a:rPr>
              <a:t>Преподаватель русского языка как иностранного в РГГУ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lang="ru-RU" sz="2300">
              <a:latin typeface="Arial"/>
            </a:endParaRPr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3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 bwMode="auto">
          <a:xfrm>
            <a:off x="382253" y="4762964"/>
            <a:ext cx="4434721" cy="1640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Anna </a:t>
            </a:r>
            <a:r>
              <a:rPr lang="pt-BR" sz="2300"/>
              <a:t>Maltseva</a:t>
            </a:r>
            <a:endParaRPr lang="pt-BR" sz="2300"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300"/>
              <a:t>Professora de russo como língua estrangeira na RSUH</a:t>
            </a:r>
            <a:endParaRPr/>
          </a:p>
        </p:txBody>
      </p:sp>
      <p:pic>
        <p:nvPicPr>
          <p:cNvPr id="2050" name="Picture 2" descr="Мальцева Анна Александровна — репетитор по филологии, русскому языку, рки (Москва)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023520" y="1716874"/>
            <a:ext cx="2633382" cy="35111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496729" y="975149"/>
            <a:ext cx="4214171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r">
              <a:defRPr/>
            </a:pPr>
            <a:r>
              <a:rPr lang="ru-RU" sz="2100">
                <a:latin typeface="Arial"/>
              </a:rPr>
              <a:t>Филиппова Ирина Валерьевна</a:t>
            </a:r>
            <a:endParaRPr/>
          </a:p>
          <a:p>
            <a:pPr marL="0" indent="0" algn="r">
              <a:defRPr/>
            </a:pPr>
            <a:r>
              <a:rPr lang="ru-RU" sz="2100">
                <a:latin typeface="Arial"/>
              </a:rPr>
              <a:t>Старший преподаватель Международного учебно-научного Центра русского языка РГГУ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4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 bwMode="auto">
          <a:xfrm>
            <a:off x="42975" y="932826"/>
            <a:ext cx="4804796" cy="1966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Irina Filippova</a:t>
            </a:r>
            <a:endParaRPr/>
          </a:p>
          <a:p>
            <a:pPr marL="0" lvl="0" indent="0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pt-BR" sz="2100"/>
              <a:t>Professora auxiliar do Centro Internacional de Ensino e Pesquisa da Língua Russa da RSUH</a:t>
            </a:r>
            <a:endParaRPr lang="ru-RU" sz="2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382434" y="917450"/>
            <a:ext cx="4366615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Присила</a:t>
            </a:r>
            <a:r>
              <a:rPr lang="ru-RU" sz="1600">
                <a:latin typeface="Arial"/>
              </a:rPr>
              <a:t> </a:t>
            </a:r>
            <a:r>
              <a:rPr lang="ru-RU" sz="1600">
                <a:latin typeface="Arial"/>
              </a:rPr>
              <a:t>Насименто</a:t>
            </a:r>
            <a:r>
              <a:rPr lang="ru-RU" sz="1600">
                <a:latin typeface="Arial"/>
              </a:rPr>
              <a:t> Маркес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Переводчик, исследователь и преподаватель русского языка в Федеральном университете Рио-де-Жанейро (UFRJ).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Магистр и кандидат наук в области русской литературы и культуры (Университет Сан-Паулу).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Научные интересы: раннее творчество Льва Выготского и психология искусства в культурно-исторической перспективе. </a:t>
            </a:r>
            <a:endParaRPr/>
          </a:p>
          <a:p>
            <a:pPr marL="0" lvl="0" indent="0" algn="r">
              <a:lnSpc>
                <a:spcPct val="138888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600">
                <a:latin typeface="Arial"/>
              </a:rPr>
              <a:t>Перевела на португальский язык обширный материал из ранних работ Выготского, большинство из которых неизвестны ни на одном иностранном языке. Среди других переводов - произведения Федора Достоевского, Льва Толстого, Алексея Гана, Эсфирь Шуб и др.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5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/>
          <p:cNvSpPr txBox="1"/>
          <p:nvPr/>
        </p:nvSpPr>
        <p:spPr bwMode="auto">
          <a:xfrm>
            <a:off x="21837" y="917450"/>
            <a:ext cx="3205457" cy="3048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600"/>
              <a:t>Priscila Nascimento Marques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600"/>
              <a:t>Tradutora, pesquisadora e professora de russo na Universidade Federal do Rio de Janeiro (UFRJ). 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600"/>
              <a:t>Mestre e doutora em Literatura e Cultura Russa pela Universidade de São Paulo. 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33245" y="676541"/>
            <a:ext cx="4337630" cy="32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47554" y="4145328"/>
            <a:ext cx="6104964" cy="2107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1600"/>
              <a:t>Interesses de pesquisa: os primeiros trabalhos de Lev Vygotsky, a psicologia da arte dentro de uma perspectiva histórico-cultural. Ela traduziu para o português um extenso material das primeiras obras de Vygotsky, a maioria delas desconhecida em qualquer língua estrangeira. Outras traduções incluem obras de Fiódor Dostoiévski, Lev Tolstói, Aleksei Gan, </a:t>
            </a:r>
            <a:r>
              <a:rPr lang="pt-BR" sz="1600"/>
              <a:t>Esfir</a:t>
            </a:r>
            <a:r>
              <a:rPr lang="pt-BR" sz="1600"/>
              <a:t> </a:t>
            </a:r>
            <a:r>
              <a:rPr lang="pt-BR" sz="1600"/>
              <a:t>Shub</a:t>
            </a:r>
            <a:r>
              <a:rPr lang="pt-BR" sz="1600"/>
              <a:t>, entre outros.</a:t>
            </a: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 bwMode="auto">
          <a:xfrm>
            <a:off x="11509099" y="3598000"/>
            <a:ext cx="301800" cy="3260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cxnSp>
        <p:nvCxnSpPr>
          <p:cNvPr id="184" name="Google Shape;184;p16"/>
          <p:cNvCxnSpPr>
            <a:cxnSpLocks/>
          </p:cNvCxnSpPr>
          <p:nvPr/>
        </p:nvCxnSpPr>
        <p:spPr bwMode="auto">
          <a:xfrm rot="10800000">
            <a:off x="11887200" y="3208000"/>
            <a:ext cx="0" cy="365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 bwMode="auto">
          <a:xfrm>
            <a:off x="867340" y="2446418"/>
            <a:ext cx="4434721" cy="19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/>
            </a:pPr>
            <a:r>
              <a:rPr lang="en-US"/>
              <a:t>Вступление</a:t>
            </a:r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body" idx="1"/>
          </p:nvPr>
        </p:nvSpPr>
        <p:spPr bwMode="auto">
          <a:xfrm>
            <a:off x="7942531" y="680732"/>
            <a:ext cx="3768369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 algn="r">
              <a:defRPr/>
            </a:pPr>
            <a:r>
              <a:rPr lang="ru-RU" sz="2100">
                <a:latin typeface="Arial"/>
              </a:rPr>
              <a:t>Журкина Наталья Владимировна</a:t>
            </a:r>
            <a:endParaRPr/>
          </a:p>
          <a:p>
            <a:pPr marL="0" indent="0" algn="r">
              <a:defRPr/>
            </a:pPr>
            <a:r>
              <a:rPr lang="ru-RU" sz="2100">
                <a:latin typeface="Arial"/>
              </a:rPr>
              <a:t>Филолог, писатель, преподаватель, доцент кафедры русского языка Российского университета дружбы народов</a:t>
            </a:r>
            <a:endParaRPr/>
          </a:p>
          <a:p>
            <a:pPr marL="0" indent="0" algn="r">
              <a:defRPr/>
            </a:pPr>
            <a:r>
              <a:rPr lang="ru-RU" sz="2100">
                <a:latin typeface="Arial"/>
              </a:rPr>
              <a:t>Член Интернационального Союза писателей</a:t>
            </a:r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ftr" idx="11"/>
          </p:nvPr>
        </p:nvSpPr>
        <p:spPr bwMode="auto">
          <a:xfrm rot="-5400000">
            <a:off x="10140350" y="1696750"/>
            <a:ext cx="35481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Centro Internacional Russo-</a:t>
            </a:r>
            <a:r>
              <a:rPr lang="en-US" sz="1800">
                <a:solidFill>
                  <a:srgbClr val="000965"/>
                </a:solidFill>
                <a:latin typeface="Yanone Kaffeesatz"/>
                <a:ea typeface="Yanone Kaffeesatz"/>
                <a:cs typeface="Yanone Kaffeesatz"/>
              </a:rPr>
              <a:t>Brasiliero</a:t>
            </a:r>
            <a:endParaRPr sz="1800">
              <a:solidFill>
                <a:srgbClr val="000965"/>
              </a:solidFill>
              <a:latin typeface="Yanone Kaffeesatz"/>
              <a:ea typeface="Yanone Kaffeesatz"/>
              <a:cs typeface="Yanone Kaffeesatz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>
                <a:solidFill>
                  <a:srgbClr val="000B72"/>
                </a:solidFill>
              </a:rPr>
              <a:t>6</a:t>
            </a:fld>
            <a:endParaRPr>
              <a:solidFill>
                <a:srgbClr val="000B72"/>
              </a:solidFill>
            </a:endParaRPr>
          </a:p>
        </p:txBody>
      </p:sp>
      <p:sp>
        <p:nvSpPr>
          <p:cNvPr id="178" name="Google Shape;178;p16"/>
          <p:cNvSpPr/>
          <p:nvPr/>
        </p:nvSpPr>
        <p:spPr bwMode="auto">
          <a:xfrm>
            <a:off x="198275" y="381000"/>
            <a:ext cx="6088200" cy="634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>
              <a:latin typeface="Open Sans"/>
              <a:ea typeface="Open Sans"/>
              <a:cs typeface="Open Sans"/>
            </a:endParaRPr>
          </a:p>
        </p:txBody>
      </p:sp>
      <p:pic>
        <p:nvPicPr>
          <p:cNvPr id="180" name="Google Shape;1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31949" cy="932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6096000" y="5596900"/>
            <a:ext cx="2025874" cy="1391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 bwMode="auto">
          <a:xfrm>
            <a:off x="-7977" y="1143383"/>
            <a:ext cx="4015201" cy="34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2100"/>
              <a:t>Natália </a:t>
            </a:r>
            <a:r>
              <a:rPr lang="pt-BR" sz="2100"/>
              <a:t>Jurquina</a:t>
            </a:r>
            <a:endParaRPr lang="pt-BR" sz="2100"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2100"/>
              <a:t>Filóloga, escritora, professora associada do Departamento de Língua Russa da Universidade Russa da Amizade dos Povos</a:t>
            </a:r>
            <a:endParaRPr/>
          </a:p>
          <a:p>
            <a:pPr>
              <a:lnSpc>
                <a:spcPct val="139000"/>
              </a:lnSpc>
              <a:spcBef>
                <a:spcPts val="1000"/>
              </a:spcBef>
              <a:defRPr/>
            </a:pPr>
            <a:r>
              <a:rPr lang="pt-BR" sz="2100"/>
              <a:t>Membra da União Internacional de Escritores</a:t>
            </a:r>
            <a:endParaRPr lang="ru-RU" sz="2100"/>
          </a:p>
        </p:txBody>
      </p:sp>
      <p:pic>
        <p:nvPicPr>
          <p:cNvPr id="3074" name="Picture 2" descr="nata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008636" y="836735"/>
            <a:ext cx="4174727" cy="47601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adientVTI">
  <a:themeElements>
    <a:clrScheme name="Gradient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Widescreen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/>
  <dc:creator>Алино4к@ Крутая</dc:creator>
  <cp:keywords/>
  <dc:description/>
  <dc:identifier/>
  <dc:language/>
  <cp:lastModifiedBy>Белин Иван Сергеевич</cp:lastModifiedBy>
  <cp:revision>12</cp:revision>
  <dcterms:modified xsi:type="dcterms:W3CDTF">2024-06-07T16:02:07Z</dcterms:modified>
  <cp:category/>
  <cp:contentStatus/>
  <cp:version/>
</cp:coreProperties>
</file>