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58" r:id="rId3"/>
    <p:sldId id="269" r:id="rId4"/>
    <p:sldId id="270" r:id="rId5"/>
    <p:sldId id="261" r:id="rId6"/>
    <p:sldId id="263" r:id="rId7"/>
    <p:sldId id="257" r:id="rId8"/>
    <p:sldId id="272" r:id="rId9"/>
    <p:sldId id="259" r:id="rId10"/>
    <p:sldId id="280" r:id="rId11"/>
    <p:sldId id="277" r:id="rId12"/>
    <p:sldId id="273" r:id="rId13"/>
    <p:sldId id="274" r:id="rId14"/>
    <p:sldId id="279" r:id="rId15"/>
    <p:sldId id="278" r:id="rId16"/>
    <p:sldId id="276" r:id="rId17"/>
    <p:sldId id="275" r:id="rId18"/>
    <p:sldId id="267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FE358A-6E10-4405-BF33-EED15CA41E10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D2EE13-CD95-4A0D-B6E8-AA7FA807042C}">
      <dgm:prSet phldrT="[Текст]" custT="1"/>
      <dgm:spPr/>
      <dgm:t>
        <a:bodyPr/>
        <a:lstStyle/>
        <a:p>
          <a:r>
            <a:rPr lang="ru-RU" sz="2000" dirty="0"/>
            <a:t>Будущий специалист сферы гостеприимства</a:t>
          </a:r>
        </a:p>
      </dgm:t>
    </dgm:pt>
    <dgm:pt modelId="{C42BE99D-6D9F-4C38-B581-0D81F4D41AA3}" type="parTrans" cxnId="{3099CC52-F65B-497F-88E8-2C3190E36EB8}">
      <dgm:prSet/>
      <dgm:spPr/>
      <dgm:t>
        <a:bodyPr/>
        <a:lstStyle/>
        <a:p>
          <a:endParaRPr lang="ru-RU"/>
        </a:p>
      </dgm:t>
    </dgm:pt>
    <dgm:pt modelId="{86FD0B78-05F9-4461-B0E0-F46C7ADEB2F0}" type="sibTrans" cxnId="{3099CC52-F65B-497F-88E8-2C3190E36EB8}">
      <dgm:prSet/>
      <dgm:spPr/>
      <dgm:t>
        <a:bodyPr/>
        <a:lstStyle/>
        <a:p>
          <a:endParaRPr lang="ru-RU"/>
        </a:p>
      </dgm:t>
    </dgm:pt>
    <dgm:pt modelId="{A1B6284F-9C10-45C9-96F8-2CDCF7DFB6EE}">
      <dgm:prSet phldrT="[Текст]" custT="1"/>
      <dgm:spPr/>
      <dgm:t>
        <a:bodyPr/>
        <a:lstStyle/>
        <a:p>
          <a:r>
            <a:rPr lang="ru-RU" sz="2400" dirty="0"/>
            <a:t>Геополитические, экономические, социальные факторы</a:t>
          </a:r>
        </a:p>
      </dgm:t>
    </dgm:pt>
    <dgm:pt modelId="{49EE8AD5-416F-49C8-8779-E91B8116E345}" type="parTrans" cxnId="{FF238553-6FD1-467A-9A7D-7B01C7EC9E59}">
      <dgm:prSet/>
      <dgm:spPr/>
      <dgm:t>
        <a:bodyPr/>
        <a:lstStyle/>
        <a:p>
          <a:endParaRPr lang="ru-RU"/>
        </a:p>
      </dgm:t>
    </dgm:pt>
    <dgm:pt modelId="{DD978715-AA78-47E9-9D1D-563B2DB82174}" type="sibTrans" cxnId="{FF238553-6FD1-467A-9A7D-7B01C7EC9E59}">
      <dgm:prSet/>
      <dgm:spPr/>
      <dgm:t>
        <a:bodyPr/>
        <a:lstStyle/>
        <a:p>
          <a:endParaRPr lang="ru-RU"/>
        </a:p>
      </dgm:t>
    </dgm:pt>
    <dgm:pt modelId="{80D6C9C9-BBE7-4299-A370-A42EF93DD50E}">
      <dgm:prSet phldrT="[Текст]" custT="1"/>
      <dgm:spPr/>
      <dgm:t>
        <a:bodyPr/>
        <a:lstStyle/>
        <a:p>
          <a:r>
            <a:rPr lang="ru-RU" sz="2400" dirty="0"/>
            <a:t>Культурологические представления</a:t>
          </a:r>
        </a:p>
      </dgm:t>
    </dgm:pt>
    <dgm:pt modelId="{9F356637-540E-4C79-8E76-2CAFC3B246D2}" type="parTrans" cxnId="{9D911B6D-474E-47DC-BA47-7ACBC07D6ACD}">
      <dgm:prSet/>
      <dgm:spPr/>
      <dgm:t>
        <a:bodyPr/>
        <a:lstStyle/>
        <a:p>
          <a:endParaRPr lang="ru-RU"/>
        </a:p>
      </dgm:t>
    </dgm:pt>
    <dgm:pt modelId="{05AB8AC2-BD88-480B-BB75-88547894E7EA}" type="sibTrans" cxnId="{9D911B6D-474E-47DC-BA47-7ACBC07D6ACD}">
      <dgm:prSet/>
      <dgm:spPr/>
      <dgm:t>
        <a:bodyPr/>
        <a:lstStyle/>
        <a:p>
          <a:endParaRPr lang="ru-RU"/>
        </a:p>
      </dgm:t>
    </dgm:pt>
    <dgm:pt modelId="{86687EFB-491C-4CC8-A349-D76A216E6DB6}">
      <dgm:prSet phldrT="[Текст]" custT="1"/>
      <dgm:spPr/>
      <dgm:t>
        <a:bodyPr/>
        <a:lstStyle/>
        <a:p>
          <a:r>
            <a:rPr lang="ru-RU" sz="2400" dirty="0"/>
            <a:t>Стереотипы и предубеждения</a:t>
          </a:r>
        </a:p>
      </dgm:t>
    </dgm:pt>
    <dgm:pt modelId="{8CCEA203-2997-44E2-B7E2-916BD0579444}" type="parTrans" cxnId="{C9818038-FF9B-42DB-B228-DAA5FA813F4C}">
      <dgm:prSet/>
      <dgm:spPr/>
      <dgm:t>
        <a:bodyPr/>
        <a:lstStyle/>
        <a:p>
          <a:endParaRPr lang="ru-RU"/>
        </a:p>
      </dgm:t>
    </dgm:pt>
    <dgm:pt modelId="{31363195-332C-43FB-8386-EE77BD6E024A}" type="sibTrans" cxnId="{C9818038-FF9B-42DB-B228-DAA5FA813F4C}">
      <dgm:prSet/>
      <dgm:spPr/>
      <dgm:t>
        <a:bodyPr/>
        <a:lstStyle/>
        <a:p>
          <a:endParaRPr lang="ru-RU"/>
        </a:p>
      </dgm:t>
    </dgm:pt>
    <dgm:pt modelId="{5665809D-A3E7-45C0-8B96-2B7916E5B24E}">
      <dgm:prSet phldrT="[Текст]" custT="1"/>
      <dgm:spPr/>
      <dgm:t>
        <a:bodyPr/>
        <a:lstStyle/>
        <a:p>
          <a:r>
            <a:rPr lang="ru-RU" sz="2400" dirty="0"/>
            <a:t>Жизненный опыт</a:t>
          </a:r>
        </a:p>
      </dgm:t>
    </dgm:pt>
    <dgm:pt modelId="{890C3345-492B-4362-9F08-F318367E2FFF}" type="parTrans" cxnId="{BE5A33D3-AF21-4DE3-A356-88215B110438}">
      <dgm:prSet/>
      <dgm:spPr/>
      <dgm:t>
        <a:bodyPr/>
        <a:lstStyle/>
        <a:p>
          <a:endParaRPr lang="ru-RU"/>
        </a:p>
      </dgm:t>
    </dgm:pt>
    <dgm:pt modelId="{2FC9F374-8348-49F7-A336-E14456D073C8}" type="sibTrans" cxnId="{BE5A33D3-AF21-4DE3-A356-88215B110438}">
      <dgm:prSet/>
      <dgm:spPr/>
      <dgm:t>
        <a:bodyPr/>
        <a:lstStyle/>
        <a:p>
          <a:endParaRPr lang="ru-RU"/>
        </a:p>
      </dgm:t>
    </dgm:pt>
    <dgm:pt modelId="{48AC1F12-9286-454C-9917-8AD967A7728A}" type="pres">
      <dgm:prSet presAssocID="{2DFE358A-6E10-4405-BF33-EED15CA41E1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B19F13-D738-45F2-92AE-F13526F7B0B4}" type="pres">
      <dgm:prSet presAssocID="{2DFE358A-6E10-4405-BF33-EED15CA41E10}" presName="matrix" presStyleCnt="0"/>
      <dgm:spPr/>
    </dgm:pt>
    <dgm:pt modelId="{2091E7AE-8DC6-4F87-9E53-BCD469AF9B4F}" type="pres">
      <dgm:prSet presAssocID="{2DFE358A-6E10-4405-BF33-EED15CA41E10}" presName="tile1" presStyleLbl="node1" presStyleIdx="0" presStyleCnt="4"/>
      <dgm:spPr/>
      <dgm:t>
        <a:bodyPr/>
        <a:lstStyle/>
        <a:p>
          <a:endParaRPr lang="ru-RU"/>
        </a:p>
      </dgm:t>
    </dgm:pt>
    <dgm:pt modelId="{DC812ADF-704F-4A61-964D-E41FF0E5CA63}" type="pres">
      <dgm:prSet presAssocID="{2DFE358A-6E10-4405-BF33-EED15CA41E1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441F6D-A000-413F-990D-6B3ABC7ADE6D}" type="pres">
      <dgm:prSet presAssocID="{2DFE358A-6E10-4405-BF33-EED15CA41E10}" presName="tile2" presStyleLbl="node1" presStyleIdx="1" presStyleCnt="4"/>
      <dgm:spPr/>
      <dgm:t>
        <a:bodyPr/>
        <a:lstStyle/>
        <a:p>
          <a:endParaRPr lang="ru-RU"/>
        </a:p>
      </dgm:t>
    </dgm:pt>
    <dgm:pt modelId="{A2E31F83-7991-4771-B023-D735C4D444F7}" type="pres">
      <dgm:prSet presAssocID="{2DFE358A-6E10-4405-BF33-EED15CA41E1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A36F9A-76A8-4A11-A302-62E66233DB15}" type="pres">
      <dgm:prSet presAssocID="{2DFE358A-6E10-4405-BF33-EED15CA41E10}" presName="tile3" presStyleLbl="node1" presStyleIdx="2" presStyleCnt="4"/>
      <dgm:spPr/>
      <dgm:t>
        <a:bodyPr/>
        <a:lstStyle/>
        <a:p>
          <a:endParaRPr lang="ru-RU"/>
        </a:p>
      </dgm:t>
    </dgm:pt>
    <dgm:pt modelId="{1B15A669-2324-4CAF-AAD7-B29D767B46D2}" type="pres">
      <dgm:prSet presAssocID="{2DFE358A-6E10-4405-BF33-EED15CA41E1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2A188D-2F91-4491-88CE-A98C8A68D70F}" type="pres">
      <dgm:prSet presAssocID="{2DFE358A-6E10-4405-BF33-EED15CA41E10}" presName="tile4" presStyleLbl="node1" presStyleIdx="3" presStyleCnt="4" custLinFactNeighborX="2899" custLinFactNeighborY="0"/>
      <dgm:spPr/>
      <dgm:t>
        <a:bodyPr/>
        <a:lstStyle/>
        <a:p>
          <a:endParaRPr lang="ru-RU"/>
        </a:p>
      </dgm:t>
    </dgm:pt>
    <dgm:pt modelId="{4B3869C9-BBFD-4E9A-9BC1-2CEC2880A957}" type="pres">
      <dgm:prSet presAssocID="{2DFE358A-6E10-4405-BF33-EED15CA41E1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A881BC-A8CB-45D8-A9AB-2C6E8071DA32}" type="pres">
      <dgm:prSet presAssocID="{2DFE358A-6E10-4405-BF33-EED15CA41E10}" presName="centerTile" presStyleLbl="fgShp" presStyleIdx="0" presStyleCnt="1" custScaleY="11239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BE5A33D3-AF21-4DE3-A356-88215B110438}" srcId="{ABD2EE13-CD95-4A0D-B6E8-AA7FA807042C}" destId="{5665809D-A3E7-45C0-8B96-2B7916E5B24E}" srcOrd="3" destOrd="0" parTransId="{890C3345-492B-4362-9F08-F318367E2FFF}" sibTransId="{2FC9F374-8348-49F7-A336-E14456D073C8}"/>
    <dgm:cxn modelId="{4514623F-4C9A-49F8-A379-5128E21A62E3}" type="presOf" srcId="{80D6C9C9-BBE7-4299-A370-A42EF93DD50E}" destId="{C7441F6D-A000-413F-990D-6B3ABC7ADE6D}" srcOrd="0" destOrd="0" presId="urn:microsoft.com/office/officeart/2005/8/layout/matrix1"/>
    <dgm:cxn modelId="{71CF4381-66A5-4CD0-884E-9AF1881BB47B}" type="presOf" srcId="{ABD2EE13-CD95-4A0D-B6E8-AA7FA807042C}" destId="{1DA881BC-A8CB-45D8-A9AB-2C6E8071DA32}" srcOrd="0" destOrd="0" presId="urn:microsoft.com/office/officeart/2005/8/layout/matrix1"/>
    <dgm:cxn modelId="{8A932658-944B-4829-8A1E-61A7B39F5892}" type="presOf" srcId="{A1B6284F-9C10-45C9-96F8-2CDCF7DFB6EE}" destId="{DC812ADF-704F-4A61-964D-E41FF0E5CA63}" srcOrd="1" destOrd="0" presId="urn:microsoft.com/office/officeart/2005/8/layout/matrix1"/>
    <dgm:cxn modelId="{9D911B6D-474E-47DC-BA47-7ACBC07D6ACD}" srcId="{ABD2EE13-CD95-4A0D-B6E8-AA7FA807042C}" destId="{80D6C9C9-BBE7-4299-A370-A42EF93DD50E}" srcOrd="1" destOrd="0" parTransId="{9F356637-540E-4C79-8E76-2CAFC3B246D2}" sibTransId="{05AB8AC2-BD88-480B-BB75-88547894E7EA}"/>
    <dgm:cxn modelId="{7A8E87D5-ABCD-4E56-A8F7-BC7CC30BFE02}" type="presOf" srcId="{86687EFB-491C-4CC8-A349-D76A216E6DB6}" destId="{1B15A669-2324-4CAF-AAD7-B29D767B46D2}" srcOrd="1" destOrd="0" presId="urn:microsoft.com/office/officeart/2005/8/layout/matrix1"/>
    <dgm:cxn modelId="{58E3A71F-1425-4565-B374-1EDA1DC867F1}" type="presOf" srcId="{5665809D-A3E7-45C0-8B96-2B7916E5B24E}" destId="{C92A188D-2F91-4491-88CE-A98C8A68D70F}" srcOrd="0" destOrd="0" presId="urn:microsoft.com/office/officeart/2005/8/layout/matrix1"/>
    <dgm:cxn modelId="{3099CC52-F65B-497F-88E8-2C3190E36EB8}" srcId="{2DFE358A-6E10-4405-BF33-EED15CA41E10}" destId="{ABD2EE13-CD95-4A0D-B6E8-AA7FA807042C}" srcOrd="0" destOrd="0" parTransId="{C42BE99D-6D9F-4C38-B581-0D81F4D41AA3}" sibTransId="{86FD0B78-05F9-4461-B0E0-F46C7ADEB2F0}"/>
    <dgm:cxn modelId="{8DE42215-A385-4391-BAC5-7D5AA57B55D1}" type="presOf" srcId="{2DFE358A-6E10-4405-BF33-EED15CA41E10}" destId="{48AC1F12-9286-454C-9917-8AD967A7728A}" srcOrd="0" destOrd="0" presId="urn:microsoft.com/office/officeart/2005/8/layout/matrix1"/>
    <dgm:cxn modelId="{3868E8D7-73B9-40F4-8DA4-8D8A46E64505}" type="presOf" srcId="{5665809D-A3E7-45C0-8B96-2B7916E5B24E}" destId="{4B3869C9-BBFD-4E9A-9BC1-2CEC2880A957}" srcOrd="1" destOrd="0" presId="urn:microsoft.com/office/officeart/2005/8/layout/matrix1"/>
    <dgm:cxn modelId="{C9818038-FF9B-42DB-B228-DAA5FA813F4C}" srcId="{ABD2EE13-CD95-4A0D-B6E8-AA7FA807042C}" destId="{86687EFB-491C-4CC8-A349-D76A216E6DB6}" srcOrd="2" destOrd="0" parTransId="{8CCEA203-2997-44E2-B7E2-916BD0579444}" sibTransId="{31363195-332C-43FB-8386-EE77BD6E024A}"/>
    <dgm:cxn modelId="{BB8690CE-456A-4C87-91E9-94FC2C46AE15}" type="presOf" srcId="{86687EFB-491C-4CC8-A349-D76A216E6DB6}" destId="{08A36F9A-76A8-4A11-A302-62E66233DB15}" srcOrd="0" destOrd="0" presId="urn:microsoft.com/office/officeart/2005/8/layout/matrix1"/>
    <dgm:cxn modelId="{B2573B09-D1DC-430E-AB96-CC2A33ACBC89}" type="presOf" srcId="{A1B6284F-9C10-45C9-96F8-2CDCF7DFB6EE}" destId="{2091E7AE-8DC6-4F87-9E53-BCD469AF9B4F}" srcOrd="0" destOrd="0" presId="urn:microsoft.com/office/officeart/2005/8/layout/matrix1"/>
    <dgm:cxn modelId="{4283E96A-18C4-4F39-8786-A9254A3C8A01}" type="presOf" srcId="{80D6C9C9-BBE7-4299-A370-A42EF93DD50E}" destId="{A2E31F83-7991-4771-B023-D735C4D444F7}" srcOrd="1" destOrd="0" presId="urn:microsoft.com/office/officeart/2005/8/layout/matrix1"/>
    <dgm:cxn modelId="{FF238553-6FD1-467A-9A7D-7B01C7EC9E59}" srcId="{ABD2EE13-CD95-4A0D-B6E8-AA7FA807042C}" destId="{A1B6284F-9C10-45C9-96F8-2CDCF7DFB6EE}" srcOrd="0" destOrd="0" parTransId="{49EE8AD5-416F-49C8-8779-E91B8116E345}" sibTransId="{DD978715-AA78-47E9-9D1D-563B2DB82174}"/>
    <dgm:cxn modelId="{050254A7-88B2-4EC6-B37C-C363090AA4A7}" type="presParOf" srcId="{48AC1F12-9286-454C-9917-8AD967A7728A}" destId="{3AB19F13-D738-45F2-92AE-F13526F7B0B4}" srcOrd="0" destOrd="0" presId="urn:microsoft.com/office/officeart/2005/8/layout/matrix1"/>
    <dgm:cxn modelId="{6FFCCD42-420D-4785-B8D9-046BA2CA5871}" type="presParOf" srcId="{3AB19F13-D738-45F2-92AE-F13526F7B0B4}" destId="{2091E7AE-8DC6-4F87-9E53-BCD469AF9B4F}" srcOrd="0" destOrd="0" presId="urn:microsoft.com/office/officeart/2005/8/layout/matrix1"/>
    <dgm:cxn modelId="{2838075B-6AB0-4911-8AAC-BE9398692151}" type="presParOf" srcId="{3AB19F13-D738-45F2-92AE-F13526F7B0B4}" destId="{DC812ADF-704F-4A61-964D-E41FF0E5CA63}" srcOrd="1" destOrd="0" presId="urn:microsoft.com/office/officeart/2005/8/layout/matrix1"/>
    <dgm:cxn modelId="{DB5B304C-B0BF-4644-BB93-65EEAE943665}" type="presParOf" srcId="{3AB19F13-D738-45F2-92AE-F13526F7B0B4}" destId="{C7441F6D-A000-413F-990D-6B3ABC7ADE6D}" srcOrd="2" destOrd="0" presId="urn:microsoft.com/office/officeart/2005/8/layout/matrix1"/>
    <dgm:cxn modelId="{4D25A7FB-66B3-4523-B2AC-C87FC1290446}" type="presParOf" srcId="{3AB19F13-D738-45F2-92AE-F13526F7B0B4}" destId="{A2E31F83-7991-4771-B023-D735C4D444F7}" srcOrd="3" destOrd="0" presId="urn:microsoft.com/office/officeart/2005/8/layout/matrix1"/>
    <dgm:cxn modelId="{59290B16-F3F5-45CE-BA20-7DA8F27E2B46}" type="presParOf" srcId="{3AB19F13-D738-45F2-92AE-F13526F7B0B4}" destId="{08A36F9A-76A8-4A11-A302-62E66233DB15}" srcOrd="4" destOrd="0" presId="urn:microsoft.com/office/officeart/2005/8/layout/matrix1"/>
    <dgm:cxn modelId="{860D222F-33C7-44DC-99E1-376248DA5161}" type="presParOf" srcId="{3AB19F13-D738-45F2-92AE-F13526F7B0B4}" destId="{1B15A669-2324-4CAF-AAD7-B29D767B46D2}" srcOrd="5" destOrd="0" presId="urn:microsoft.com/office/officeart/2005/8/layout/matrix1"/>
    <dgm:cxn modelId="{C8597B02-1CA4-4B3A-9074-208F7F2A3429}" type="presParOf" srcId="{3AB19F13-D738-45F2-92AE-F13526F7B0B4}" destId="{C92A188D-2F91-4491-88CE-A98C8A68D70F}" srcOrd="6" destOrd="0" presId="urn:microsoft.com/office/officeart/2005/8/layout/matrix1"/>
    <dgm:cxn modelId="{013DE478-9DA8-4DFB-AE2F-2B85BBE02D26}" type="presParOf" srcId="{3AB19F13-D738-45F2-92AE-F13526F7B0B4}" destId="{4B3869C9-BBFD-4E9A-9BC1-2CEC2880A957}" srcOrd="7" destOrd="0" presId="urn:microsoft.com/office/officeart/2005/8/layout/matrix1"/>
    <dgm:cxn modelId="{A5FBE221-996E-4C65-AE87-DE528D027C2B}" type="presParOf" srcId="{48AC1F12-9286-454C-9917-8AD967A7728A}" destId="{1DA881BC-A8CB-45D8-A9AB-2C6E8071DA32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7E539A-D26E-407D-8626-556FBA0257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FE6484-4952-4566-84A0-9F320188B762}">
      <dgm:prSet/>
      <dgm:spPr/>
      <dgm:t>
        <a:bodyPr/>
        <a:lstStyle/>
        <a:p>
          <a:r>
            <a:rPr lang="ru-RU" dirty="0"/>
            <a:t>Повышение требований к качеству подготовки будущих специалистов в сфере гостеприимства</a:t>
          </a:r>
        </a:p>
      </dgm:t>
    </dgm:pt>
    <dgm:pt modelId="{7635D971-F432-46E9-834B-1D93746CC47C}" type="parTrans" cxnId="{417B69C9-4951-484B-B39B-42AE0EC992F3}">
      <dgm:prSet/>
      <dgm:spPr/>
      <dgm:t>
        <a:bodyPr/>
        <a:lstStyle/>
        <a:p>
          <a:endParaRPr lang="ru-RU"/>
        </a:p>
      </dgm:t>
    </dgm:pt>
    <dgm:pt modelId="{B8C99F7D-6FE4-442D-B9C0-A6C69B02695C}" type="sibTrans" cxnId="{417B69C9-4951-484B-B39B-42AE0EC992F3}">
      <dgm:prSet/>
      <dgm:spPr/>
      <dgm:t>
        <a:bodyPr/>
        <a:lstStyle/>
        <a:p>
          <a:endParaRPr lang="ru-RU"/>
        </a:p>
      </dgm:t>
    </dgm:pt>
    <dgm:pt modelId="{CBB3D4C2-6B80-4359-A122-16648DDE59B9}">
      <dgm:prSet/>
      <dgm:spPr/>
      <dgm:t>
        <a:bodyPr/>
        <a:lstStyle/>
        <a:p>
          <a:r>
            <a:rPr lang="ru-RU" dirty="0"/>
            <a:t>Потребность в специалистах в гостеприимстве со знанием одного или более языков.</a:t>
          </a:r>
        </a:p>
      </dgm:t>
    </dgm:pt>
    <dgm:pt modelId="{F89A418C-AE3A-4F53-BFEF-F10AAA2A53E5}" type="parTrans" cxnId="{59B1043A-3FB2-4F3E-853E-9E9F84B7B242}">
      <dgm:prSet/>
      <dgm:spPr/>
      <dgm:t>
        <a:bodyPr/>
        <a:lstStyle/>
        <a:p>
          <a:endParaRPr lang="ru-RU"/>
        </a:p>
      </dgm:t>
    </dgm:pt>
    <dgm:pt modelId="{29CC0EB8-1681-4A4E-B796-8C8CDC3ED434}" type="sibTrans" cxnId="{59B1043A-3FB2-4F3E-853E-9E9F84B7B242}">
      <dgm:prSet/>
      <dgm:spPr/>
      <dgm:t>
        <a:bodyPr/>
        <a:lstStyle/>
        <a:p>
          <a:endParaRPr lang="ru-RU"/>
        </a:p>
      </dgm:t>
    </dgm:pt>
    <dgm:pt modelId="{01B93E5F-1145-421F-A289-76DF18536DE3}">
      <dgm:prSet/>
      <dgm:spPr/>
      <dgm:t>
        <a:bodyPr/>
        <a:lstStyle/>
        <a:p>
          <a:r>
            <a:rPr lang="ru-RU" dirty="0"/>
            <a:t>Потребность в специалистах, обладающих умением вести эффективную коммуникацию в профессиональной среде и выбирать приемлемый стиль делового общения в поликультурном пространстве. </a:t>
          </a:r>
        </a:p>
      </dgm:t>
    </dgm:pt>
    <dgm:pt modelId="{71ED0AAD-2562-4169-B05C-80386108CB75}" type="parTrans" cxnId="{74ABFD41-D9EA-4F4D-861B-E6B8C7EDC587}">
      <dgm:prSet/>
      <dgm:spPr/>
      <dgm:t>
        <a:bodyPr/>
        <a:lstStyle/>
        <a:p>
          <a:endParaRPr lang="ru-RU"/>
        </a:p>
      </dgm:t>
    </dgm:pt>
    <dgm:pt modelId="{E69FA863-6668-4365-9366-51EFD5F9C67D}" type="sibTrans" cxnId="{74ABFD41-D9EA-4F4D-861B-E6B8C7EDC587}">
      <dgm:prSet/>
      <dgm:spPr/>
      <dgm:t>
        <a:bodyPr/>
        <a:lstStyle/>
        <a:p>
          <a:endParaRPr lang="ru-RU"/>
        </a:p>
      </dgm:t>
    </dgm:pt>
    <dgm:pt modelId="{E23CA08D-168F-4B3D-8352-D4FAFCCDE466}" type="pres">
      <dgm:prSet presAssocID="{8B7E539A-D26E-407D-8626-556FBA02574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2DBDC6-4479-4A73-8C9E-4DEFEC7E2A3B}" type="pres">
      <dgm:prSet presAssocID="{43FE6484-4952-4566-84A0-9F320188B76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23C4C0-4918-46FE-948E-F9AC97BD6026}" type="pres">
      <dgm:prSet presAssocID="{B8C99F7D-6FE4-442D-B9C0-A6C69B02695C}" presName="spacer" presStyleCnt="0"/>
      <dgm:spPr/>
    </dgm:pt>
    <dgm:pt modelId="{13A89B83-121B-4581-A73C-324816D21154}" type="pres">
      <dgm:prSet presAssocID="{CBB3D4C2-6B80-4359-A122-16648DDE59B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6A1E0A-7073-4E81-9F9F-917804812B2F}" type="pres">
      <dgm:prSet presAssocID="{29CC0EB8-1681-4A4E-B796-8C8CDC3ED434}" presName="spacer" presStyleCnt="0"/>
      <dgm:spPr/>
    </dgm:pt>
    <dgm:pt modelId="{50F542B0-CDCD-4811-BE45-C995173A6AE6}" type="pres">
      <dgm:prSet presAssocID="{01B93E5F-1145-421F-A289-76DF18536DE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3D2364-755E-4CE9-AE73-D639E3DC5CB4}" type="presOf" srcId="{CBB3D4C2-6B80-4359-A122-16648DDE59B9}" destId="{13A89B83-121B-4581-A73C-324816D21154}" srcOrd="0" destOrd="0" presId="urn:microsoft.com/office/officeart/2005/8/layout/vList2"/>
    <dgm:cxn modelId="{74ABFD41-D9EA-4F4D-861B-E6B8C7EDC587}" srcId="{8B7E539A-D26E-407D-8626-556FBA025740}" destId="{01B93E5F-1145-421F-A289-76DF18536DE3}" srcOrd="2" destOrd="0" parTransId="{71ED0AAD-2562-4169-B05C-80386108CB75}" sibTransId="{E69FA863-6668-4365-9366-51EFD5F9C67D}"/>
    <dgm:cxn modelId="{0B386D91-9816-44C2-B502-0ECDBFC0CE7B}" type="presOf" srcId="{8B7E539A-D26E-407D-8626-556FBA025740}" destId="{E23CA08D-168F-4B3D-8352-D4FAFCCDE466}" srcOrd="0" destOrd="0" presId="urn:microsoft.com/office/officeart/2005/8/layout/vList2"/>
    <dgm:cxn modelId="{31FCA06D-6B60-4C19-B581-A75AA508AE40}" type="presOf" srcId="{43FE6484-4952-4566-84A0-9F320188B762}" destId="{612DBDC6-4479-4A73-8C9E-4DEFEC7E2A3B}" srcOrd="0" destOrd="0" presId="urn:microsoft.com/office/officeart/2005/8/layout/vList2"/>
    <dgm:cxn modelId="{59B1043A-3FB2-4F3E-853E-9E9F84B7B242}" srcId="{8B7E539A-D26E-407D-8626-556FBA025740}" destId="{CBB3D4C2-6B80-4359-A122-16648DDE59B9}" srcOrd="1" destOrd="0" parTransId="{F89A418C-AE3A-4F53-BFEF-F10AAA2A53E5}" sibTransId="{29CC0EB8-1681-4A4E-B796-8C8CDC3ED434}"/>
    <dgm:cxn modelId="{417B69C9-4951-484B-B39B-42AE0EC992F3}" srcId="{8B7E539A-D26E-407D-8626-556FBA025740}" destId="{43FE6484-4952-4566-84A0-9F320188B762}" srcOrd="0" destOrd="0" parTransId="{7635D971-F432-46E9-834B-1D93746CC47C}" sibTransId="{B8C99F7D-6FE4-442D-B9C0-A6C69B02695C}"/>
    <dgm:cxn modelId="{2F79B408-9327-4C67-BB1D-277FCD865A50}" type="presOf" srcId="{01B93E5F-1145-421F-A289-76DF18536DE3}" destId="{50F542B0-CDCD-4811-BE45-C995173A6AE6}" srcOrd="0" destOrd="0" presId="urn:microsoft.com/office/officeart/2005/8/layout/vList2"/>
    <dgm:cxn modelId="{F3772560-B38C-4FC6-8DE9-698C0A89CFEA}" type="presParOf" srcId="{E23CA08D-168F-4B3D-8352-D4FAFCCDE466}" destId="{612DBDC6-4479-4A73-8C9E-4DEFEC7E2A3B}" srcOrd="0" destOrd="0" presId="urn:microsoft.com/office/officeart/2005/8/layout/vList2"/>
    <dgm:cxn modelId="{3949AB4E-2D37-4269-A136-CF1112CA3BB2}" type="presParOf" srcId="{E23CA08D-168F-4B3D-8352-D4FAFCCDE466}" destId="{9323C4C0-4918-46FE-948E-F9AC97BD6026}" srcOrd="1" destOrd="0" presId="urn:microsoft.com/office/officeart/2005/8/layout/vList2"/>
    <dgm:cxn modelId="{BAD4675D-AA96-4B61-B7AA-9F7505D14BC4}" type="presParOf" srcId="{E23CA08D-168F-4B3D-8352-D4FAFCCDE466}" destId="{13A89B83-121B-4581-A73C-324816D21154}" srcOrd="2" destOrd="0" presId="urn:microsoft.com/office/officeart/2005/8/layout/vList2"/>
    <dgm:cxn modelId="{B87D86C8-F70F-490E-8929-F55CE9452E84}" type="presParOf" srcId="{E23CA08D-168F-4B3D-8352-D4FAFCCDE466}" destId="{FE6A1E0A-7073-4E81-9F9F-917804812B2F}" srcOrd="3" destOrd="0" presId="urn:microsoft.com/office/officeart/2005/8/layout/vList2"/>
    <dgm:cxn modelId="{68B6BA4E-55DF-4C4B-A110-1D9D9F8434F6}" type="presParOf" srcId="{E23CA08D-168F-4B3D-8352-D4FAFCCDE466}" destId="{50F542B0-CDCD-4811-BE45-C995173A6AE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A0AAA-0F3D-4023-BF1E-5B797869D474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97BD3-2A2F-4056-B039-EE9DCB9DB1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694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25EB-9AD6-41EA-8C48-13911A0C1B4F}" type="datetime1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72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C32E-7F76-48B4-8895-E2E168C0E0EB}" type="datetime1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86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EB4C5-0587-425E-898B-E65D04413360}" type="datetime1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4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0FC29-1EDD-4512-8169-623B81999E3D}" type="datetime1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57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9B7E1-5259-4191-AA4D-EF7E2BF70B35}" type="datetime1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213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FC055-1767-4DDF-888E-824520285136}" type="datetime1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39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287B5-6167-4D03-8DE4-D71ABD988ACF}" type="datetime1">
              <a:rPr lang="ru-RU" smtClean="0"/>
              <a:t>20.02.2023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83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F948-B1F5-47E9-9292-1FC8FBBAEE17}" type="datetime1">
              <a:rPr lang="ru-RU" smtClean="0"/>
              <a:t>20.02.2023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99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F61C-2A50-4117-85BA-53707B092A01}" type="datetime1">
              <a:rPr lang="ru-RU" smtClean="0"/>
              <a:t>20.02.2023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82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BE37-B966-4F16-9EB1-EA79AFCE35E3}" type="datetime1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436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D4C6-0960-4A83-B44E-3F2FFF6AC3D4}" type="datetime1">
              <a:rPr lang="ru-RU" smtClean="0"/>
              <a:t>20.02.2023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Учёный совет ГАОУ ВО МГУСиТ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72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0180D-CA8F-47AD-8D6A-6C5AA9D72A41}" type="datetime1">
              <a:rPr lang="ru-RU" smtClean="0"/>
              <a:t>20.02.2023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Учёный совет ГАОУ ВО МГУСиТ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7A5CE-B6DE-43C5-A30E-1A10008C25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84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8"/>
          <p:cNvSpPr>
            <a:spLocks/>
          </p:cNvSpPr>
          <p:nvPr/>
        </p:nvSpPr>
        <p:spPr bwMode="auto">
          <a:xfrm>
            <a:off x="4282807" y="4859079"/>
            <a:ext cx="45719" cy="1713471"/>
          </a:xfrm>
          <a:custGeom>
            <a:avLst/>
            <a:gdLst>
              <a:gd name="T0" fmla="*/ 0 w 104775"/>
              <a:gd name="T1" fmla="*/ 7560005 h 7560309"/>
              <a:gd name="T2" fmla="*/ 104508 w 104775"/>
              <a:gd name="T3" fmla="*/ 7560005 h 7560309"/>
              <a:gd name="T4" fmla="*/ 104508 w 104775"/>
              <a:gd name="T5" fmla="*/ 0 h 7560309"/>
              <a:gd name="T6" fmla="*/ 0 w 104775"/>
              <a:gd name="T7" fmla="*/ 0 h 7560309"/>
              <a:gd name="T8" fmla="*/ 0 w 104775"/>
              <a:gd name="T9" fmla="*/ 7560005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775" h="7560309">
                <a:moveTo>
                  <a:pt x="0" y="7560005"/>
                </a:moveTo>
                <a:lnTo>
                  <a:pt x="104508" y="7560005"/>
                </a:lnTo>
                <a:lnTo>
                  <a:pt x="104508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231F20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85725"/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object 8"/>
          <p:cNvSpPr>
            <a:spLocks/>
          </p:cNvSpPr>
          <p:nvPr/>
        </p:nvSpPr>
        <p:spPr bwMode="auto">
          <a:xfrm>
            <a:off x="4448173" y="5037992"/>
            <a:ext cx="4305301" cy="1327639"/>
          </a:xfrm>
          <a:custGeom>
            <a:avLst/>
            <a:gdLst>
              <a:gd name="T0" fmla="*/ 0 w 104775"/>
              <a:gd name="T1" fmla="*/ 7560005 h 7560309"/>
              <a:gd name="T2" fmla="*/ 104508 w 104775"/>
              <a:gd name="T3" fmla="*/ 7560005 h 7560309"/>
              <a:gd name="T4" fmla="*/ 104508 w 104775"/>
              <a:gd name="T5" fmla="*/ 0 h 7560309"/>
              <a:gd name="T6" fmla="*/ 0 w 104775"/>
              <a:gd name="T7" fmla="*/ 0 h 7560309"/>
              <a:gd name="T8" fmla="*/ 0 w 104775"/>
              <a:gd name="T9" fmla="*/ 7560005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775" h="7560309">
                <a:moveTo>
                  <a:pt x="0" y="7560005"/>
                </a:moveTo>
                <a:lnTo>
                  <a:pt x="104508" y="7560005"/>
                </a:lnTo>
                <a:lnTo>
                  <a:pt x="104508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231F20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85725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Докладчик:</a:t>
            </a:r>
          </a:p>
          <a:p>
            <a:pPr marL="85725"/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Дьячкова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Наталия Александровна</a:t>
            </a:r>
          </a:p>
          <a:p>
            <a:pPr marL="85725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Старший преподаватель </a:t>
            </a:r>
          </a:p>
          <a:p>
            <a:pPr marL="85725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кафедры иностранных языков</a:t>
            </a:r>
          </a:p>
        </p:txBody>
      </p:sp>
      <p:sp>
        <p:nvSpPr>
          <p:cNvPr id="11" name="object 20"/>
          <p:cNvSpPr>
            <a:spLocks/>
          </p:cNvSpPr>
          <p:nvPr/>
        </p:nvSpPr>
        <p:spPr bwMode="auto">
          <a:xfrm>
            <a:off x="0" y="2474750"/>
            <a:ext cx="9144000" cy="2830676"/>
          </a:xfrm>
          <a:custGeom>
            <a:avLst/>
            <a:gdLst>
              <a:gd name="T0" fmla="*/ 6678853 w 6678930"/>
              <a:gd name="T1" fmla="*/ 0 h 535305"/>
              <a:gd name="T2" fmla="*/ 0 w 6678930"/>
              <a:gd name="T3" fmla="*/ 0 h 535305"/>
              <a:gd name="T4" fmla="*/ 0 w 6678930"/>
              <a:gd name="T5" fmla="*/ 393877 h 535305"/>
              <a:gd name="T6" fmla="*/ 300367 w 6678930"/>
              <a:gd name="T7" fmla="*/ 393877 h 535305"/>
              <a:gd name="T8" fmla="*/ 460121 w 6678930"/>
              <a:gd name="T9" fmla="*/ 535000 h 535305"/>
              <a:gd name="T10" fmla="*/ 619861 w 6678930"/>
              <a:gd name="T11" fmla="*/ 393877 h 535305"/>
              <a:gd name="T12" fmla="*/ 6678853 w 6678930"/>
              <a:gd name="T13" fmla="*/ 393966 h 535305"/>
              <a:gd name="T14" fmla="*/ 6678853 w 6678930"/>
              <a:gd name="T15" fmla="*/ 0 h 53530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678930" h="535305">
                <a:moveTo>
                  <a:pt x="6678853" y="0"/>
                </a:moveTo>
                <a:lnTo>
                  <a:pt x="0" y="0"/>
                </a:lnTo>
                <a:lnTo>
                  <a:pt x="0" y="393877"/>
                </a:lnTo>
                <a:lnTo>
                  <a:pt x="300367" y="393877"/>
                </a:lnTo>
                <a:lnTo>
                  <a:pt x="460121" y="535000"/>
                </a:lnTo>
                <a:lnTo>
                  <a:pt x="619861" y="393877"/>
                </a:lnTo>
                <a:lnTo>
                  <a:pt x="6678853" y="393966"/>
                </a:lnTo>
                <a:lnTo>
                  <a:pt x="6678853" y="0"/>
                </a:lnTo>
                <a:close/>
              </a:path>
            </a:pathLst>
          </a:custGeom>
          <a:solidFill>
            <a:srgbClr val="4555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7727"/>
          <a:stretch/>
        </p:blipFill>
        <p:spPr bwMode="auto">
          <a:xfrm>
            <a:off x="256065" y="278488"/>
            <a:ext cx="2878772" cy="90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object 5"/>
          <p:cNvGrpSpPr>
            <a:grpSpLocks/>
          </p:cNvGrpSpPr>
          <p:nvPr/>
        </p:nvGrpSpPr>
        <p:grpSpPr bwMode="auto">
          <a:xfrm>
            <a:off x="850604" y="2657856"/>
            <a:ext cx="8144539" cy="1739973"/>
            <a:chOff x="7365492" y="0"/>
            <a:chExt cx="3327133" cy="7560321"/>
          </a:xfrm>
        </p:grpSpPr>
        <p:sp>
          <p:nvSpPr>
            <p:cNvPr id="14" name="object 6"/>
            <p:cNvSpPr>
              <a:spLocks/>
            </p:cNvSpPr>
            <p:nvPr/>
          </p:nvSpPr>
          <p:spPr bwMode="auto">
            <a:xfrm>
              <a:off x="9395053" y="5535002"/>
              <a:ext cx="33655" cy="2025014"/>
            </a:xfrm>
            <a:custGeom>
              <a:avLst/>
              <a:gdLst>
                <a:gd name="T0" fmla="*/ 0 w 33654"/>
                <a:gd name="T1" fmla="*/ 2025002 h 2025014"/>
                <a:gd name="T2" fmla="*/ 33098 w 33654"/>
                <a:gd name="T3" fmla="*/ 2025002 h 2025014"/>
                <a:gd name="T4" fmla="*/ 33098 w 33654"/>
                <a:gd name="T5" fmla="*/ 0 h 2025014"/>
                <a:gd name="T6" fmla="*/ 0 w 33654"/>
                <a:gd name="T7" fmla="*/ 0 h 2025014"/>
                <a:gd name="T8" fmla="*/ 0 w 33654"/>
                <a:gd name="T9" fmla="*/ 2025002 h 20250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54" h="2025014">
                  <a:moveTo>
                    <a:pt x="0" y="2025002"/>
                  </a:moveTo>
                  <a:lnTo>
                    <a:pt x="33096" y="2025002"/>
                  </a:lnTo>
                  <a:lnTo>
                    <a:pt x="33096" y="0"/>
                  </a:lnTo>
                  <a:lnTo>
                    <a:pt x="0" y="0"/>
                  </a:lnTo>
                  <a:lnTo>
                    <a:pt x="0" y="2025002"/>
                  </a:lnTo>
                  <a:close/>
                </a:path>
              </a:pathLst>
            </a:custGeom>
            <a:solidFill>
              <a:srgbClr val="231F20">
                <a:alpha val="3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5" name="object 8"/>
            <p:cNvSpPr>
              <a:spLocks/>
            </p:cNvSpPr>
            <p:nvPr/>
          </p:nvSpPr>
          <p:spPr bwMode="auto">
            <a:xfrm>
              <a:off x="7365492" y="0"/>
              <a:ext cx="104775" cy="7560309"/>
            </a:xfrm>
            <a:custGeom>
              <a:avLst/>
              <a:gdLst>
                <a:gd name="T0" fmla="*/ 0 w 104775"/>
                <a:gd name="T1" fmla="*/ 7560005 h 7560309"/>
                <a:gd name="T2" fmla="*/ 104508 w 104775"/>
                <a:gd name="T3" fmla="*/ 7560005 h 7560309"/>
                <a:gd name="T4" fmla="*/ 104508 w 104775"/>
                <a:gd name="T5" fmla="*/ 0 h 7560309"/>
                <a:gd name="T6" fmla="*/ 0 w 104775"/>
                <a:gd name="T7" fmla="*/ 0 h 7560309"/>
                <a:gd name="T8" fmla="*/ 0 w 104775"/>
                <a:gd name="T9" fmla="*/ 7560005 h 75603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75" h="7560309">
                  <a:moveTo>
                    <a:pt x="0" y="7560005"/>
                  </a:moveTo>
                  <a:lnTo>
                    <a:pt x="104508" y="7560005"/>
                  </a:lnTo>
                  <a:lnTo>
                    <a:pt x="104508" y="0"/>
                  </a:lnTo>
                  <a:lnTo>
                    <a:pt x="0" y="0"/>
                  </a:lnTo>
                  <a:lnTo>
                    <a:pt x="0" y="7560005"/>
                  </a:lnTo>
                  <a:close/>
                </a:path>
              </a:pathLst>
            </a:custGeom>
            <a:solidFill>
              <a:srgbClr val="231F20">
                <a:alpha val="3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6" name="object 9"/>
            <p:cNvSpPr>
              <a:spLocks/>
            </p:cNvSpPr>
            <p:nvPr/>
          </p:nvSpPr>
          <p:spPr bwMode="auto">
            <a:xfrm>
              <a:off x="7470000" y="12"/>
              <a:ext cx="3222625" cy="7560309"/>
            </a:xfrm>
            <a:custGeom>
              <a:avLst/>
              <a:gdLst>
                <a:gd name="T0" fmla="*/ 3222002 w 3222625"/>
                <a:gd name="T1" fmla="*/ 0 h 7560309"/>
                <a:gd name="T2" fmla="*/ 0 w 3222625"/>
                <a:gd name="T3" fmla="*/ 0 h 7560309"/>
                <a:gd name="T4" fmla="*/ 0 w 3222625"/>
                <a:gd name="T5" fmla="*/ 7559992 h 7560309"/>
                <a:gd name="T6" fmla="*/ 3222002 w 3222625"/>
                <a:gd name="T7" fmla="*/ 7559992 h 7560309"/>
                <a:gd name="T8" fmla="*/ 3222002 w 3222625"/>
                <a:gd name="T9" fmla="*/ 0 h 75603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22625" h="7560309">
                  <a:moveTo>
                    <a:pt x="3222002" y="0"/>
                  </a:moveTo>
                  <a:lnTo>
                    <a:pt x="0" y="0"/>
                  </a:lnTo>
                  <a:lnTo>
                    <a:pt x="0" y="7559992"/>
                  </a:lnTo>
                  <a:lnTo>
                    <a:pt x="3222002" y="7559992"/>
                  </a:lnTo>
                  <a:lnTo>
                    <a:pt x="3222002" y="0"/>
                  </a:lnTo>
                  <a:close/>
                </a:path>
              </a:pathLst>
            </a:custGeom>
            <a:solidFill>
              <a:srgbClr val="ED1B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ru-RU" dirty="0"/>
                <a:t>о</a:t>
              </a:r>
            </a:p>
          </p:txBody>
        </p:sp>
      </p:grp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4912" y="2671106"/>
            <a:ext cx="7798563" cy="1668627"/>
          </a:xfrm>
        </p:spPr>
        <p:txBody>
          <a:bodyPr>
            <a:normAutofit fontScale="85000" lnSpcReduction="10000"/>
          </a:bodyPr>
          <a:lstStyle/>
          <a:p>
            <a:endParaRPr lang="ru-RU" b="1" dirty="0">
              <a:solidFill>
                <a:schemeClr val="bg1"/>
              </a:solidFill>
            </a:endParaRPr>
          </a:p>
          <a:p>
            <a:r>
              <a:rPr lang="ru-RU" sz="2800" b="1" dirty="0">
                <a:solidFill>
                  <a:schemeClr val="bg1"/>
                </a:solidFill>
              </a:rPr>
              <a:t>«Влияние факторов поликультурной среды на   структуру</a:t>
            </a:r>
            <a:r>
              <a:rPr lang="es-ES" sz="2800" b="1" dirty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профессионального общения специалистов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 гостиничного дела»</a:t>
            </a:r>
          </a:p>
        </p:txBody>
      </p:sp>
    </p:spTree>
    <p:extLst>
      <p:ext uri="{BB962C8B-B14F-4D97-AF65-F5344CB8AC3E}">
        <p14:creationId xmlns:p14="http://schemas.microsoft.com/office/powerpoint/2010/main" val="232713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Виды и законы риторики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029" y="1641815"/>
            <a:ext cx="6977742" cy="4639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3117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9714" y="370114"/>
            <a:ext cx="7535636" cy="98390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Задание: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Подготовить </a:t>
            </a:r>
            <a:r>
              <a:rPr lang="ru-RU" sz="2000" dirty="0" err="1"/>
              <a:t>самопрезентацию</a:t>
            </a:r>
            <a:r>
              <a:rPr lang="ru-RU" sz="2000" dirty="0"/>
              <a:t> для собеседования на переход на новую должность (повышение).</a:t>
            </a:r>
          </a:p>
          <a:p>
            <a:r>
              <a:rPr lang="ru-RU" sz="2000" dirty="0"/>
              <a:t>Примечание: Уже многие сотрудники прошли собеседование и необходимо предположить, какие лучшие качества уже были предъявлены и ваша </a:t>
            </a:r>
            <a:r>
              <a:rPr lang="ru-RU" sz="2000" dirty="0" err="1"/>
              <a:t>самопрезентация</a:t>
            </a:r>
            <a:r>
              <a:rPr lang="ru-RU" sz="2000" dirty="0"/>
              <a:t> должна отличаться оригинальностью.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77" y="84138"/>
            <a:ext cx="1895475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319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5708" y="360485"/>
            <a:ext cx="6172200" cy="106386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Структура  профессиональной самопрезентации специалиста сферы туризма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79331"/>
            <a:ext cx="7886700" cy="4497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Приветствие: </a:t>
            </a:r>
          </a:p>
          <a:p>
            <a:r>
              <a:rPr lang="ru-RU" dirty="0"/>
              <a:t>Фамилия, имя, отчество (или просто имя и отчество) обращающегося; </a:t>
            </a:r>
          </a:p>
          <a:p>
            <a:r>
              <a:rPr lang="ru-RU" dirty="0"/>
              <a:t>несколько приветственных слов; небольшой комплимент аудитории в целом или нескольким слушателям по отдельности; </a:t>
            </a:r>
          </a:p>
          <a:p>
            <a:r>
              <a:rPr lang="ru-RU" dirty="0"/>
              <a:t>основные детали биографии рассказчика  </a:t>
            </a:r>
          </a:p>
          <a:p>
            <a:r>
              <a:rPr lang="ru-RU" dirty="0"/>
              <a:t>цель, с которой автор обращается к аудитории:</a:t>
            </a:r>
          </a:p>
          <a:p>
            <a:r>
              <a:rPr lang="ru-RU" dirty="0"/>
              <a:t>Род деятельности представляющегося в профессиональных обязанностях, компетенциях и навыках.</a:t>
            </a:r>
          </a:p>
          <a:p>
            <a:r>
              <a:rPr lang="ru-RU" dirty="0"/>
              <a:t> Образование рассказчика, связанное с целями выступления</a:t>
            </a:r>
          </a:p>
          <a:p>
            <a:r>
              <a:rPr lang="ru-RU" dirty="0"/>
              <a:t>Достижения, которые могут послужить </a:t>
            </a:r>
            <a:r>
              <a:rPr lang="ru-RU" dirty="0" err="1"/>
              <a:t>мотиваторами</a:t>
            </a:r>
            <a:r>
              <a:rPr lang="ru-RU" dirty="0"/>
              <a:t> . </a:t>
            </a:r>
          </a:p>
          <a:p>
            <a:r>
              <a:rPr lang="ru-RU" dirty="0"/>
              <a:t> Личные качества, значимые для аудитории и цели: физические, волевые, нравственные, эстетические, коммуникативные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845" y="123092"/>
            <a:ext cx="1890713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972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1984" y="597877"/>
            <a:ext cx="7583365" cy="87043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Выразительные средства самопрезентации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25" y="169008"/>
            <a:ext cx="1895475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13" y="1626577"/>
            <a:ext cx="7147174" cy="429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707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Критерии экспертизы профессиональной </a:t>
            </a:r>
            <a:r>
              <a:rPr lang="ru-RU" sz="3600" b="1" dirty="0" err="1">
                <a:solidFill>
                  <a:srgbClr val="FF0000"/>
                </a:solidFill>
              </a:rPr>
              <a:t>самопрезентации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1 Ориентация в структуре </a:t>
            </a:r>
            <a:r>
              <a:rPr lang="ru-RU" dirty="0" err="1"/>
              <a:t>самопрезентации</a:t>
            </a:r>
            <a:r>
              <a:rPr lang="ru-RU" dirty="0"/>
              <a:t> на цели дальнейшего </a:t>
            </a:r>
            <a:r>
              <a:rPr lang="ru-RU" dirty="0" err="1"/>
              <a:t>профессиональго</a:t>
            </a:r>
            <a:r>
              <a:rPr lang="ru-RU" dirty="0"/>
              <a:t> общения</a:t>
            </a:r>
          </a:p>
          <a:p>
            <a:r>
              <a:rPr lang="ru-RU" dirty="0"/>
              <a:t>2. Соответствие лексикона тезаурусу профессии</a:t>
            </a:r>
          </a:p>
          <a:p>
            <a:r>
              <a:rPr lang="ru-RU" dirty="0"/>
              <a:t>3. Мотивация целевой аудитории к общению</a:t>
            </a:r>
          </a:p>
          <a:p>
            <a:r>
              <a:rPr lang="ru-RU" dirty="0"/>
              <a:t>4. Уместность и своевременность высказываний</a:t>
            </a:r>
          </a:p>
          <a:p>
            <a:r>
              <a:rPr lang="ru-RU" dirty="0"/>
              <a:t>5. Постановка вопросов </a:t>
            </a:r>
          </a:p>
          <a:p>
            <a:r>
              <a:rPr lang="ru-RU" dirty="0"/>
              <a:t>6. Проявления профессиональной индивидуальности, целостности</a:t>
            </a:r>
          </a:p>
          <a:p>
            <a:r>
              <a:rPr lang="ru-RU" dirty="0"/>
              <a:t>7. Целостность с точки зрения использования стилей риторики</a:t>
            </a:r>
          </a:p>
          <a:p>
            <a:r>
              <a:rPr lang="ru-RU" dirty="0"/>
              <a:t>8. Использование невербальных средств</a:t>
            </a:r>
          </a:p>
          <a:p>
            <a:r>
              <a:rPr lang="ru-RU" dirty="0"/>
              <a:t>9. </a:t>
            </a:r>
            <a:r>
              <a:rPr lang="ru-RU" dirty="0" err="1"/>
              <a:t>Завершеность</a:t>
            </a:r>
            <a:r>
              <a:rPr lang="ru-RU" dirty="0"/>
              <a:t> </a:t>
            </a:r>
            <a:r>
              <a:rPr lang="ru-RU" dirty="0" err="1"/>
              <a:t>самопрезентации</a:t>
            </a:r>
            <a:endParaRPr lang="ru-RU" dirty="0"/>
          </a:p>
          <a:p>
            <a:r>
              <a:rPr lang="ru-RU" dirty="0"/>
              <a:t>10. Стимулирование обратной связи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06" y="192995"/>
            <a:ext cx="1895475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9678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8570" y="468086"/>
            <a:ext cx="7426779" cy="122260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Задание: Рекламное объявление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621971"/>
            <a:ext cx="7886700" cy="4554992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 Выберите тип объявления в соответствие с типами риторики</a:t>
            </a:r>
          </a:p>
          <a:p>
            <a:r>
              <a:rPr lang="ru-RU" dirty="0"/>
              <a:t> Определите структуру объявления:</a:t>
            </a:r>
          </a:p>
          <a:p>
            <a:pPr marL="0" indent="0">
              <a:buNone/>
            </a:pPr>
            <a:r>
              <a:rPr lang="ru-RU" dirty="0"/>
              <a:t>заголовок (слоган), текст, шрифт, изображение, цвет, свет и звук.</a:t>
            </a:r>
          </a:p>
          <a:p>
            <a:pPr marL="0" indent="0" algn="ctr">
              <a:buNone/>
            </a:pPr>
            <a:r>
              <a:rPr lang="ru-RU" dirty="0"/>
              <a:t> К основным принципам Д. </a:t>
            </a:r>
            <a:r>
              <a:rPr lang="ru-RU" dirty="0" err="1"/>
              <a:t>Огилви</a:t>
            </a:r>
            <a:r>
              <a:rPr lang="ru-RU" dirty="0"/>
              <a:t> относит следующие:</a:t>
            </a:r>
          </a:p>
          <a:p>
            <a:r>
              <a:rPr lang="ru-RU" dirty="0"/>
              <a:t>1. Стремитесь привлечь и удержать внимание.</a:t>
            </a:r>
          </a:p>
          <a:p>
            <a:r>
              <a:rPr lang="ru-RU" dirty="0"/>
              <a:t>2. Высказывайтесь просто.</a:t>
            </a:r>
          </a:p>
          <a:p>
            <a:r>
              <a:rPr lang="ru-RU" dirty="0"/>
              <a:t>3. Высказывайтесь интересно.</a:t>
            </a:r>
          </a:p>
          <a:p>
            <a:r>
              <a:rPr lang="ru-RU" dirty="0"/>
              <a:t>4. Высказывайтесь прямо.</a:t>
            </a:r>
          </a:p>
          <a:p>
            <a:r>
              <a:rPr lang="ru-RU" dirty="0"/>
              <a:t>5. Высказывайтесь утвердительно.</a:t>
            </a:r>
          </a:p>
          <a:p>
            <a:r>
              <a:rPr lang="ru-RU" dirty="0"/>
              <a:t>6. Руководствуйтесь здравым смыслом.</a:t>
            </a:r>
          </a:p>
          <a:p>
            <a:r>
              <a:rPr lang="ru-RU" dirty="0"/>
              <a:t>Убедитесь, что человек сможет понять основную мысль, которую вы хотите донести.</a:t>
            </a:r>
          </a:p>
          <a:p>
            <a:r>
              <a:rPr lang="ru-RU" dirty="0"/>
              <a:t>7. Будьте кратки.</a:t>
            </a:r>
          </a:p>
          <a:p>
            <a:r>
              <a:rPr lang="ru-RU" dirty="0"/>
              <a:t>8. Будьте оригинальны и непохожи на других.</a:t>
            </a:r>
          </a:p>
          <a:p>
            <a:r>
              <a:rPr lang="ru-RU" dirty="0"/>
              <a:t>9. Подчеркните факты и аргументы.</a:t>
            </a:r>
          </a:p>
          <a:p>
            <a:r>
              <a:rPr lang="ru-RU" dirty="0"/>
              <a:t>10. Говорите читателю, что он должен сделать.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34" y="203881"/>
            <a:ext cx="1895475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6924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Задание: Рекламное объявление</a:t>
            </a:r>
          </a:p>
        </p:txBody>
      </p:sp>
      <p:pic>
        <p:nvPicPr>
          <p:cNvPr id="1026" name="Picture 2" descr="C:\Users\VivoMini\Desktop\БОЗГ 18 ГД1\реклама\спа 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354" y="1784838"/>
            <a:ext cx="6295292" cy="395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20" y="149453"/>
            <a:ext cx="1895475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41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3192" y="483577"/>
            <a:ext cx="7592158" cy="1207112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Выводы: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Овладение коммуникативными компетенциями в поликультурном профессиональном общении позволит будущим специалистам:</a:t>
            </a:r>
          </a:p>
          <a:p>
            <a:r>
              <a:rPr lang="ru-RU" dirty="0"/>
              <a:t>Избрать правильную стратегию построения межкультурного общения</a:t>
            </a:r>
          </a:p>
          <a:p>
            <a:r>
              <a:rPr lang="ru-RU" dirty="0"/>
              <a:t>Правильно и эффективно взаимодействовать </a:t>
            </a:r>
            <a:r>
              <a:rPr lang="ru-RU"/>
              <a:t>в профессиональном  с представителями разных культур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78" y="236538"/>
            <a:ext cx="1895475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645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2176" y="1230924"/>
            <a:ext cx="7803173" cy="4946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>
                <a:solidFill>
                  <a:srgbClr val="FF0000"/>
                </a:solidFill>
              </a:rPr>
              <a:t>Спасибо за внимание!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11" y="205276"/>
            <a:ext cx="1890713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6577" y="2317627"/>
            <a:ext cx="5715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3916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8"/>
          <p:cNvSpPr>
            <a:spLocks/>
          </p:cNvSpPr>
          <p:nvPr/>
        </p:nvSpPr>
        <p:spPr bwMode="auto">
          <a:xfrm>
            <a:off x="4282807" y="4859079"/>
            <a:ext cx="45719" cy="1713471"/>
          </a:xfrm>
          <a:custGeom>
            <a:avLst/>
            <a:gdLst>
              <a:gd name="T0" fmla="*/ 0 w 104775"/>
              <a:gd name="T1" fmla="*/ 7560005 h 7560309"/>
              <a:gd name="T2" fmla="*/ 104508 w 104775"/>
              <a:gd name="T3" fmla="*/ 7560005 h 7560309"/>
              <a:gd name="T4" fmla="*/ 104508 w 104775"/>
              <a:gd name="T5" fmla="*/ 0 h 7560309"/>
              <a:gd name="T6" fmla="*/ 0 w 104775"/>
              <a:gd name="T7" fmla="*/ 0 h 7560309"/>
              <a:gd name="T8" fmla="*/ 0 w 104775"/>
              <a:gd name="T9" fmla="*/ 7560005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775" h="7560309">
                <a:moveTo>
                  <a:pt x="0" y="7560005"/>
                </a:moveTo>
                <a:lnTo>
                  <a:pt x="104508" y="7560005"/>
                </a:lnTo>
                <a:lnTo>
                  <a:pt x="104508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231F20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85725"/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object 8"/>
          <p:cNvSpPr>
            <a:spLocks/>
          </p:cNvSpPr>
          <p:nvPr/>
        </p:nvSpPr>
        <p:spPr bwMode="auto">
          <a:xfrm>
            <a:off x="4448173" y="5037992"/>
            <a:ext cx="4305301" cy="1327639"/>
          </a:xfrm>
          <a:custGeom>
            <a:avLst/>
            <a:gdLst>
              <a:gd name="T0" fmla="*/ 0 w 104775"/>
              <a:gd name="T1" fmla="*/ 7560005 h 7560309"/>
              <a:gd name="T2" fmla="*/ 104508 w 104775"/>
              <a:gd name="T3" fmla="*/ 7560005 h 7560309"/>
              <a:gd name="T4" fmla="*/ 104508 w 104775"/>
              <a:gd name="T5" fmla="*/ 0 h 7560309"/>
              <a:gd name="T6" fmla="*/ 0 w 104775"/>
              <a:gd name="T7" fmla="*/ 0 h 7560309"/>
              <a:gd name="T8" fmla="*/ 0 w 104775"/>
              <a:gd name="T9" fmla="*/ 7560005 h 75603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04775" h="7560309">
                <a:moveTo>
                  <a:pt x="0" y="7560005"/>
                </a:moveTo>
                <a:lnTo>
                  <a:pt x="104508" y="7560005"/>
                </a:lnTo>
                <a:lnTo>
                  <a:pt x="104508" y="0"/>
                </a:lnTo>
                <a:lnTo>
                  <a:pt x="0" y="0"/>
                </a:lnTo>
                <a:lnTo>
                  <a:pt x="0" y="7560005"/>
                </a:lnTo>
                <a:close/>
              </a:path>
            </a:pathLst>
          </a:custGeom>
          <a:solidFill>
            <a:srgbClr val="231F20">
              <a:alpha val="3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85725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Докладчик:</a:t>
            </a:r>
          </a:p>
          <a:p>
            <a:pPr marL="85725"/>
            <a:r>
              <a:rPr lang="ru-RU" b="1" dirty="0" err="1">
                <a:solidFill>
                  <a:schemeClr val="tx2">
                    <a:lumMod val="50000"/>
                  </a:schemeClr>
                </a:solidFill>
              </a:rPr>
              <a:t>Дьячкова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 Наталия Александровна</a:t>
            </a:r>
          </a:p>
          <a:p>
            <a:pPr marL="85725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Старший преподаватель </a:t>
            </a:r>
          </a:p>
          <a:p>
            <a:pPr marL="85725"/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кафедры иностранных языков</a:t>
            </a:r>
          </a:p>
        </p:txBody>
      </p:sp>
      <p:sp>
        <p:nvSpPr>
          <p:cNvPr id="11" name="object 20"/>
          <p:cNvSpPr>
            <a:spLocks/>
          </p:cNvSpPr>
          <p:nvPr/>
        </p:nvSpPr>
        <p:spPr bwMode="auto">
          <a:xfrm>
            <a:off x="0" y="2474750"/>
            <a:ext cx="9144000" cy="2830676"/>
          </a:xfrm>
          <a:custGeom>
            <a:avLst/>
            <a:gdLst>
              <a:gd name="T0" fmla="*/ 6678853 w 6678930"/>
              <a:gd name="T1" fmla="*/ 0 h 535305"/>
              <a:gd name="T2" fmla="*/ 0 w 6678930"/>
              <a:gd name="T3" fmla="*/ 0 h 535305"/>
              <a:gd name="T4" fmla="*/ 0 w 6678930"/>
              <a:gd name="T5" fmla="*/ 393877 h 535305"/>
              <a:gd name="T6" fmla="*/ 300367 w 6678930"/>
              <a:gd name="T7" fmla="*/ 393877 h 535305"/>
              <a:gd name="T8" fmla="*/ 460121 w 6678930"/>
              <a:gd name="T9" fmla="*/ 535000 h 535305"/>
              <a:gd name="T10" fmla="*/ 619861 w 6678930"/>
              <a:gd name="T11" fmla="*/ 393877 h 535305"/>
              <a:gd name="T12" fmla="*/ 6678853 w 6678930"/>
              <a:gd name="T13" fmla="*/ 393966 h 535305"/>
              <a:gd name="T14" fmla="*/ 6678853 w 6678930"/>
              <a:gd name="T15" fmla="*/ 0 h 53530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678930" h="535305">
                <a:moveTo>
                  <a:pt x="6678853" y="0"/>
                </a:moveTo>
                <a:lnTo>
                  <a:pt x="0" y="0"/>
                </a:lnTo>
                <a:lnTo>
                  <a:pt x="0" y="393877"/>
                </a:lnTo>
                <a:lnTo>
                  <a:pt x="300367" y="393877"/>
                </a:lnTo>
                <a:lnTo>
                  <a:pt x="460121" y="535000"/>
                </a:lnTo>
                <a:lnTo>
                  <a:pt x="619861" y="393877"/>
                </a:lnTo>
                <a:lnTo>
                  <a:pt x="6678853" y="393966"/>
                </a:lnTo>
                <a:lnTo>
                  <a:pt x="6678853" y="0"/>
                </a:lnTo>
                <a:close/>
              </a:path>
            </a:pathLst>
          </a:custGeom>
          <a:solidFill>
            <a:srgbClr val="4555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7727"/>
          <a:stretch/>
        </p:blipFill>
        <p:spPr bwMode="auto">
          <a:xfrm>
            <a:off x="256065" y="278488"/>
            <a:ext cx="2878772" cy="908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object 5"/>
          <p:cNvGrpSpPr>
            <a:grpSpLocks/>
          </p:cNvGrpSpPr>
          <p:nvPr/>
        </p:nvGrpSpPr>
        <p:grpSpPr bwMode="auto">
          <a:xfrm>
            <a:off x="850604" y="2657856"/>
            <a:ext cx="8144539" cy="1739973"/>
            <a:chOff x="7365492" y="0"/>
            <a:chExt cx="3327133" cy="7560321"/>
          </a:xfrm>
        </p:grpSpPr>
        <p:sp>
          <p:nvSpPr>
            <p:cNvPr id="14" name="object 6"/>
            <p:cNvSpPr>
              <a:spLocks/>
            </p:cNvSpPr>
            <p:nvPr/>
          </p:nvSpPr>
          <p:spPr bwMode="auto">
            <a:xfrm>
              <a:off x="9395053" y="5535002"/>
              <a:ext cx="33655" cy="2025014"/>
            </a:xfrm>
            <a:custGeom>
              <a:avLst/>
              <a:gdLst>
                <a:gd name="T0" fmla="*/ 0 w 33654"/>
                <a:gd name="T1" fmla="*/ 2025002 h 2025014"/>
                <a:gd name="T2" fmla="*/ 33098 w 33654"/>
                <a:gd name="T3" fmla="*/ 2025002 h 2025014"/>
                <a:gd name="T4" fmla="*/ 33098 w 33654"/>
                <a:gd name="T5" fmla="*/ 0 h 2025014"/>
                <a:gd name="T6" fmla="*/ 0 w 33654"/>
                <a:gd name="T7" fmla="*/ 0 h 2025014"/>
                <a:gd name="T8" fmla="*/ 0 w 33654"/>
                <a:gd name="T9" fmla="*/ 2025002 h 20250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654" h="2025014">
                  <a:moveTo>
                    <a:pt x="0" y="2025002"/>
                  </a:moveTo>
                  <a:lnTo>
                    <a:pt x="33096" y="2025002"/>
                  </a:lnTo>
                  <a:lnTo>
                    <a:pt x="33096" y="0"/>
                  </a:lnTo>
                  <a:lnTo>
                    <a:pt x="0" y="0"/>
                  </a:lnTo>
                  <a:lnTo>
                    <a:pt x="0" y="2025002"/>
                  </a:lnTo>
                  <a:close/>
                </a:path>
              </a:pathLst>
            </a:custGeom>
            <a:solidFill>
              <a:srgbClr val="231F20">
                <a:alpha val="3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5" name="object 8"/>
            <p:cNvSpPr>
              <a:spLocks/>
            </p:cNvSpPr>
            <p:nvPr/>
          </p:nvSpPr>
          <p:spPr bwMode="auto">
            <a:xfrm>
              <a:off x="7365492" y="0"/>
              <a:ext cx="104775" cy="7560309"/>
            </a:xfrm>
            <a:custGeom>
              <a:avLst/>
              <a:gdLst>
                <a:gd name="T0" fmla="*/ 0 w 104775"/>
                <a:gd name="T1" fmla="*/ 7560005 h 7560309"/>
                <a:gd name="T2" fmla="*/ 104508 w 104775"/>
                <a:gd name="T3" fmla="*/ 7560005 h 7560309"/>
                <a:gd name="T4" fmla="*/ 104508 w 104775"/>
                <a:gd name="T5" fmla="*/ 0 h 7560309"/>
                <a:gd name="T6" fmla="*/ 0 w 104775"/>
                <a:gd name="T7" fmla="*/ 0 h 7560309"/>
                <a:gd name="T8" fmla="*/ 0 w 104775"/>
                <a:gd name="T9" fmla="*/ 7560005 h 75603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4775" h="7560309">
                  <a:moveTo>
                    <a:pt x="0" y="7560005"/>
                  </a:moveTo>
                  <a:lnTo>
                    <a:pt x="104508" y="7560005"/>
                  </a:lnTo>
                  <a:lnTo>
                    <a:pt x="104508" y="0"/>
                  </a:lnTo>
                  <a:lnTo>
                    <a:pt x="0" y="0"/>
                  </a:lnTo>
                  <a:lnTo>
                    <a:pt x="0" y="7560005"/>
                  </a:lnTo>
                  <a:close/>
                </a:path>
              </a:pathLst>
            </a:custGeom>
            <a:solidFill>
              <a:srgbClr val="231F20">
                <a:alpha val="34901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/>
            </a:p>
          </p:txBody>
        </p:sp>
        <p:sp>
          <p:nvSpPr>
            <p:cNvPr id="16" name="object 9"/>
            <p:cNvSpPr>
              <a:spLocks/>
            </p:cNvSpPr>
            <p:nvPr/>
          </p:nvSpPr>
          <p:spPr bwMode="auto">
            <a:xfrm>
              <a:off x="7470000" y="12"/>
              <a:ext cx="3222625" cy="7560309"/>
            </a:xfrm>
            <a:custGeom>
              <a:avLst/>
              <a:gdLst>
                <a:gd name="T0" fmla="*/ 3222002 w 3222625"/>
                <a:gd name="T1" fmla="*/ 0 h 7560309"/>
                <a:gd name="T2" fmla="*/ 0 w 3222625"/>
                <a:gd name="T3" fmla="*/ 0 h 7560309"/>
                <a:gd name="T4" fmla="*/ 0 w 3222625"/>
                <a:gd name="T5" fmla="*/ 7559992 h 7560309"/>
                <a:gd name="T6" fmla="*/ 3222002 w 3222625"/>
                <a:gd name="T7" fmla="*/ 7559992 h 7560309"/>
                <a:gd name="T8" fmla="*/ 3222002 w 3222625"/>
                <a:gd name="T9" fmla="*/ 0 h 75603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222625" h="7560309">
                  <a:moveTo>
                    <a:pt x="3222002" y="0"/>
                  </a:moveTo>
                  <a:lnTo>
                    <a:pt x="0" y="0"/>
                  </a:lnTo>
                  <a:lnTo>
                    <a:pt x="0" y="7559992"/>
                  </a:lnTo>
                  <a:lnTo>
                    <a:pt x="3222002" y="7559992"/>
                  </a:lnTo>
                  <a:lnTo>
                    <a:pt x="3222002" y="0"/>
                  </a:lnTo>
                  <a:close/>
                </a:path>
              </a:pathLst>
            </a:custGeom>
            <a:solidFill>
              <a:srgbClr val="ED1B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r>
                <a:rPr lang="ru-RU" dirty="0"/>
                <a:t>о</a:t>
              </a:r>
            </a:p>
          </p:txBody>
        </p:sp>
      </p:grp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4912" y="2671106"/>
            <a:ext cx="7798563" cy="1668627"/>
          </a:xfrm>
        </p:spPr>
        <p:txBody>
          <a:bodyPr>
            <a:normAutofit fontScale="85000" lnSpcReduction="10000"/>
          </a:bodyPr>
          <a:lstStyle/>
          <a:p>
            <a:endParaRPr lang="ru-RU" b="1" dirty="0">
              <a:solidFill>
                <a:schemeClr val="bg1"/>
              </a:solidFill>
            </a:endParaRPr>
          </a:p>
          <a:p>
            <a:r>
              <a:rPr lang="ru-RU" sz="2800" b="1" dirty="0">
                <a:solidFill>
                  <a:schemeClr val="bg1"/>
                </a:solidFill>
              </a:rPr>
              <a:t>«Влияние факторов поликультурной среды на   структуру</a:t>
            </a:r>
            <a:r>
              <a:rPr lang="es-ES" sz="2800" b="1" dirty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профессионального общения специалистов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 гостиничного дела»</a:t>
            </a:r>
          </a:p>
        </p:txBody>
      </p:sp>
    </p:spTree>
    <p:extLst>
      <p:ext uri="{BB962C8B-B14F-4D97-AF65-F5344CB8AC3E}">
        <p14:creationId xmlns:p14="http://schemas.microsoft.com/office/powerpoint/2010/main" val="703094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7727"/>
          <a:stretch/>
        </p:blipFill>
        <p:spPr bwMode="auto">
          <a:xfrm>
            <a:off x="256065" y="278488"/>
            <a:ext cx="1881079" cy="593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28650" y="1397977"/>
            <a:ext cx="7886700" cy="4778986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«Если тебе ответили молчанием, это еще не значит, что тебе не ответили»</a:t>
            </a:r>
          </a:p>
          <a:p>
            <a:pPr marL="0" indent="0" algn="ctr">
              <a:buNone/>
            </a:pPr>
            <a:r>
              <a:rPr lang="ru-RU" dirty="0"/>
              <a:t>Сократ</a:t>
            </a:r>
          </a:p>
        </p:txBody>
      </p:sp>
    </p:spTree>
    <p:extLst>
      <p:ext uri="{BB962C8B-B14F-4D97-AF65-F5344CB8AC3E}">
        <p14:creationId xmlns:p14="http://schemas.microsoft.com/office/powerpoint/2010/main" val="2411317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4692" y="386863"/>
            <a:ext cx="6049108" cy="82647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Актуальность проблемы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864380"/>
              </p:ext>
            </p:extLst>
          </p:nvPr>
        </p:nvGraphicFramePr>
        <p:xfrm>
          <a:off x="558311" y="1266216"/>
          <a:ext cx="7886700" cy="4475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18" y="152523"/>
            <a:ext cx="1884363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8315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2469" y="351692"/>
            <a:ext cx="6427177" cy="70338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Актуальность</a:t>
            </a:r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1369781"/>
              </p:ext>
            </p:extLst>
          </p:nvPr>
        </p:nvGraphicFramePr>
        <p:xfrm>
          <a:off x="628650" y="1423988"/>
          <a:ext cx="7886700" cy="475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49" y="204177"/>
            <a:ext cx="1884363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963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254" y="351693"/>
            <a:ext cx="7891096" cy="8616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Цель доклада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4254" y="1397977"/>
            <a:ext cx="7891096" cy="477898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Описать структуру интегрированной программы по формированию коммуникативных компетенций в поликультурном пространстве для специалистов сферы гостеприимства.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10" y="346075"/>
            <a:ext cx="1884363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6417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2277" y="770976"/>
            <a:ext cx="7003074" cy="83801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Коммуникативные компетенции</a:t>
            </a:r>
            <a:br>
              <a:rPr lang="ru-RU" sz="3200" b="1" dirty="0">
                <a:solidFill>
                  <a:srgbClr val="FF0000"/>
                </a:solidFill>
              </a:rPr>
            </a:br>
            <a:r>
              <a:rPr lang="ru-RU" sz="3200" b="1" dirty="0">
                <a:solidFill>
                  <a:srgbClr val="FF0000"/>
                </a:solidFill>
              </a:rPr>
              <a:t>профессионального общения в поликультурной среде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62" y="178838"/>
            <a:ext cx="1884363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727153"/>
              </p:ext>
            </p:extLst>
          </p:nvPr>
        </p:nvGraphicFramePr>
        <p:xfrm>
          <a:off x="940777" y="2139265"/>
          <a:ext cx="7548195" cy="35661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481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b="0" dirty="0"/>
                        <a:t>Способность</a:t>
                      </a:r>
                      <a:r>
                        <a:rPr lang="ru-RU" b="0" baseline="0" dirty="0"/>
                        <a:t> </a:t>
                      </a:r>
                      <a:r>
                        <a:rPr lang="ru-RU" b="0" dirty="0"/>
                        <a:t>ориентироваться в системе общечеловеческих ценностей</a:t>
                      </a:r>
                      <a:r>
                        <a:rPr lang="ru-RU" dirty="0"/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6370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Способность учитывать ценностные ориентации различных  культурных, национальных особенностей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6497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Способность</a:t>
                      </a:r>
                      <a:r>
                        <a:rPr lang="ru-RU" baseline="0" dirty="0"/>
                        <a:t> </a:t>
                      </a:r>
                      <a:r>
                        <a:rPr lang="ru-RU" dirty="0"/>
                        <a:t>руководствоваться этическими нормами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6497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Способность уважать своеобразие иноязычной культуры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637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dirty="0"/>
                        <a:t>Способность преодолевать влияние стереотипов и предубеждений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26116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Способность осуществлять межкультурный диалог и организовывать бесконфликтное общение в поликультурной профессиональной среде.</a:t>
                      </a:r>
                    </a:p>
                    <a:p>
                      <a:pPr algn="l"/>
                      <a:endParaRPr lang="ru-RU" dirty="0"/>
                    </a:p>
                    <a:p>
                      <a:pPr algn="l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384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54913" y="1512277"/>
            <a:ext cx="7640448" cy="400049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Вопрос № __</a:t>
            </a:r>
          </a:p>
          <a:p>
            <a:r>
              <a:rPr lang="ru-RU" b="1" dirty="0">
                <a:solidFill>
                  <a:schemeClr val="bg1"/>
                </a:solidFill>
              </a:rPr>
              <a:t>«___________________________»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78" y="115582"/>
            <a:ext cx="1890713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60391" y="509952"/>
            <a:ext cx="60461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Структура профессионального общения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15" y="1380392"/>
            <a:ext cx="7825154" cy="46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168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776" y="744659"/>
            <a:ext cx="7574573" cy="5478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Среда профессионального общения специалиста сферы гостеприимства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04" y="152522"/>
            <a:ext cx="1890713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686" y="1608993"/>
            <a:ext cx="7350368" cy="4317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9340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79" y="376359"/>
            <a:ext cx="1884363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946" y="1204546"/>
            <a:ext cx="7420709" cy="45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71804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567</TotalTime>
  <Words>575</Words>
  <Application>Microsoft Office PowerPoint</Application>
  <PresentationFormat>Экран (4:3)</PresentationFormat>
  <Paragraphs>91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Актуальность проблемы</vt:lpstr>
      <vt:lpstr>Актуальность</vt:lpstr>
      <vt:lpstr>Цель доклада</vt:lpstr>
      <vt:lpstr>Коммуникативные компетенции профессионального общения в поликультурной среде</vt:lpstr>
      <vt:lpstr>Презентация PowerPoint</vt:lpstr>
      <vt:lpstr>Среда профессионального общения специалиста сферы гостеприимства</vt:lpstr>
      <vt:lpstr>Презентация PowerPoint</vt:lpstr>
      <vt:lpstr>Виды и законы риторики</vt:lpstr>
      <vt:lpstr>Задание:</vt:lpstr>
      <vt:lpstr>Структура  профессиональной самопрезентации специалиста сферы туризма</vt:lpstr>
      <vt:lpstr>Выразительные средства самопрезентации</vt:lpstr>
      <vt:lpstr>Критерии экспертизы профессиональной самопрезентации</vt:lpstr>
      <vt:lpstr>Задание: Рекламное объявление</vt:lpstr>
      <vt:lpstr>Задание: Рекламное объявление</vt:lpstr>
      <vt:lpstr>Выводы: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УЧЁНЫЙ СОВЕТ № __ «__» _______ 20__ г.</dc:title>
  <dc:creator>user</dc:creator>
  <cp:lastModifiedBy>Анастасия Андреевна Закатова</cp:lastModifiedBy>
  <cp:revision>51</cp:revision>
  <dcterms:created xsi:type="dcterms:W3CDTF">2021-08-22T16:32:53Z</dcterms:created>
  <dcterms:modified xsi:type="dcterms:W3CDTF">2023-02-20T10:19:42Z</dcterms:modified>
</cp:coreProperties>
</file>