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6" r:id="rId4"/>
    <p:sldId id="290" r:id="rId5"/>
    <p:sldId id="318" r:id="rId6"/>
    <p:sldId id="321" r:id="rId7"/>
    <p:sldId id="323" r:id="rId8"/>
    <p:sldId id="322" r:id="rId9"/>
    <p:sldId id="324" r:id="rId10"/>
    <p:sldId id="326" r:id="rId11"/>
    <p:sldId id="32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1800" b="0" i="0" u="none" strike="noStrike" cap="none" spc="0" baseline="0">
        <a:ln>
          <a:noFill/>
        </a:ln>
        <a:solidFill>
          <a:srgbClr val="000000"/>
        </a:solidFill>
        <a:effectLst/>
        <a:uLn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SzPct val="100000"/>
      <a:buFontTx/>
      <a:buNone/>
      <a:defRPr kumimoji="0" sz="2400" b="0" i="0" u="none" strike="noStrike" cap="none" spc="0" baseline="0">
        <a:ln>
          <a:noFill/>
        </a:ln>
        <a:solidFill>
          <a:srgbClr val="414141"/>
        </a:solidFill>
        <a:effectLst/>
        <a:uLn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42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 noEditPoints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4850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0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8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2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/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/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/>
            <a:endParaRPr/>
          </a:p>
        </p:txBody>
      </p:sp>
      <p:sp>
        <p:nvSpPr>
          <p:cNvPr id="16" name="Shape 16"/>
          <p:cNvSpPr>
            <a:spLocks noGrp="1" noEditPoints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Pct val="100000"/>
              <a:buFontTx/>
              <a:buNone/>
              <a:defRPr sz="2400" i="1"/>
            </a:lvl1pPr>
          </a:lstStyle>
          <a:p>
            <a:pPr lvl="0"/>
            <a:r>
              <a:t>Lorem Ipsum Dolor</a:t>
            </a:r>
          </a:p>
        </p:txBody>
      </p:sp>
      <p:sp>
        <p:nvSpPr>
          <p:cNvPr id="17" name="Shape 17"/>
          <p:cNvSpPr>
            <a:spLocks noGrp="1" noEditPoints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18" name="Shape 18"/>
          <p:cNvSpPr>
            <a:spLocks noGrp="1" noEditPoints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100000"/>
              <a:buFontTx/>
              <a:buNone/>
              <a:defRPr sz="2400"/>
            </a:lvl1pPr>
            <a:lvl2pPr marL="0" indent="228600">
              <a:spcBef>
                <a:spcPts val="0"/>
              </a:spcBef>
              <a:buSzPct val="100000"/>
              <a:buFontTx/>
              <a:buNone/>
              <a:defRPr sz="2400"/>
            </a:lvl2pPr>
            <a:lvl3pPr marL="0" indent="457200">
              <a:spcBef>
                <a:spcPts val="0"/>
              </a:spcBef>
              <a:buSzPct val="100000"/>
              <a:buFontTx/>
              <a:buNone/>
              <a:defRPr sz="2400"/>
            </a:lvl3pPr>
            <a:lvl4pPr marL="0" indent="685800">
              <a:spcBef>
                <a:spcPts val="0"/>
              </a:spcBef>
              <a:buSzPct val="100000"/>
              <a:buFontTx/>
              <a:buNone/>
              <a:defRPr sz="2400"/>
            </a:lvl4pPr>
            <a:lvl5pPr marL="0" indent="914400">
              <a:spcBef>
                <a:spcPts val="0"/>
              </a:spcBef>
              <a:buSzPct val="100000"/>
              <a:buFontTx/>
              <a:buNone/>
              <a:defRPr sz="2400"/>
            </a:lvl5pPr>
          </a:lstStyle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Shape 19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7A3C7891-55A7-4F1D-9F85-BA2EF0EB7CE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B8B1D24-32B7-44BE-B2DB-DDF64D4DBD3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7072A85-304B-489C-A9F6-A27E13B765E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94080" y="2596444"/>
            <a:ext cx="5527040" cy="6188569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583680" y="2596444"/>
            <a:ext cx="5527040" cy="6188569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BDDC4B40-9A76-4C10-86BE-62E17418AF1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E2E9CBCC-BCC9-42C5-90DB-4BA3D76B4B6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омера слайда 1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05B6DC15-F128-4F9B-A0E1-B43BEF86004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омера слайда 1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E60500F4-2045-4CB4-A3D0-E831255D69F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омера слайда 1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0CA82345-1B8E-4AEC-A65F-8249A05F27D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омера слайда 1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2FEC73DB-9121-4E6E-B7C9-24A53A01C25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94C8B09-48E0-4E6C-B787-7D5409F881A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1" name="Shape 71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2" name="Shape 72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77AB7E2-476A-459F-B9C9-A504A7952D5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EditPoints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 noEditPoints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A9F7D135-4CAA-407B-A465-0ABE23BDA53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5FC9E5F3-B9EE-498A-99D2-422C51BF0E1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7E1B215-3E59-4332-BB97-AE00F0A06D7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4C549751-6445-4E2F-BBA3-334DED59202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08000" y="2628900"/>
            <a:ext cx="11988800" cy="6096000"/>
          </a:xfrm>
        </p:spPr>
        <p:txBody>
          <a:bodyPr/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86BC10D5-9495-4B24-A75E-F8A99CBA8B4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омера слайда 1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0A89F571-883C-4C6F-B6F5-7DD53BED098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/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/>
            <a:endParaRPr/>
          </a:p>
        </p:txBody>
      </p:sp>
      <p:sp>
        <p:nvSpPr>
          <p:cNvPr id="4" name="Shape 4"/>
          <p:cNvSpPr>
            <a:spLocks noGrp="1" noEditPoints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 noEditPoints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pPr lvl="0"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 noEditPoints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hf sldNum="0" hdr="0" ftr="0" dt="0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SzPct val="100000"/>
        <a:buFontTx/>
        <a:buNone/>
        <a:defRPr sz="7000" b="0" i="0" u="none" strike="noStrike" cap="none" spc="0" baseline="0">
          <a:ln>
            <a:noFill/>
          </a:ln>
          <a:solidFill>
            <a:srgbClr val="D93E2B"/>
          </a:solidFill>
          <a:uLnTx/>
          <a:latin typeface="+mn-lt"/>
          <a:ea typeface="+mn-ea"/>
          <a:cs typeface="+mn-cs"/>
          <a:sym typeface="Georgia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defRPr sz="3600" b="0" i="0" u="none" strike="noStrike" cap="none" spc="0" baseline="0">
          <a:ln>
            <a:noFill/>
          </a:ln>
          <a:solidFill>
            <a:srgbClr val="414141"/>
          </a:solidFill>
          <a:uLn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SzPct val="100000"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Ln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EditPoints="1"/>
          </p:cNvSpPr>
          <p:nvPr>
            <p:ph type="body" idx="13"/>
          </p:nvPr>
        </p:nvSpPr>
        <p:spPr>
          <a:xfrm>
            <a:off x="508000" y="2418094"/>
            <a:ext cx="8473108" cy="1712914"/>
          </a:xfrm>
          <a:prstGeom prst="rect">
            <a:avLst/>
          </a:prstGeom>
        </p:spPr>
        <p:txBody>
          <a:bodyPr/>
          <a:lstStyle/>
          <a:p>
            <a:r>
              <a:rPr lang="ru-RU" b="1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АВТОР</a:t>
            </a:r>
            <a:r>
              <a:rPr lang="it-IT" b="1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:</a:t>
            </a:r>
            <a:r>
              <a:rPr lang="it-IT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it-IT" i="0" dirty="0" err="1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Ольга</a:t>
            </a:r>
            <a:r>
              <a:rPr lang="it-IT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it-IT" i="0" dirty="0" err="1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Провоторова</a:t>
            </a:r>
            <a:r>
              <a:rPr lang="it-IT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ru-RU" i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17.02.2023 </a:t>
            </a:r>
          </a:p>
          <a:p>
            <a:r>
              <a:rPr lang="ru-RU" sz="2400" b="1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ГДЕ:</a:t>
            </a:r>
            <a:r>
              <a:rPr lang="ru-RU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IX Межвузовск</a:t>
            </a:r>
            <a:r>
              <a:rPr lang="ru-RU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ая</a:t>
            </a:r>
            <a:r>
              <a:rPr lang="en-US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 научно-практическ</a:t>
            </a:r>
            <a:r>
              <a:rPr lang="ru-RU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ая</a:t>
            </a:r>
            <a:r>
              <a:rPr lang="en-US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ru-RU" sz="2400" b="0" i="0" u="none" strike="noStrike">
                <a:solidFill>
                  <a:srgbClr val="222222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конференция "</a:t>
            </a:r>
            <a:r>
              <a:rPr lang="en-US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Гуманитарный вектор преподавания иностранных языков</a:t>
            </a:r>
            <a:r>
              <a:rPr lang="ru-RU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"</a:t>
            </a:r>
            <a:r>
              <a:rPr lang="en-US" sz="2400" b="0" i="0" u="none" strike="noStrike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ru-RU" i="0" dirty="0" smtClean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endParaRPr lang="ru-RU" i="0" dirty="0" smtClean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  <p:sp>
        <p:nvSpPr>
          <p:cNvPr id="134" name="Shape 134"/>
          <p:cNvSpPr>
            <a:spLocks noGrp="1" noEditPoint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«Роль лидера (преподавателя) в формировании организационной культуры в учебных группах»</a:t>
            </a:r>
            <a:endParaRPr sz="4000" b="0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0" i="0" u="none" strike="noStrike">
                <a:latin typeface="Georgia"/>
                <a:ea typeface="Georgia"/>
                <a:cs typeface="Georgia"/>
              </a:rPr>
              <a:t>Как лидер - преподаватель формирует или способствует формированию организационной культуры в учебных группах?</a:t>
            </a:r>
            <a:endParaRPr sz="28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508000" y="2791201"/>
            <a:ext cx="10922699" cy="119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  <p:sp>
        <p:nvSpPr>
          <p:cNvPr id="158" name="Текст. поле 157"/>
          <p:cNvSpPr txBox="1"/>
          <p:nvPr/>
        </p:nvSpPr>
        <p:spPr>
          <a:xfrm>
            <a:off x="970070" y="3143267"/>
            <a:ext cx="11064660" cy="796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создания </a:t>
            </a:r>
            <a:r>
              <a:rPr lang="ru-RU" sz="2400" b="1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</a:t>
            </a: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учебных группах можно было бы предложить следующий алгоритм: 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Задавать ритм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Работать на 2 горизонтах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Определите правила игры, система вознаграждения и оценок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Коммуницировать и разъяснять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Эмоциональное распространение и ресурс лидера 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Бренд-бук</a:t>
            </a: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0" dirty="0" smtClean="0">
                <a:latin typeface="Georgia"/>
                <a:ea typeface="Georgia"/>
                <a:cs typeface="Georgia"/>
              </a:rPr>
              <a:t>Роль лидера (преподавателя) в формировании организационной культуры в учебных группах</a:t>
            </a:r>
            <a:endParaRPr sz="24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508000" y="2791201"/>
            <a:ext cx="10922699" cy="119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  <p:sp>
        <p:nvSpPr>
          <p:cNvPr id="158" name="Текст. поле 157"/>
          <p:cNvSpPr txBox="1"/>
          <p:nvPr/>
        </p:nvSpPr>
        <p:spPr>
          <a:xfrm>
            <a:off x="4945568" y="4338358"/>
            <a:ext cx="3113666" cy="107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>
                <a:latin typeface="Georgia"/>
                <a:ea typeface="Georgia"/>
                <a:cs typeface="Georgia"/>
              </a:rPr>
              <a:t>спасибо!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it-IT" dirty="0" err="1" smtClean="0"/>
              <a:t>бо</a:t>
            </a:r>
            <a:r>
              <a:rPr lang="it-IT" dirty="0" smtClean="0"/>
              <a:t> </a:t>
            </a:r>
            <a:r>
              <a:rPr lang="it-IT" dirty="0"/>
              <a:t>мне </a:t>
            </a:r>
            <a:endParaRPr dirty="0"/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xfrm>
            <a:off x="1016636" y="2439163"/>
            <a:ext cx="11354023" cy="536356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400" b="1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endParaRPr lang="ru-RU" sz="2400" b="1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endParaRPr lang="ru-RU" sz="2400" b="1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endParaRPr lang="ru-RU" sz="2400" b="1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r>
              <a:rPr lang="ru-RU" sz="2400" b="1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ОЛЬГА ПРОВОТОРОВА, </a:t>
            </a:r>
            <a:r>
              <a:rPr lang="ru-RU" sz="2400" b="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преподаватель Финансового Университета с 2022, г. Москва. Департамент английского языка и профессиональной коммуникации.</a:t>
            </a:r>
          </a:p>
          <a:p>
            <a:r>
              <a:rPr lang="ru-RU" sz="2400" b="1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ОБРАЗОВАНИЕ:</a:t>
            </a: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/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Два высших образования (филология, финансы и кредит) и программа подготовки управленческих кадров в Финансовой Академии при Правительстве РФ в Москве (2002). Красный диплом. </a:t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Стажировки в США в 1999 (4 месяца) и 2000 (5 месяцев)</a:t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Университет Ca’Foscari  (Венеция)  </a:t>
            </a:r>
            <a:r>
              <a:rPr lang="ru-RU" sz="2400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2011-2012</a:t>
            </a:r>
          </a:p>
          <a:p>
            <a:r>
              <a:rPr lang="ru-RU" sz="2400" b="1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ОПЫТ РАБОТЫ:</a:t>
            </a: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/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Бренд – менеджер Bourjois (2004-2007), Paco Rabanne (2007-2008)</a:t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Директор бренда TISSOT РОССИЯ (2008-2011)</a:t>
            </a:r>
            <a:b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</a:br>
            <a:r>
              <a:rPr lang="ru-RU" sz="2400" dirty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* Владелица агентства EVENTUALE  c 2011 года (Италия. Венеция) Сфера деятельности: Стратегический менеджмент. ВЭД.  </a:t>
            </a:r>
          </a:p>
          <a:p>
            <a:pPr marL="0" indent="0">
              <a:buNone/>
            </a:pPr>
            <a:endParaRPr lang="ru-RU" sz="2400" dirty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endParaRPr lang="ru-RU" sz="2400" dirty="0"/>
          </a:p>
          <a:p>
            <a:endParaRPr lang="it-IT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err="1" smtClean="0"/>
              <a:t>О чем?</a:t>
            </a:r>
            <a:endParaRPr dirty="0"/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xfrm rot="21600000">
            <a:off x="1207443" y="2794793"/>
            <a:ext cx="10589915" cy="4164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Что такое организационная культура?</a:t>
            </a: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Является ли всегда преподаватель лидером?</a:t>
            </a: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Нужно ли быть преподавателю лидером?</a:t>
            </a: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Преподаватель- лидер </a:t>
            </a:r>
            <a:r>
              <a:rPr lang="en-US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VS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дизайнер - мыслитель?</a:t>
            </a:r>
          </a:p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Как лидер - преподаватель формирует или способствует формированию организационной культуры в учебных группах?</a:t>
            </a:r>
            <a:r>
              <a:rPr lang="ru-RU" sz="2400" b="1" dirty="0" smtClean="0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 </a:t>
            </a:r>
            <a:endParaRPr lang="it-IT" sz="2400" dirty="0" smtClean="0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000" b="0" i="0" u="none" strike="noStrike">
                <a:latin typeface="Georgia"/>
                <a:ea typeface="Georgia"/>
                <a:cs typeface="Georgia"/>
              </a:rPr>
              <a:t>Организационная культура</a:t>
            </a:r>
            <a:endParaRPr sz="40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982952" y="2328551"/>
            <a:ext cx="11038897" cy="301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ОК</a:t>
            </a:r>
            <a:r>
              <a:rPr lang="ru-RU" sz="2400" b="1" i="1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-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это сущность, а значит содержит внешнюю и внутреннюю структуру и среду: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Внешняя среда (Название, Лого, Имидж)</a:t>
            </a:r>
          </a:p>
          <a:p>
            <a:pPr marL="533400" marR="0" indent="-5327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Внутренняя среда (Философия, Характеристики, Позиционирование, Цена)</a:t>
            </a:r>
          </a:p>
          <a:p>
            <a:pPr marL="533400" marR="0" indent="-5327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495300" marR="0" indent="-2286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endParaRPr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4953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endParaRPr sz="1400" b="0" i="0" u="none" strike="noStrike">
              <a:latin typeface="+mn-lt"/>
              <a:ea typeface="+mn-ea"/>
              <a:cs typeface="+mn-cs"/>
            </a:endParaRPr>
          </a:p>
        </p:txBody>
      </p:sp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863" y="4436838"/>
            <a:ext cx="6709298" cy="412288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000" b="0" i="0" u="none" strike="noStrike">
                <a:latin typeface="Georgia"/>
                <a:ea typeface="Georgia"/>
                <a:cs typeface="Georgia"/>
              </a:rPr>
              <a:t>Организационная культура</a:t>
            </a:r>
            <a:endParaRPr sz="40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351112" y="2294772"/>
            <a:ext cx="11988800" cy="522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ОК</a:t>
            </a:r>
            <a:r>
              <a:rPr lang="ru-RU" sz="2400" b="1" i="1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-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это сущность, а значит содержит внешнюю и внутреннюю структуру и среду: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Внешняя среда (Название, Лого, Имидж)</a:t>
            </a:r>
          </a:p>
          <a:p>
            <a:pPr marL="533400" marR="0" indent="-5327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Внутренняя среда (Философия, Характеристики, Позиционирование, Цена)</a:t>
            </a:r>
          </a:p>
          <a:p>
            <a:pPr marL="533400" marR="0" indent="-53276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495300" marR="0" indent="-2286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Функция (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философия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) - ценности, история и принципы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ОК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.</a:t>
            </a:r>
            <a:endParaRPr sz="2400" b="1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495300" marR="0" indent="-2286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Качество – отличительные характеристики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ОК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.</a:t>
            </a:r>
            <a:endParaRPr sz="2400" b="1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495300" marR="0" indent="-2286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Позиционирование -  место на рынке,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 среде,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занимаемое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учебной 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группой или коммерческой компанией, где развивается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ОК 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по отношению к конкурентам,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или другим подобным группам, 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а также набор 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ценностей </a:t>
            </a: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потребностей и восприятия.</a:t>
            </a:r>
          </a:p>
          <a:p>
            <a:pPr marL="495300" marR="0" indent="-2286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Ценовая политика</a:t>
            </a:r>
          </a:p>
          <a:p>
            <a:pPr marL="495300" marR="0" indent="-2286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Calibri" panose="020F0502020204030204" pitchFamily="34" charset="0"/>
              <a:buChar char="-"/>
            </a:pPr>
            <a:endParaRPr sz="1400" b="0" i="0" u="none" strike="noStrike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000" b="0" i="0" u="none" strike="noStrike">
                <a:latin typeface="Georgia"/>
                <a:ea typeface="Georgia"/>
                <a:cs typeface="Georgia"/>
              </a:rPr>
              <a:t>Является ли преподаватель лидером?</a:t>
            </a:r>
            <a:endParaRPr sz="4000" b="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772491" y="2628900"/>
            <a:ext cx="11459819" cy="359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 ситуации классической системы обучения (классно-урочной) преподаватель является не лидером, а руководителем, формальным организатором всей учебной работы студентов.</a:t>
            </a: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Каждый преподаватель в учебной аудитории выполняет функции руководителя и организатора работы и общения, но не каждый может приобрести лидерскую позицию в группе студентов. </a:t>
            </a: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000" b="0" i="0" u="none" strike="noStrike">
                <a:latin typeface="Georgia"/>
                <a:ea typeface="Georgia"/>
                <a:cs typeface="Georgia"/>
              </a:rPr>
              <a:t>Нужно ли быть преподавателю лидером?</a:t>
            </a:r>
            <a:endParaRPr sz="40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508000" y="2791201"/>
            <a:ext cx="10922699" cy="412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Совмещение ролей «преподаватель-руководитель» и «преподаватель-лидер»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повышает общую эффективность работы преподавателя.</a:t>
            </a: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Примеры, авторская школа, известные бренды, компании, где есть явный лидер.</a:t>
            </a: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А осознание понятия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преподаватель = дизайнер - мыслитель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выводит на совершенно иной уровень взаимодействия.</a:t>
            </a: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 отличие от сторонников научной организации управления, дизайн-мыслители знают, что не существует единственно верного пути к цели. Где бы они ни оказались, они становятся инициаторами инноваций. </a:t>
            </a:r>
          </a:p>
          <a:p>
            <a:pPr marL="0" marR="0"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000" b="0" i="0" u="none" strike="noStrike">
                <a:latin typeface="Georgia"/>
                <a:ea typeface="Georgia"/>
                <a:cs typeface="Georgia"/>
              </a:rPr>
              <a:t>Зачем быть лидером преподавателю?</a:t>
            </a:r>
            <a:endParaRPr sz="40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508000" y="2791201"/>
            <a:ext cx="10922699" cy="375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Студенты будут выбирать знания через личность лидера - преподавателя, через авторитет и репутацию.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Студенты вовлекаются в образовательный процесс через ответственность и осознанность каждого члена команды в процесс построения организационной культуры или ассоциирования себя с членами данной группы.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Студенты понимают ясно ответы на вопрос: "ЗАЧЕМ он/она учится?</a:t>
            </a:r>
            <a:r>
              <a:rPr lang="en-US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"</a:t>
            </a: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Студенты видят четкие шаги построения карьеры через знания и смыслы.</a:t>
            </a:r>
            <a:endParaRPr lang="en-US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EditPoint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0" i="0" u="none" strike="noStrike">
                <a:latin typeface="Georgia"/>
                <a:ea typeface="Georgia"/>
                <a:cs typeface="Georgia"/>
              </a:rPr>
              <a:t>Как лидер - преподаватель формирует или способствует формированию организационной культуры в учебных группах?</a:t>
            </a:r>
            <a:endParaRPr sz="2800" dirty="0">
              <a:latin typeface="Georgia"/>
              <a:ea typeface="Georgia"/>
              <a:cs typeface="Georgia"/>
            </a:endParaRPr>
          </a:p>
        </p:txBody>
      </p:sp>
      <p:sp>
        <p:nvSpPr>
          <p:cNvPr id="156" name="Shape 156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 smtClean="0"/>
          </a:p>
        </p:txBody>
      </p:sp>
      <p:sp>
        <p:nvSpPr>
          <p:cNvPr id="157" name="Текст. поле 156"/>
          <p:cNvSpPr txBox="1"/>
          <p:nvPr/>
        </p:nvSpPr>
        <p:spPr>
          <a:xfrm>
            <a:off x="508000" y="2791201"/>
            <a:ext cx="10922699" cy="119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342900" marR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  <p:sp>
        <p:nvSpPr>
          <p:cNvPr id="158" name="Текст. поле 157"/>
          <p:cNvSpPr txBox="1"/>
          <p:nvPr/>
        </p:nvSpPr>
        <p:spPr>
          <a:xfrm>
            <a:off x="970070" y="3143267"/>
            <a:ext cx="11064660" cy="375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Именно «преподаватель-лидер»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влияет на создание: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 во-первых, организационной культуры определенного типа, а во-вторых, на особый имидж учебной группы, через публичные выступления и контакты, взаимодействия, репутацию, которые вдохновляют на достижение общих целей в учебной группе. Лидер -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вдохновляет, обучает, поддерживает, мотивирует, зажигает</a:t>
            </a:r>
            <a:r>
              <a:rPr lang="ru-RU" sz="2400" b="0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. Лидер </a:t>
            </a:r>
            <a:r>
              <a:rPr lang="ru-RU" sz="2400" b="1" i="0" u="none" strike="noStrike">
                <a:latin typeface="Palatino Linotype" pitchFamily="18" charset="0"/>
                <a:ea typeface="Palatino Linotype" pitchFamily="18" charset="0"/>
                <a:cs typeface="Palatino Linotype" pitchFamily="18" charset="0"/>
              </a:rPr>
              <a:t>помогает определить и достигнуть общих и личных результатов. 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>
              <a:latin typeface="Palatino Linotype" pitchFamily="18" charset="0"/>
              <a:ea typeface="Palatino Linotype" pitchFamily="18" charset="0"/>
              <a:cs typeface="Palatino Linotyp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592</Words>
  <Application>Microsoft Office PowerPoint</Application>
  <PresentationFormat>Произвольный</PresentationFormat>
  <Paragraphs>70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Georgia</vt:lpstr>
      <vt:lpstr>Helvetica Neue</vt:lpstr>
      <vt:lpstr>Palatino</vt:lpstr>
      <vt:lpstr>Palatino Linotype</vt:lpstr>
      <vt:lpstr>Times New Roman</vt:lpstr>
      <vt:lpstr>Wingdings</vt:lpstr>
      <vt:lpstr>Zapf Dingbats</vt:lpstr>
      <vt:lpstr>New_Template4</vt:lpstr>
      <vt:lpstr>«Роль лидера (преподавателя) в формировании организационной культуры в учебных группах»</vt:lpstr>
      <vt:lpstr>Обо мне </vt:lpstr>
      <vt:lpstr>О чем?</vt:lpstr>
      <vt:lpstr>Организационная культура</vt:lpstr>
      <vt:lpstr>Организационная культура</vt:lpstr>
      <vt:lpstr>Является ли преподаватель лидером?</vt:lpstr>
      <vt:lpstr>Нужно ли быть преподавателю лидером?</vt:lpstr>
      <vt:lpstr>Зачем быть лидером преподавателю?</vt:lpstr>
      <vt:lpstr>Как лидер - преподаватель формирует или способствует формированию организационной культуры в учебных группах?</vt:lpstr>
      <vt:lpstr>Как лидер - преподаватель формирует или способствует формированию организационной культуры в учебных группах?</vt:lpstr>
      <vt:lpstr>Роль лидера (преподавателя) в формировании организационной культуры в учебных группах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 продвижение своего бренда</dc:title>
  <dc:creator>Olga</dc:creator>
  <cp:lastModifiedBy>Анастасия Андреевна Закатова</cp:lastModifiedBy>
  <cp:revision>28</cp:revision>
  <dcterms:modified xsi:type="dcterms:W3CDTF">2023-02-13T07:25:18Z</dcterms:modified>
</cp:coreProperties>
</file>