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74" r:id="rId4"/>
    <p:sldId id="307" r:id="rId5"/>
    <p:sldId id="279" r:id="rId6"/>
    <p:sldId id="260" r:id="rId7"/>
    <p:sldId id="266" r:id="rId8"/>
    <p:sldId id="302" r:id="rId9"/>
    <p:sldId id="280" r:id="rId10"/>
    <p:sldId id="281" r:id="rId11"/>
    <p:sldId id="282" r:id="rId12"/>
    <p:sldId id="303" r:id="rId13"/>
    <p:sldId id="283" r:id="rId14"/>
    <p:sldId id="284" r:id="rId15"/>
    <p:sldId id="285" r:id="rId16"/>
    <p:sldId id="286" r:id="rId17"/>
    <p:sldId id="287" r:id="rId18"/>
    <p:sldId id="288" r:id="rId19"/>
    <p:sldId id="273" r:id="rId20"/>
    <p:sldId id="289" r:id="rId21"/>
    <p:sldId id="290" r:id="rId22"/>
    <p:sldId id="291" r:id="rId23"/>
    <p:sldId id="292" r:id="rId24"/>
    <p:sldId id="301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8" r:id="rId33"/>
    <p:sldId id="270" r:id="rId34"/>
    <p:sldId id="30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96CA79-48A2-4BBD-B230-874BB9DAFDB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48374B-CBF5-4365-9EE6-EBB35E6AB98F}">
      <dgm:prSet phldrT="[Текст]" custT="1"/>
      <dgm:spPr>
        <a:noFill/>
      </dgm:spPr>
      <dgm:t>
        <a:bodyPr/>
        <a:lstStyle/>
        <a:p>
          <a:r>
            <a:rPr lang="ru-RU" sz="2400" dirty="0">
              <a:solidFill>
                <a:srgbClr val="FF0000"/>
              </a:solidFill>
            </a:rPr>
            <a:t>Язык</a:t>
          </a:r>
        </a:p>
      </dgm:t>
    </dgm:pt>
    <dgm:pt modelId="{ED15A61B-E170-4D44-AADA-5495EBE79B2F}" type="parTrans" cxnId="{1417BBA9-8B15-46BD-BC5D-30757A5A1101}">
      <dgm:prSet/>
      <dgm:spPr/>
      <dgm:t>
        <a:bodyPr/>
        <a:lstStyle/>
        <a:p>
          <a:endParaRPr lang="ru-RU"/>
        </a:p>
      </dgm:t>
    </dgm:pt>
    <dgm:pt modelId="{A4D074D4-208A-42C5-AB5C-6E379DF2A4B1}" type="sibTrans" cxnId="{1417BBA9-8B15-46BD-BC5D-30757A5A1101}">
      <dgm:prSet/>
      <dgm:spPr/>
      <dgm:t>
        <a:bodyPr/>
        <a:lstStyle/>
        <a:p>
          <a:endParaRPr lang="ru-RU"/>
        </a:p>
      </dgm:t>
    </dgm:pt>
    <dgm:pt modelId="{2E12A80B-52E1-4385-AB8C-0164799B11E5}">
      <dgm:prSet phldrT="[Текст]" custT="1"/>
      <dgm:spPr/>
      <dgm:t>
        <a:bodyPr/>
        <a:lstStyle/>
        <a:p>
          <a:pPr algn="ctr"/>
          <a:r>
            <a:rPr lang="ru-RU" sz="1400" dirty="0"/>
            <a:t>Социальное и проф. взаимо-действие</a:t>
          </a:r>
        </a:p>
      </dgm:t>
    </dgm:pt>
    <dgm:pt modelId="{9944BEB8-0786-4615-9284-3F58DB37881C}" type="parTrans" cxnId="{92FF3AE9-730F-442F-8F92-64BFC0C69CB3}">
      <dgm:prSet/>
      <dgm:spPr/>
      <dgm:t>
        <a:bodyPr/>
        <a:lstStyle/>
        <a:p>
          <a:endParaRPr lang="ru-RU"/>
        </a:p>
      </dgm:t>
    </dgm:pt>
    <dgm:pt modelId="{32548DD3-7F2A-4D05-BF16-35DA045A8B13}" type="sibTrans" cxnId="{92FF3AE9-730F-442F-8F92-64BFC0C69CB3}">
      <dgm:prSet/>
      <dgm:spPr/>
      <dgm:t>
        <a:bodyPr/>
        <a:lstStyle/>
        <a:p>
          <a:endParaRPr lang="ru-RU"/>
        </a:p>
      </dgm:t>
    </dgm:pt>
    <dgm:pt modelId="{1E4AD700-E1AC-44E8-B666-8E3E29A2AEC7}">
      <dgm:prSet phldrT="[Текст]" custT="1"/>
      <dgm:spPr/>
      <dgm:t>
        <a:bodyPr/>
        <a:lstStyle/>
        <a:p>
          <a:pPr algn="l"/>
          <a:r>
            <a:rPr lang="ru-RU" sz="1200" dirty="0"/>
            <a:t>Организация смыслов</a:t>
          </a:r>
        </a:p>
      </dgm:t>
    </dgm:pt>
    <dgm:pt modelId="{AC061DF5-3C02-4700-B304-56F700A027ED}" type="parTrans" cxnId="{C591343F-521C-4D1B-88B3-FE7788702069}">
      <dgm:prSet/>
      <dgm:spPr/>
      <dgm:t>
        <a:bodyPr/>
        <a:lstStyle/>
        <a:p>
          <a:endParaRPr lang="ru-RU"/>
        </a:p>
      </dgm:t>
    </dgm:pt>
    <dgm:pt modelId="{12DEEAF7-A971-40B7-A2B9-28E8EB96F18E}" type="sibTrans" cxnId="{C591343F-521C-4D1B-88B3-FE7788702069}">
      <dgm:prSet/>
      <dgm:spPr/>
      <dgm:t>
        <a:bodyPr/>
        <a:lstStyle/>
        <a:p>
          <a:endParaRPr lang="ru-RU"/>
        </a:p>
      </dgm:t>
    </dgm:pt>
    <dgm:pt modelId="{5F51FF05-5C77-432B-B4CE-1B768F78F7E3}">
      <dgm:prSet phldrT="[Текст]" custT="1"/>
      <dgm:spPr/>
      <dgm:t>
        <a:bodyPr/>
        <a:lstStyle/>
        <a:p>
          <a:r>
            <a:rPr lang="ru-RU" sz="1200" dirty="0"/>
            <a:t>Набор фреймов: семантические, фреймы- сценарии, фреймы рассказы</a:t>
          </a:r>
        </a:p>
      </dgm:t>
    </dgm:pt>
    <dgm:pt modelId="{C28D0B44-2005-404B-926D-A69941BDE625}" type="parTrans" cxnId="{976DEBDC-CEF5-4476-B35D-C821C560310B}">
      <dgm:prSet/>
      <dgm:spPr/>
      <dgm:t>
        <a:bodyPr/>
        <a:lstStyle/>
        <a:p>
          <a:endParaRPr lang="ru-RU"/>
        </a:p>
      </dgm:t>
    </dgm:pt>
    <dgm:pt modelId="{84004B10-9A97-4D9D-BF40-1CFCF397D9E8}" type="sibTrans" cxnId="{976DEBDC-CEF5-4476-B35D-C821C560310B}">
      <dgm:prSet/>
      <dgm:spPr/>
      <dgm:t>
        <a:bodyPr/>
        <a:lstStyle/>
        <a:p>
          <a:endParaRPr lang="ru-RU"/>
        </a:p>
      </dgm:t>
    </dgm:pt>
    <dgm:pt modelId="{072B3F64-B1B9-42F3-BB2B-5CE0D5A937A0}">
      <dgm:prSet custT="1"/>
      <dgm:spPr/>
      <dgm:t>
        <a:bodyPr/>
        <a:lstStyle/>
        <a:p>
          <a:r>
            <a:rPr lang="ru-RU" sz="1200" b="0" i="0" dirty="0" err="1"/>
            <a:t>Реконстр.я</a:t>
          </a:r>
          <a:r>
            <a:rPr lang="ru-RU" sz="1200" b="0" i="0" dirty="0"/>
            <a:t> ценностных </a:t>
          </a:r>
          <a:r>
            <a:rPr lang="ru-RU" sz="1200" b="0" i="0" dirty="0" err="1"/>
            <a:t>культ.о</a:t>
          </a:r>
          <a:r>
            <a:rPr lang="ru-RU" sz="1200" b="0" i="0" dirty="0"/>
            <a:t>- специфичных смыслов (концептов</a:t>
          </a:r>
          <a:r>
            <a:rPr lang="ru-RU" sz="900" b="0" i="0" dirty="0"/>
            <a:t>)</a:t>
          </a:r>
          <a:endParaRPr lang="ru-RU" sz="900" dirty="0"/>
        </a:p>
      </dgm:t>
    </dgm:pt>
    <dgm:pt modelId="{2F76D9A4-BD24-477D-BD93-31B0DB36FA6B}" type="parTrans" cxnId="{4B33AF1B-6779-44D0-8981-08EAA966CD36}">
      <dgm:prSet/>
      <dgm:spPr/>
      <dgm:t>
        <a:bodyPr/>
        <a:lstStyle/>
        <a:p>
          <a:endParaRPr lang="ru-RU"/>
        </a:p>
      </dgm:t>
    </dgm:pt>
    <dgm:pt modelId="{788A0770-6DD7-4480-A9AF-B554EBDA5CA4}" type="sibTrans" cxnId="{4B33AF1B-6779-44D0-8981-08EAA966CD36}">
      <dgm:prSet/>
      <dgm:spPr/>
      <dgm:t>
        <a:bodyPr/>
        <a:lstStyle/>
        <a:p>
          <a:endParaRPr lang="ru-RU"/>
        </a:p>
      </dgm:t>
    </dgm:pt>
    <dgm:pt modelId="{C2E95CC7-D8F5-4B61-8CAB-2A4143EFE2AB}">
      <dgm:prSet phldrT="[Текст]" custT="1"/>
      <dgm:spPr/>
      <dgm:t>
        <a:bodyPr/>
        <a:lstStyle/>
        <a:p>
          <a:r>
            <a:rPr lang="ru-RU" sz="1200" dirty="0"/>
            <a:t>Медиатор смыслов от одного коммуниканта к другому</a:t>
          </a:r>
        </a:p>
      </dgm:t>
    </dgm:pt>
    <dgm:pt modelId="{137853DF-5B37-4F0E-B95C-B929B2C8AD3A}" type="sibTrans" cxnId="{0E91D1D0-D7C3-4113-A1F7-5FF728DB725A}">
      <dgm:prSet/>
      <dgm:spPr/>
      <dgm:t>
        <a:bodyPr/>
        <a:lstStyle/>
        <a:p>
          <a:endParaRPr lang="ru-RU"/>
        </a:p>
      </dgm:t>
    </dgm:pt>
    <dgm:pt modelId="{7DC5CB24-8E31-4DA6-8A53-10887DF8EBF3}" type="parTrans" cxnId="{0E91D1D0-D7C3-4113-A1F7-5FF728DB725A}">
      <dgm:prSet/>
      <dgm:spPr/>
      <dgm:t>
        <a:bodyPr/>
        <a:lstStyle/>
        <a:p>
          <a:endParaRPr lang="ru-RU"/>
        </a:p>
      </dgm:t>
    </dgm:pt>
    <dgm:pt modelId="{F1C8C3CC-EB47-49DA-81D6-DDB1B9A6C269}" type="pres">
      <dgm:prSet presAssocID="{2396CA79-48A2-4BBD-B230-874BB9DAFD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761ED-D779-42F5-ABEA-688DEB9836BE}" type="pres">
      <dgm:prSet presAssocID="{A948374B-CBF5-4365-9EE6-EBB35E6AB98F}" presName="centerShape" presStyleLbl="node0" presStyleIdx="0" presStyleCnt="1"/>
      <dgm:spPr/>
      <dgm:t>
        <a:bodyPr/>
        <a:lstStyle/>
        <a:p>
          <a:endParaRPr lang="ru-RU"/>
        </a:p>
      </dgm:t>
    </dgm:pt>
    <dgm:pt modelId="{29F9C038-A45E-4357-8430-0FBBB8AFA26A}" type="pres">
      <dgm:prSet presAssocID="{2E12A80B-52E1-4385-AB8C-0164799B11E5}" presName="node" presStyleLbl="node1" presStyleIdx="0" presStyleCnt="5" custScaleX="138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D6FF4-5AE2-4713-9F32-6988B9D93B28}" type="pres">
      <dgm:prSet presAssocID="{2E12A80B-52E1-4385-AB8C-0164799B11E5}" presName="dummy" presStyleCnt="0"/>
      <dgm:spPr/>
    </dgm:pt>
    <dgm:pt modelId="{A80B08C7-5A6E-4CB9-A00C-ECBAFA3EAAF3}" type="pres">
      <dgm:prSet presAssocID="{32548DD3-7F2A-4D05-BF16-35DA045A8B1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3E8F0DD-19AE-488E-B538-287BC3F12C18}" type="pres">
      <dgm:prSet presAssocID="{1E4AD700-E1AC-44E8-B666-8E3E29A2AEC7}" presName="node" presStyleLbl="node1" presStyleIdx="1" presStyleCnt="5" custScaleX="116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05444-0E0A-4E17-B972-56265A814412}" type="pres">
      <dgm:prSet presAssocID="{1E4AD700-E1AC-44E8-B666-8E3E29A2AEC7}" presName="dummy" presStyleCnt="0"/>
      <dgm:spPr/>
    </dgm:pt>
    <dgm:pt modelId="{DC2B9153-308F-4D83-BEB2-F3BB6F02CE5D}" type="pres">
      <dgm:prSet presAssocID="{12DEEAF7-A971-40B7-A2B9-28E8EB96F18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2120BDB-B000-4FC5-9973-47065BEEE2AC}" type="pres">
      <dgm:prSet presAssocID="{C2E95CC7-D8F5-4B61-8CAB-2A4143EFE2AB}" presName="node" presStyleLbl="node1" presStyleIdx="2" presStyleCnt="5" custScaleX="130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5FA60-E602-4B32-BE64-3EA81CEF5EA5}" type="pres">
      <dgm:prSet presAssocID="{C2E95CC7-D8F5-4B61-8CAB-2A4143EFE2AB}" presName="dummy" presStyleCnt="0"/>
      <dgm:spPr/>
    </dgm:pt>
    <dgm:pt modelId="{F01CA49F-7E14-41C2-87E3-A2DC62BDC6AA}" type="pres">
      <dgm:prSet presAssocID="{137853DF-5B37-4F0E-B95C-B929B2C8AD3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385D52D-8070-4D0D-9EF9-5D83B19D546D}" type="pres">
      <dgm:prSet presAssocID="{5F51FF05-5C77-432B-B4CE-1B768F78F7E3}" presName="node" presStyleLbl="node1" presStyleIdx="3" presStyleCnt="5" custScaleX="148638" custRadScaleRad="103658" custRadScaleInc="-10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64568-0BEA-418A-B024-A17CC84F8DF7}" type="pres">
      <dgm:prSet presAssocID="{5F51FF05-5C77-432B-B4CE-1B768F78F7E3}" presName="dummy" presStyleCnt="0"/>
      <dgm:spPr/>
    </dgm:pt>
    <dgm:pt modelId="{FD776685-5CD2-4CF8-A78E-20736C15CE69}" type="pres">
      <dgm:prSet presAssocID="{84004B10-9A97-4D9D-BF40-1CFCF397D9E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8E703B75-EE90-404A-9717-7D38BF0FCB26}" type="pres">
      <dgm:prSet presAssocID="{072B3F64-B1B9-42F3-BB2B-5CE0D5A937A0}" presName="node" presStyleLbl="node1" presStyleIdx="4" presStyleCnt="5" custScaleX="136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BF94B-0069-47F0-A432-933434EAD12D}" type="pres">
      <dgm:prSet presAssocID="{072B3F64-B1B9-42F3-BB2B-5CE0D5A937A0}" presName="dummy" presStyleCnt="0"/>
      <dgm:spPr/>
    </dgm:pt>
    <dgm:pt modelId="{50DE111C-7997-42CD-9E3C-F463859071D2}" type="pres">
      <dgm:prSet presAssocID="{788A0770-6DD7-4480-A9AF-B554EBDA5CA4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E91D1D0-D7C3-4113-A1F7-5FF728DB725A}" srcId="{A948374B-CBF5-4365-9EE6-EBB35E6AB98F}" destId="{C2E95CC7-D8F5-4B61-8CAB-2A4143EFE2AB}" srcOrd="2" destOrd="0" parTransId="{7DC5CB24-8E31-4DA6-8A53-10887DF8EBF3}" sibTransId="{137853DF-5B37-4F0E-B95C-B929B2C8AD3A}"/>
    <dgm:cxn modelId="{3C023DD3-FF5A-4422-81DC-831B50416D3B}" type="presOf" srcId="{5F51FF05-5C77-432B-B4CE-1B768F78F7E3}" destId="{B385D52D-8070-4D0D-9EF9-5D83B19D546D}" srcOrd="0" destOrd="0" presId="urn:microsoft.com/office/officeart/2005/8/layout/radial6"/>
    <dgm:cxn modelId="{5551F5FD-ABC9-49A8-8202-A3E674716C26}" type="presOf" srcId="{788A0770-6DD7-4480-A9AF-B554EBDA5CA4}" destId="{50DE111C-7997-42CD-9E3C-F463859071D2}" srcOrd="0" destOrd="0" presId="urn:microsoft.com/office/officeart/2005/8/layout/radial6"/>
    <dgm:cxn modelId="{976DEBDC-CEF5-4476-B35D-C821C560310B}" srcId="{A948374B-CBF5-4365-9EE6-EBB35E6AB98F}" destId="{5F51FF05-5C77-432B-B4CE-1B768F78F7E3}" srcOrd="3" destOrd="0" parTransId="{C28D0B44-2005-404B-926D-A69941BDE625}" sibTransId="{84004B10-9A97-4D9D-BF40-1CFCF397D9E8}"/>
    <dgm:cxn modelId="{4B33AF1B-6779-44D0-8981-08EAA966CD36}" srcId="{A948374B-CBF5-4365-9EE6-EBB35E6AB98F}" destId="{072B3F64-B1B9-42F3-BB2B-5CE0D5A937A0}" srcOrd="4" destOrd="0" parTransId="{2F76D9A4-BD24-477D-BD93-31B0DB36FA6B}" sibTransId="{788A0770-6DD7-4480-A9AF-B554EBDA5CA4}"/>
    <dgm:cxn modelId="{92FF3AE9-730F-442F-8F92-64BFC0C69CB3}" srcId="{A948374B-CBF5-4365-9EE6-EBB35E6AB98F}" destId="{2E12A80B-52E1-4385-AB8C-0164799B11E5}" srcOrd="0" destOrd="0" parTransId="{9944BEB8-0786-4615-9284-3F58DB37881C}" sibTransId="{32548DD3-7F2A-4D05-BF16-35DA045A8B13}"/>
    <dgm:cxn modelId="{8418BF17-B7AF-4859-9416-23E0143BFB46}" type="presOf" srcId="{2396CA79-48A2-4BBD-B230-874BB9DAFDB3}" destId="{F1C8C3CC-EB47-49DA-81D6-DDB1B9A6C269}" srcOrd="0" destOrd="0" presId="urn:microsoft.com/office/officeart/2005/8/layout/radial6"/>
    <dgm:cxn modelId="{2DD59DB4-9987-4334-A8B7-D21546BECA2C}" type="presOf" srcId="{072B3F64-B1B9-42F3-BB2B-5CE0D5A937A0}" destId="{8E703B75-EE90-404A-9717-7D38BF0FCB26}" srcOrd="0" destOrd="0" presId="urn:microsoft.com/office/officeart/2005/8/layout/radial6"/>
    <dgm:cxn modelId="{FAC3EFAA-D673-4C10-A66B-10FBE09C8472}" type="presOf" srcId="{12DEEAF7-A971-40B7-A2B9-28E8EB96F18E}" destId="{DC2B9153-308F-4D83-BEB2-F3BB6F02CE5D}" srcOrd="0" destOrd="0" presId="urn:microsoft.com/office/officeart/2005/8/layout/radial6"/>
    <dgm:cxn modelId="{DC7A73BF-6E78-4D6B-A0EB-06BFB67D49AB}" type="presOf" srcId="{A948374B-CBF5-4365-9EE6-EBB35E6AB98F}" destId="{E5F761ED-D779-42F5-ABEA-688DEB9836BE}" srcOrd="0" destOrd="0" presId="urn:microsoft.com/office/officeart/2005/8/layout/radial6"/>
    <dgm:cxn modelId="{2FF630F1-068E-461F-AEBC-F94F1E1F6ACB}" type="presOf" srcId="{2E12A80B-52E1-4385-AB8C-0164799B11E5}" destId="{29F9C038-A45E-4357-8430-0FBBB8AFA26A}" srcOrd="0" destOrd="0" presId="urn:microsoft.com/office/officeart/2005/8/layout/radial6"/>
    <dgm:cxn modelId="{080BBE50-68CC-42C9-931D-CBDCD2663ADB}" type="presOf" srcId="{137853DF-5B37-4F0E-B95C-B929B2C8AD3A}" destId="{F01CA49F-7E14-41C2-87E3-A2DC62BDC6AA}" srcOrd="0" destOrd="0" presId="urn:microsoft.com/office/officeart/2005/8/layout/radial6"/>
    <dgm:cxn modelId="{CD23BF0F-793E-41AB-8365-382C9D186C1C}" type="presOf" srcId="{C2E95CC7-D8F5-4B61-8CAB-2A4143EFE2AB}" destId="{62120BDB-B000-4FC5-9973-47065BEEE2AC}" srcOrd="0" destOrd="0" presId="urn:microsoft.com/office/officeart/2005/8/layout/radial6"/>
    <dgm:cxn modelId="{1417BBA9-8B15-46BD-BC5D-30757A5A1101}" srcId="{2396CA79-48A2-4BBD-B230-874BB9DAFDB3}" destId="{A948374B-CBF5-4365-9EE6-EBB35E6AB98F}" srcOrd="0" destOrd="0" parTransId="{ED15A61B-E170-4D44-AADA-5495EBE79B2F}" sibTransId="{A4D074D4-208A-42C5-AB5C-6E379DF2A4B1}"/>
    <dgm:cxn modelId="{C591343F-521C-4D1B-88B3-FE7788702069}" srcId="{A948374B-CBF5-4365-9EE6-EBB35E6AB98F}" destId="{1E4AD700-E1AC-44E8-B666-8E3E29A2AEC7}" srcOrd="1" destOrd="0" parTransId="{AC061DF5-3C02-4700-B304-56F700A027ED}" sibTransId="{12DEEAF7-A971-40B7-A2B9-28E8EB96F18E}"/>
    <dgm:cxn modelId="{A81BC1C6-5F40-418C-BB72-F60F03D3B3DB}" type="presOf" srcId="{84004B10-9A97-4D9D-BF40-1CFCF397D9E8}" destId="{FD776685-5CD2-4CF8-A78E-20736C15CE69}" srcOrd="0" destOrd="0" presId="urn:microsoft.com/office/officeart/2005/8/layout/radial6"/>
    <dgm:cxn modelId="{12004A73-C79D-4727-A4C4-4B66EDC1E1E7}" type="presOf" srcId="{1E4AD700-E1AC-44E8-B666-8E3E29A2AEC7}" destId="{53E8F0DD-19AE-488E-B538-287BC3F12C18}" srcOrd="0" destOrd="0" presId="urn:microsoft.com/office/officeart/2005/8/layout/radial6"/>
    <dgm:cxn modelId="{68FB4F1B-A288-4C12-A164-E891DFE96A3C}" type="presOf" srcId="{32548DD3-7F2A-4D05-BF16-35DA045A8B13}" destId="{A80B08C7-5A6E-4CB9-A00C-ECBAFA3EAAF3}" srcOrd="0" destOrd="0" presId="urn:microsoft.com/office/officeart/2005/8/layout/radial6"/>
    <dgm:cxn modelId="{FB267218-D119-4EA0-BF26-F8C96610F754}" type="presParOf" srcId="{F1C8C3CC-EB47-49DA-81D6-DDB1B9A6C269}" destId="{E5F761ED-D779-42F5-ABEA-688DEB9836BE}" srcOrd="0" destOrd="0" presId="urn:microsoft.com/office/officeart/2005/8/layout/radial6"/>
    <dgm:cxn modelId="{A8A52C6A-8FFA-4461-99EC-F3C07788DDCE}" type="presParOf" srcId="{F1C8C3CC-EB47-49DA-81D6-DDB1B9A6C269}" destId="{29F9C038-A45E-4357-8430-0FBBB8AFA26A}" srcOrd="1" destOrd="0" presId="urn:microsoft.com/office/officeart/2005/8/layout/radial6"/>
    <dgm:cxn modelId="{06CBD00C-B5E5-471B-8AC4-AEB512DC7E7B}" type="presParOf" srcId="{F1C8C3CC-EB47-49DA-81D6-DDB1B9A6C269}" destId="{DB4D6FF4-5AE2-4713-9F32-6988B9D93B28}" srcOrd="2" destOrd="0" presId="urn:microsoft.com/office/officeart/2005/8/layout/radial6"/>
    <dgm:cxn modelId="{F363C0C1-F7CE-4A57-8F29-FBC5D3221886}" type="presParOf" srcId="{F1C8C3CC-EB47-49DA-81D6-DDB1B9A6C269}" destId="{A80B08C7-5A6E-4CB9-A00C-ECBAFA3EAAF3}" srcOrd="3" destOrd="0" presId="urn:microsoft.com/office/officeart/2005/8/layout/radial6"/>
    <dgm:cxn modelId="{37EC2AB2-CDE5-4D75-84D0-4AF8B90584DF}" type="presParOf" srcId="{F1C8C3CC-EB47-49DA-81D6-DDB1B9A6C269}" destId="{53E8F0DD-19AE-488E-B538-287BC3F12C18}" srcOrd="4" destOrd="0" presId="urn:microsoft.com/office/officeart/2005/8/layout/radial6"/>
    <dgm:cxn modelId="{B811896E-FC71-4476-981E-DAADA18B0111}" type="presParOf" srcId="{F1C8C3CC-EB47-49DA-81D6-DDB1B9A6C269}" destId="{CDA05444-0E0A-4E17-B972-56265A814412}" srcOrd="5" destOrd="0" presId="urn:microsoft.com/office/officeart/2005/8/layout/radial6"/>
    <dgm:cxn modelId="{1120E34F-3197-4FE5-A16A-CD7433942DE2}" type="presParOf" srcId="{F1C8C3CC-EB47-49DA-81D6-DDB1B9A6C269}" destId="{DC2B9153-308F-4D83-BEB2-F3BB6F02CE5D}" srcOrd="6" destOrd="0" presId="urn:microsoft.com/office/officeart/2005/8/layout/radial6"/>
    <dgm:cxn modelId="{548F2E05-5FAD-46EB-9FB1-DA989524C9CF}" type="presParOf" srcId="{F1C8C3CC-EB47-49DA-81D6-DDB1B9A6C269}" destId="{62120BDB-B000-4FC5-9973-47065BEEE2AC}" srcOrd="7" destOrd="0" presId="urn:microsoft.com/office/officeart/2005/8/layout/radial6"/>
    <dgm:cxn modelId="{37D7C071-CEDC-4EF0-9D52-D9F205CF1FF5}" type="presParOf" srcId="{F1C8C3CC-EB47-49DA-81D6-DDB1B9A6C269}" destId="{2085FA60-E602-4B32-BE64-3EA81CEF5EA5}" srcOrd="8" destOrd="0" presId="urn:microsoft.com/office/officeart/2005/8/layout/radial6"/>
    <dgm:cxn modelId="{1132AA48-FC8D-4516-A95D-3AE2D4822268}" type="presParOf" srcId="{F1C8C3CC-EB47-49DA-81D6-DDB1B9A6C269}" destId="{F01CA49F-7E14-41C2-87E3-A2DC62BDC6AA}" srcOrd="9" destOrd="0" presId="urn:microsoft.com/office/officeart/2005/8/layout/radial6"/>
    <dgm:cxn modelId="{2EE01C5E-CFF7-49E8-8EA0-222540515CA3}" type="presParOf" srcId="{F1C8C3CC-EB47-49DA-81D6-DDB1B9A6C269}" destId="{B385D52D-8070-4D0D-9EF9-5D83B19D546D}" srcOrd="10" destOrd="0" presId="urn:microsoft.com/office/officeart/2005/8/layout/radial6"/>
    <dgm:cxn modelId="{579EA247-0949-4412-8B3A-0D94DDBE4856}" type="presParOf" srcId="{F1C8C3CC-EB47-49DA-81D6-DDB1B9A6C269}" destId="{DEC64568-0BEA-418A-B024-A17CC84F8DF7}" srcOrd="11" destOrd="0" presId="urn:microsoft.com/office/officeart/2005/8/layout/radial6"/>
    <dgm:cxn modelId="{CBE0ED55-8E43-425F-AC63-B263A279D313}" type="presParOf" srcId="{F1C8C3CC-EB47-49DA-81D6-DDB1B9A6C269}" destId="{FD776685-5CD2-4CF8-A78E-20736C15CE69}" srcOrd="12" destOrd="0" presId="urn:microsoft.com/office/officeart/2005/8/layout/radial6"/>
    <dgm:cxn modelId="{C5C26010-0CDB-4567-B7FE-59A732A52CEE}" type="presParOf" srcId="{F1C8C3CC-EB47-49DA-81D6-DDB1B9A6C269}" destId="{8E703B75-EE90-404A-9717-7D38BF0FCB26}" srcOrd="13" destOrd="0" presId="urn:microsoft.com/office/officeart/2005/8/layout/radial6"/>
    <dgm:cxn modelId="{9A502E73-6673-4C9A-8E51-AEB844E7EF37}" type="presParOf" srcId="{F1C8C3CC-EB47-49DA-81D6-DDB1B9A6C269}" destId="{645BF94B-0069-47F0-A432-933434EAD12D}" srcOrd="14" destOrd="0" presId="urn:microsoft.com/office/officeart/2005/8/layout/radial6"/>
    <dgm:cxn modelId="{6C740E9C-FDDE-4DA7-8CCE-E110606CDC28}" type="presParOf" srcId="{F1C8C3CC-EB47-49DA-81D6-DDB1B9A6C269}" destId="{50DE111C-7997-42CD-9E3C-F463859071D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A0AAA-0F3D-4023-BF1E-5B797869D47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97BD3-2A2F-4056-B039-EE9DCB9DB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9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97BD3-2A2F-4056-B039-EE9DCB9DB10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5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5EB-9AD6-41EA-8C48-13911A0C1B4F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2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C32E-7F76-48B4-8895-E2E168C0E0EB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6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B4C5-0587-425E-898B-E65D04413360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C29-1EDD-4512-8169-623B81999E3D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7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B7E1-5259-4191-AA4D-EF7E2BF70B35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1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055-1767-4DDF-888E-824520285136}" type="datetime1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9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87B5-6167-4D03-8DE4-D71ABD988ACF}" type="datetime1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3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F948-B1F5-47E9-9292-1FC8FBBAEE17}" type="datetime1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9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61C-2A50-4117-85BA-53707B092A01}" type="datetime1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2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BE37-B966-4F16-9EB1-EA79AFCE35E3}" type="datetime1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6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D4C6-0960-4A83-B44E-3F2FFF6AC3D4}" type="datetime1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180D-CA8F-47AD-8D6A-6C5AA9D72A41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4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8"/>
          <p:cNvSpPr>
            <a:spLocks/>
          </p:cNvSpPr>
          <p:nvPr/>
        </p:nvSpPr>
        <p:spPr bwMode="auto">
          <a:xfrm>
            <a:off x="4282807" y="4859079"/>
            <a:ext cx="45719" cy="1713471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>
            <a:spLocks/>
          </p:cNvSpPr>
          <p:nvPr/>
        </p:nvSpPr>
        <p:spPr bwMode="auto">
          <a:xfrm>
            <a:off x="4448175" y="4859079"/>
            <a:ext cx="4305301" cy="1713471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Докладчик: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Силенок Валентин Сергеевич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Старший преподаватель кафедры ин. яз.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МГУСиТ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85725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E-mail: valentine.silenok.msu@gmail.com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object 20"/>
          <p:cNvSpPr>
            <a:spLocks/>
          </p:cNvSpPr>
          <p:nvPr/>
        </p:nvSpPr>
        <p:spPr bwMode="auto">
          <a:xfrm>
            <a:off x="0" y="2474750"/>
            <a:ext cx="9144000" cy="2830676"/>
          </a:xfrm>
          <a:custGeom>
            <a:avLst/>
            <a:gdLst>
              <a:gd name="T0" fmla="*/ 6678853 w 6678930"/>
              <a:gd name="T1" fmla="*/ 0 h 535305"/>
              <a:gd name="T2" fmla="*/ 0 w 6678930"/>
              <a:gd name="T3" fmla="*/ 0 h 535305"/>
              <a:gd name="T4" fmla="*/ 0 w 6678930"/>
              <a:gd name="T5" fmla="*/ 393877 h 535305"/>
              <a:gd name="T6" fmla="*/ 300367 w 6678930"/>
              <a:gd name="T7" fmla="*/ 393877 h 535305"/>
              <a:gd name="T8" fmla="*/ 460121 w 6678930"/>
              <a:gd name="T9" fmla="*/ 535000 h 535305"/>
              <a:gd name="T10" fmla="*/ 619861 w 6678930"/>
              <a:gd name="T11" fmla="*/ 393877 h 535305"/>
              <a:gd name="T12" fmla="*/ 6678853 w 6678930"/>
              <a:gd name="T13" fmla="*/ 393966 h 535305"/>
              <a:gd name="T14" fmla="*/ 6678853 w 6678930"/>
              <a:gd name="T15" fmla="*/ 0 h 5353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678930" h="535305">
                <a:moveTo>
                  <a:pt x="6678853" y="0"/>
                </a:moveTo>
                <a:lnTo>
                  <a:pt x="0" y="0"/>
                </a:lnTo>
                <a:lnTo>
                  <a:pt x="0" y="393877"/>
                </a:lnTo>
                <a:lnTo>
                  <a:pt x="300367" y="393877"/>
                </a:lnTo>
                <a:lnTo>
                  <a:pt x="460121" y="535000"/>
                </a:lnTo>
                <a:lnTo>
                  <a:pt x="619861" y="393877"/>
                </a:lnTo>
                <a:lnTo>
                  <a:pt x="6678853" y="393966"/>
                </a:lnTo>
                <a:lnTo>
                  <a:pt x="6678853" y="0"/>
                </a:lnTo>
                <a:close/>
              </a:path>
            </a:pathLst>
          </a:custGeom>
          <a:solidFill>
            <a:srgbClr val="4555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065" y="1017223"/>
            <a:ext cx="9144000" cy="13206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IX Межвузовская научно-практическая конференция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«Гуманитарный вектор преподавания иностранных языков»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РГГУ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727"/>
          <a:stretch/>
        </p:blipFill>
        <p:spPr bwMode="auto">
          <a:xfrm>
            <a:off x="256065" y="278488"/>
            <a:ext cx="2878772" cy="90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object 5"/>
          <p:cNvGrpSpPr>
            <a:grpSpLocks/>
          </p:cNvGrpSpPr>
          <p:nvPr/>
        </p:nvGrpSpPr>
        <p:grpSpPr bwMode="auto">
          <a:xfrm>
            <a:off x="850604" y="2657856"/>
            <a:ext cx="8144539" cy="1739973"/>
            <a:chOff x="7365492" y="0"/>
            <a:chExt cx="3327133" cy="7560321"/>
          </a:xfrm>
        </p:grpSpPr>
        <p:sp>
          <p:nvSpPr>
            <p:cNvPr id="14" name="object 6"/>
            <p:cNvSpPr>
              <a:spLocks/>
            </p:cNvSpPr>
            <p:nvPr/>
          </p:nvSpPr>
          <p:spPr bwMode="auto">
            <a:xfrm>
              <a:off x="9395053" y="5535002"/>
              <a:ext cx="33655" cy="2025014"/>
            </a:xfrm>
            <a:custGeom>
              <a:avLst/>
              <a:gdLst>
                <a:gd name="T0" fmla="*/ 0 w 33654"/>
                <a:gd name="T1" fmla="*/ 2025002 h 2025014"/>
                <a:gd name="T2" fmla="*/ 33098 w 33654"/>
                <a:gd name="T3" fmla="*/ 2025002 h 2025014"/>
                <a:gd name="T4" fmla="*/ 33098 w 33654"/>
                <a:gd name="T5" fmla="*/ 0 h 2025014"/>
                <a:gd name="T6" fmla="*/ 0 w 33654"/>
                <a:gd name="T7" fmla="*/ 0 h 2025014"/>
                <a:gd name="T8" fmla="*/ 0 w 33654"/>
                <a:gd name="T9" fmla="*/ 2025002 h 20250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54" h="2025014">
                  <a:moveTo>
                    <a:pt x="0" y="2025002"/>
                  </a:moveTo>
                  <a:lnTo>
                    <a:pt x="33096" y="2025002"/>
                  </a:lnTo>
                  <a:lnTo>
                    <a:pt x="33096" y="0"/>
                  </a:lnTo>
                  <a:lnTo>
                    <a:pt x="0" y="0"/>
                  </a:lnTo>
                  <a:lnTo>
                    <a:pt x="0" y="2025002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5" name="object 8"/>
            <p:cNvSpPr>
              <a:spLocks/>
            </p:cNvSpPr>
            <p:nvPr/>
          </p:nvSpPr>
          <p:spPr bwMode="auto">
            <a:xfrm>
              <a:off x="7365492" y="0"/>
              <a:ext cx="104775" cy="7560309"/>
            </a:xfrm>
            <a:custGeom>
              <a:avLst/>
              <a:gdLst>
                <a:gd name="T0" fmla="*/ 0 w 104775"/>
                <a:gd name="T1" fmla="*/ 7560005 h 7560309"/>
                <a:gd name="T2" fmla="*/ 104508 w 104775"/>
                <a:gd name="T3" fmla="*/ 7560005 h 7560309"/>
                <a:gd name="T4" fmla="*/ 104508 w 104775"/>
                <a:gd name="T5" fmla="*/ 0 h 7560309"/>
                <a:gd name="T6" fmla="*/ 0 w 104775"/>
                <a:gd name="T7" fmla="*/ 0 h 7560309"/>
                <a:gd name="T8" fmla="*/ 0 w 104775"/>
                <a:gd name="T9" fmla="*/ 7560005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75" h="7560309">
                  <a:moveTo>
                    <a:pt x="0" y="7560005"/>
                  </a:moveTo>
                  <a:lnTo>
                    <a:pt x="104508" y="7560005"/>
                  </a:lnTo>
                  <a:lnTo>
                    <a:pt x="104508" y="0"/>
                  </a:lnTo>
                  <a:lnTo>
                    <a:pt x="0" y="0"/>
                  </a:lnTo>
                  <a:lnTo>
                    <a:pt x="0" y="7560005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6" name="object 9"/>
            <p:cNvSpPr>
              <a:spLocks/>
            </p:cNvSpPr>
            <p:nvPr/>
          </p:nvSpPr>
          <p:spPr bwMode="auto">
            <a:xfrm>
              <a:off x="7470000" y="12"/>
              <a:ext cx="3222625" cy="7560309"/>
            </a:xfrm>
            <a:custGeom>
              <a:avLst/>
              <a:gdLst>
                <a:gd name="T0" fmla="*/ 3222002 w 3222625"/>
                <a:gd name="T1" fmla="*/ 0 h 7560309"/>
                <a:gd name="T2" fmla="*/ 0 w 3222625"/>
                <a:gd name="T3" fmla="*/ 0 h 7560309"/>
                <a:gd name="T4" fmla="*/ 0 w 3222625"/>
                <a:gd name="T5" fmla="*/ 7559992 h 7560309"/>
                <a:gd name="T6" fmla="*/ 3222002 w 3222625"/>
                <a:gd name="T7" fmla="*/ 7559992 h 7560309"/>
                <a:gd name="T8" fmla="*/ 3222002 w 3222625"/>
                <a:gd name="T9" fmla="*/ 0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22625" h="7560309">
                  <a:moveTo>
                    <a:pt x="3222002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3222002" y="7559992"/>
                  </a:lnTo>
                  <a:lnTo>
                    <a:pt x="3222002" y="0"/>
                  </a:lnTo>
                  <a:close/>
                </a:path>
              </a:pathLst>
            </a:custGeom>
            <a:solidFill>
              <a:srgbClr val="ED1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4913" y="2671106"/>
            <a:ext cx="7640448" cy="166862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Тема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Особенности, структура и барьеры языковой подготовки студентов вуза спорта и туризма.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5A210E-4141-0F89-65D4-4F0946D0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/>
              <a:t>Языковая личность и профессионально-деловое общение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5A768F-33CB-97AF-13F2-272BDB0AE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личность (ЯЛ) в части профессионального общения будет использовать такие же языковые средства, что и референт- определенное профессиональное сообщество, использующее определенные языковые средства, но в соответствии с ролью, которой она играет во взаимодействии с профессиональной средой делового общения.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самоопределение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билингвальной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ЯЛ - это процесс поиска и нахождение важного личностного смысла именно для данного субъекта, выражение собственной позиции в профессионально-деловом общении, выстраивание профессиональных отношений, создание коммуникативно-значимой профессиональной среды с позиции языковых норм.</a:t>
            </a:r>
          </a:p>
        </p:txBody>
      </p:sp>
    </p:spTree>
    <p:extLst>
      <p:ext uri="{BB962C8B-B14F-4D97-AF65-F5344CB8AC3E}">
        <p14:creationId xmlns:p14="http://schemas.microsoft.com/office/powerpoint/2010/main" val="398255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CA2DCA-08EA-145B-DB98-294DB8C6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ru-RU" sz="2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самоопределение  </a:t>
            </a:r>
            <a:r>
              <a:rPr lang="ru-RU" sz="2800" b="1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билингвальной</a:t>
            </a:r>
            <a:r>
              <a:rPr lang="ru-RU" sz="2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языковой личности</a:t>
            </a:r>
            <a:endParaRPr lang="ru-RU" sz="28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E17638-2136-B24E-A9B0-3CAB01C14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самоопределение </a:t>
            </a:r>
            <a:r>
              <a:rPr lang="ru-RU" sz="1800" kern="1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билингвальной</a:t>
            </a:r>
            <a:r>
              <a:rPr lang="ru-RU" sz="1800" kern="1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языковой личности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процесс поиска и нахождение важного личностного смысла (в профессии) именно для данного субъекта, выражение собственной позиции в профессионально-деловом общении, выстраивание профессиональных отношений, создание коммуникативно-значимой профессиональной среды с позиции языковых норм.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этой цели необходимо интенсифицировать языковое обучение студентов для их более быстрого вхождения в профессию в информативном и коммуникационном плане.</a:t>
            </a:r>
            <a:endParaRPr lang="ru-RU" sz="1800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73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A56BAD-7E6D-0E11-6846-CD8DE437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8" y="365126"/>
            <a:ext cx="7770632" cy="869785"/>
          </a:xfrm>
        </p:spPr>
        <p:txBody>
          <a:bodyPr>
            <a:normAutofit fontScale="90000"/>
          </a:bodyPr>
          <a:lstStyle/>
          <a:p>
            <a:r>
              <a:rPr lang="ru-RU" sz="2800" b="1" i="1" dirty="0"/>
              <a:t>Корреляция между уровнем профессионализации,  языковым опытом и степенью проф. самоопределения.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133AAFA0-A9F2-46F2-2E25-6E2FC87AB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6315"/>
              </p:ext>
            </p:extLst>
          </p:nvPr>
        </p:nvGraphicFramePr>
        <p:xfrm>
          <a:off x="942680" y="1310326"/>
          <a:ext cx="757266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581">
                  <a:extLst>
                    <a:ext uri="{9D8B030D-6E8A-4147-A177-3AD203B41FA5}">
                      <a16:colId xmlns:a16="http://schemas.microsoft.com/office/drawing/2014/main" xmlns="" val="2351022764"/>
                    </a:ext>
                  </a:extLst>
                </a:gridCol>
                <a:gridCol w="1891752">
                  <a:extLst>
                    <a:ext uri="{9D8B030D-6E8A-4147-A177-3AD203B41FA5}">
                      <a16:colId xmlns:a16="http://schemas.microsoft.com/office/drawing/2014/main" xmlns="" val="1985221844"/>
                    </a:ext>
                  </a:extLst>
                </a:gridCol>
                <a:gridCol w="1893167">
                  <a:extLst>
                    <a:ext uri="{9D8B030D-6E8A-4147-A177-3AD203B41FA5}">
                      <a16:colId xmlns:a16="http://schemas.microsoft.com/office/drawing/2014/main" xmlns="" val="2270940301"/>
                    </a:ext>
                  </a:extLst>
                </a:gridCol>
                <a:gridCol w="1893167">
                  <a:extLst>
                    <a:ext uri="{9D8B030D-6E8A-4147-A177-3AD203B41FA5}">
                      <a16:colId xmlns:a16="http://schemas.microsoft.com/office/drawing/2014/main" xmlns="" val="2393482960"/>
                    </a:ext>
                  </a:extLst>
                </a:gridCol>
              </a:tblGrid>
              <a:tr h="1173557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Уровни вовлеченности в профессию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Степень проф. </a:t>
                      </a:r>
                      <a:r>
                        <a:rPr lang="ru-RU" dirty="0" err="1"/>
                        <a:t>самоопределе-ния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Шкала </a:t>
                      </a:r>
                      <a:r>
                        <a:rPr lang="en-US" dirty="0"/>
                        <a:t>CEFR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[3]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Словарный запас, кол-во слов</a:t>
                      </a:r>
                      <a:r>
                        <a:rPr lang="en-US" dirty="0"/>
                        <a:t> [3]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466626"/>
                  </a:ext>
                </a:extLst>
              </a:tr>
              <a:tr h="1173557">
                <a:tc>
                  <a:txBody>
                    <a:bodyPr/>
                    <a:lstStyle/>
                    <a:p>
                      <a:r>
                        <a:rPr lang="ru-RU" dirty="0"/>
                        <a:t>Адаптации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Низкий уровень. Низкие профессиональные качества.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en-US" dirty="0"/>
                        <a:t>Lower Intermediate/</a:t>
                      </a:r>
                      <a:r>
                        <a:rPr lang="ru-RU" dirty="0"/>
                        <a:t>B1.</a:t>
                      </a:r>
                      <a:r>
                        <a:rPr lang="en-US" dirty="0"/>
                        <a:t> Intermediate (</a:t>
                      </a:r>
                      <a:r>
                        <a:rPr lang="ru-RU" dirty="0"/>
                        <a:t>средний)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2750-3250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9774067"/>
                  </a:ext>
                </a:extLst>
              </a:tr>
              <a:tr h="1173557">
                <a:tc>
                  <a:txBody>
                    <a:bodyPr/>
                    <a:lstStyle/>
                    <a:p>
                      <a:r>
                        <a:rPr lang="ru-RU" dirty="0"/>
                        <a:t>Специализации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уровень.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B2. U</a:t>
                      </a:r>
                      <a:r>
                        <a:rPr lang="ru-RU" dirty="0" err="1"/>
                        <a:t>pper</a:t>
                      </a:r>
                      <a:r>
                        <a:rPr lang="en-US" dirty="0"/>
                        <a:t>-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I</a:t>
                      </a:r>
                      <a:r>
                        <a:rPr lang="ru-RU" dirty="0" err="1"/>
                        <a:t>ntermediate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(средне-продвинутый)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3250-3750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289766"/>
                  </a:ext>
                </a:extLst>
              </a:tr>
              <a:tr h="1173557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Высокий уро-</a:t>
                      </a:r>
                      <a:r>
                        <a:rPr lang="ru-RU" dirty="0" err="1"/>
                        <a:t>вень</a:t>
                      </a:r>
                      <a:r>
                        <a:rPr lang="ru-RU" dirty="0"/>
                        <a:t>. Молодой профессионал.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C1. Advanced </a:t>
                      </a:r>
                      <a:r>
                        <a:rPr lang="ru-RU" dirty="0"/>
                        <a:t>(продвинутый)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3750-4500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66336"/>
                  </a:ext>
                </a:extLst>
              </a:tr>
              <a:tr h="631915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Я-концепция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Высокий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С1.</a:t>
                      </a:r>
                      <a:r>
                        <a:rPr lang="en-US" dirty="0"/>
                        <a:t>/C2 Proficiency </a:t>
                      </a:r>
                      <a:r>
                        <a:rPr lang="ru-RU" dirty="0"/>
                        <a:t>(в совершенстве)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4500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9401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E86D12-255C-5395-12C1-ADB3A07B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                               Язык специальности: </a:t>
            </a:r>
            <a:br>
              <a:rPr lang="ru-RU" sz="2800" b="1" i="1" dirty="0"/>
            </a:br>
            <a:r>
              <a:rPr lang="ru-RU" sz="2800" b="1" i="1" dirty="0"/>
              <a:t>               новые профессиональные компетенции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E2D2DE-747E-15C4-D270-77C55153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Возрастающее количество специальных спортивных терминов и новой разговорной лексики усложняет изучение профессионального английского языка спорта. </a:t>
            </a:r>
            <a:r>
              <a:rPr lang="ru-RU" sz="2000" dirty="0">
                <a:solidFill>
                  <a:srgbClr val="0070C0"/>
                </a:solidFill>
              </a:rPr>
              <a:t>Возникновение таких новых профессиональных компетенций (ПК), </a:t>
            </a:r>
            <a:r>
              <a:rPr lang="ru-RU" sz="2000" dirty="0"/>
              <a:t>как: </a:t>
            </a:r>
            <a:r>
              <a:rPr lang="ru-RU" sz="2000" dirty="0">
                <a:solidFill>
                  <a:srgbClr val="FF0000"/>
                </a:solidFill>
              </a:rPr>
              <a:t>1) передача профессионального спортивного (тренерского опыта) средствами иностранного языка.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7030A0"/>
                </a:solidFill>
              </a:rPr>
              <a:t>2) менеджерская деятельность и профессиональная коммуникация при подготовке к международным чемпионатам. </a:t>
            </a:r>
            <a:r>
              <a:rPr lang="ru-RU" sz="2000" dirty="0">
                <a:solidFill>
                  <a:srgbClr val="00B050"/>
                </a:solidFill>
              </a:rPr>
              <a:t>3) коммуникация со спортивными зарубежными СМИ, выводит эту проблему на новый уровень.</a:t>
            </a:r>
          </a:p>
        </p:txBody>
      </p:sp>
    </p:spTree>
    <p:extLst>
      <p:ext uri="{BB962C8B-B14F-4D97-AF65-F5344CB8AC3E}">
        <p14:creationId xmlns:p14="http://schemas.microsoft.com/office/powerpoint/2010/main" val="699731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5D59C7-CAA2-C2B7-7B32-D0C6A7D5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/>
              <a:t>         </a:t>
            </a:r>
            <a:r>
              <a:rPr lang="ru-RU" sz="2800" b="1" i="1" dirty="0"/>
              <a:t>Особенности преподавания: использование лексического минимума по специальности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E1FD56-4F57-FBF5-5FA0-23579CBFF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Не всегда словари и методические пособия фиксируют регулярные изменения в английском языке. Но </a:t>
            </a:r>
            <a:r>
              <a:rPr lang="ru-RU" sz="2000" dirty="0">
                <a:solidFill>
                  <a:srgbClr val="00B050"/>
                </a:solidFill>
              </a:rPr>
              <a:t>учебная лексикография </a:t>
            </a:r>
            <a:r>
              <a:rPr lang="ru-RU" sz="2000" dirty="0"/>
              <a:t>тем и отличается от академической лексикографии, что </a:t>
            </a:r>
            <a:r>
              <a:rPr lang="ru-RU" sz="2000" dirty="0">
                <a:solidFill>
                  <a:srgbClr val="00B050"/>
                </a:solidFill>
              </a:rPr>
              <a:t>в большей степени ориентирована на цели обучения, чем на информирование.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В сфере учебной деятельности получили широкое распространение специализированные лексические минимумы как по техническим, так и по  гуманитарным дисциплинам. Как правило, они приводятся в конце учебных пособий и учебников, или же представляют собой отдельные самостоятельные издания.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6308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43B39B-9773-1E98-B9E4-808DC9EE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преподавания: использование </a:t>
            </a:r>
            <a:r>
              <a:rPr lang="ru-RU" sz="2800" b="1" i="1" dirty="0" err="1"/>
              <a:t>лекси-ческого</a:t>
            </a:r>
            <a:r>
              <a:rPr lang="ru-RU" sz="2800" b="1" i="1" dirty="0"/>
              <a:t> минимума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031E1A-99F5-D2D8-4B9C-4DEE0D45A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/>
              <a:t>Словари лексического минимума отличаются от учебных словарей большей практической направленностью, минимальными лексическими пометами, более тщательным подбором словника и более компактными словарными статьями.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rgbClr val="00B050"/>
                </a:solidFill>
              </a:rPr>
              <a:t>Использование таких словарей для создания учебников по ИЯ и пособий позволяет интенсифицировать процесс обучения, актуализировать  РПД </a:t>
            </a:r>
            <a:r>
              <a:rPr lang="ru-RU" sz="2000" dirty="0"/>
              <a:t>(а также, тематическое планирование и фонд оценочных средств). Все это делает данный подход  практико-ориентированным, нацеленным  на быстро вхождение в профессию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879827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F94EFF-4B68-E551-2C14-259405CB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Современные подходы к формированию словника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3D7D69-72A4-58A1-8301-429DF5D52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just" rtl="0"/>
            <a:r>
              <a:rPr lang="ru-RU" sz="2000" b="0" i="0" u="none" strike="noStrike" kern="100" baseline="0" dirty="0">
                <a:latin typeface="Times New Roman" panose="02020603050405020304" pitchFamily="18" charset="0"/>
              </a:rPr>
              <a:t>Следует отметить основные современные подходы к формированию словника словаря лексического минимума: </a:t>
            </a:r>
          </a:p>
          <a:p>
            <a:pPr marR="0" algn="just" rtl="0"/>
            <a:r>
              <a:rPr lang="ru-RU" sz="2000" b="0" i="0" u="none" strike="noStrike" kern="100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1) применение прикладных средств компьютерной лексикографии: программы-</a:t>
            </a:r>
            <a:r>
              <a:rPr lang="ru-RU" sz="2000" b="0" i="0" u="none" strike="noStrike" kern="100" baseline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конкордансеры</a:t>
            </a:r>
            <a:r>
              <a:rPr lang="ru-RU" sz="2000" b="0" i="0" u="none" strike="noStrike" kern="100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. </a:t>
            </a:r>
          </a:p>
          <a:p>
            <a:pPr marR="0" algn="just" rtl="0"/>
            <a:r>
              <a:rPr lang="ru-RU" sz="2000" b="0" i="0" u="none" strike="noStrike" kern="100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2) использование авторской методики для отбора актуальных лексических единиц </a:t>
            </a:r>
          </a:p>
          <a:p>
            <a:pPr marR="0" algn="just" rtl="0"/>
            <a:r>
              <a:rPr lang="ru-RU" sz="2000" b="0" i="0" u="none" strike="noStrike" kern="100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3) анкетный опрос словоупотребления </a:t>
            </a:r>
          </a:p>
          <a:p>
            <a:pPr marR="0" algn="just" rtl="0"/>
            <a:r>
              <a:rPr lang="ru-RU" sz="2000" b="0" i="0" u="none" strike="noStrike" kern="100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4) экспертный, коллегиальный метод</a:t>
            </a:r>
          </a:p>
          <a:p>
            <a:pPr marR="0" algn="just" rtl="0"/>
            <a:r>
              <a:rPr lang="ru-RU" sz="2000" b="0" i="0" u="none" strike="noStrike" kern="100" baseline="0" dirty="0">
                <a:latin typeface="Times New Roman" panose="02020603050405020304" pitchFamily="18" charset="0"/>
              </a:rPr>
              <a:t>5) </a:t>
            </a:r>
            <a:r>
              <a:rPr lang="ru-RU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сопоставление и изучение корпусов британского английского языка (</a:t>
            </a:r>
            <a:r>
              <a:rPr lang="en-US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BNC</a:t>
            </a:r>
            <a:r>
              <a:rPr lang="ru-RU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), Оксфордского корпуса английского языка (</a:t>
            </a:r>
            <a:r>
              <a:rPr lang="ru-RU" sz="2000" b="0" i="0" u="none" strike="noStrike" kern="100" baseline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Oxford</a:t>
            </a:r>
            <a:r>
              <a:rPr lang="ru-RU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 English Corpus) и американского английского языка (</a:t>
            </a:r>
            <a:r>
              <a:rPr lang="en-US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ANC</a:t>
            </a:r>
            <a:r>
              <a:rPr lang="ru-RU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), а также корпуса современного английского языка (</a:t>
            </a:r>
            <a:r>
              <a:rPr lang="en-US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COCA</a:t>
            </a:r>
            <a:r>
              <a:rPr lang="ru-RU" sz="2000" b="0" i="0" u="none" strike="noStrike" kern="100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2318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9D2E3C-002A-5C50-F82B-CC6217C5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Словарь лексического минимума активного типа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7A1EAE-C3A9-BAF6-517A-F91B282D7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также словари лексического минимума активного типа, напр.,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Longman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Activator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первое издание в 1997 г., переработанное изд. в 2006 году), где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базовых слов представлены наряду с их синонимами, словосочетаниями,  расширяя общий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вокабуляр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многих тысяч более точных понятий.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нем отражена сочетаемость слов и стилистика словоупотребления. Словарь ориентирован на общий литературно-разговорный пласт английского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365201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0F2177-FCF4-0036-97A0-F5940DB0D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/>
              <a:t>Профессиональный словарь лексического минимума активного типа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3E6E3A-0D1E-0B07-64D3-067AB3F46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проблему вхождения в профессию, а значит и профессионального самоопределения, и освоения английского язык как практического инструмента для спортивной коммуникации мог бы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разработанный профессиональный словарь лексического минимума активного типа.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его основе в дальнейшем может быть разработана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обучения английскому языку, основанная на принципах интенсификации.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словарь должен сочетать как общий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лексический минимум общего английского языка, так и профессионально-ориентированного.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04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88A182-7D3A-0553-5626-016BDB3C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2833"/>
            <a:ext cx="7886700" cy="1325563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/>
              <a:t>Сущность интенсификации языкового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188B2A-5D65-6F0F-94C3-17393233B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1.Снятие психо-эмоциональных барьеров, уменьшение степени языковой тревожности.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2.Повышение языковой компетентности будущих специалистов вуза спорта и туризма.</a:t>
            </a:r>
          </a:p>
          <a:p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Формирование профессионального самоопределения языковой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билингвальной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 у обучающихся вуза спорта и туризма.</a:t>
            </a:r>
          </a:p>
          <a:p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4.Проецирование  обучающимся  возможностей использования процесса интенсификации изучения иностранного языка как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-вия профессионального самоопределения.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Развитие профессионально-значимые свойства и качества личности.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Помощь обучающимся в осознании своего личностного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-ла и психологических ресурсов.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99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727"/>
          <a:stretch/>
        </p:blipFill>
        <p:spPr bwMode="auto">
          <a:xfrm>
            <a:off x="256065" y="278488"/>
            <a:ext cx="1881079" cy="59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3194" y="2708813"/>
            <a:ext cx="7640448" cy="166862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Вопрос № __</a:t>
            </a:r>
          </a:p>
          <a:p>
            <a:r>
              <a:rPr lang="ru-RU" b="1" dirty="0">
                <a:solidFill>
                  <a:schemeClr val="bg1"/>
                </a:solidFill>
              </a:rPr>
              <a:t>«___________________________»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0229067-C62D-29AC-C8B4-F23691F0F8BC}"/>
              </a:ext>
            </a:extLst>
          </p:cNvPr>
          <p:cNvSpPr txBox="1"/>
          <p:nvPr/>
        </p:nvSpPr>
        <p:spPr>
          <a:xfrm>
            <a:off x="520358" y="1643270"/>
            <a:ext cx="7756376" cy="4404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связи с расширением наименования спортивных направлений в спорте в России выявлено противоречие между потребностью в профессиональных кадрах в области спорта и туризма и отсутствием методических программ и учебно-методических комплексов в области языкового образования, способствующих профессиональному самоопределению будущих молодых специалистов данных сфер деятельности.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 рассматриваемой проблемы, ее значимость и недостаточная разработанность формирования профессионального самоопределения у обучающихся вуза спорта и туризма при использовании технологий интенсивного обучения иностранному языку, а также недостаточная изученность барьеров языковой подготовки студентов вуза спорта и туризма  обусловили выбор темы.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77EFB7-6BD0-6CA2-B20F-5E5C65DA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/>
              <a:t>Разработка модели по интенсификации языковой подготовки специалиста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CD5E33-6614-2FE3-DA3F-8F5FA47D6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совпадении языкового и этикетного кодов в процессе профессионального общение решается коммуникативная задача, обретается личностный мотив для дальнейшего использования английского языка в спортивной деятельности, тем самым влияя на профессиональное самоопределение будущего.</a:t>
            </a:r>
          </a:p>
          <a:p>
            <a:pPr algn="just">
              <a:lnSpc>
                <a:spcPct val="2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вопрос разработки эффективной модели, и в дальнейшем технологии по интенсификации языковой подготовки.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420600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04EE6A-A2E2-1851-4AE0-95523A58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/>
              <a:t>                       </a:t>
            </a:r>
            <a:r>
              <a:rPr lang="ru-RU" sz="2800" b="1" i="1" dirty="0">
                <a:solidFill>
                  <a:srgbClr val="FFC000"/>
                </a:solidFill>
              </a:rPr>
              <a:t>Тест-опрос студентов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4D40EC-CEDE-CE56-58AE-0BCFDE62E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этой цели был произведен тест-опрос, в котором  участвовало 7 групп студентов-бакалавров 1, 2 и 3 курсов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МГУСиТ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обучающихся по направлению «Физическая культура», общее число анкетируемых составило 85. Опрос проходил в начале декабря 2022 года.                                                     </a:t>
            </a:r>
          </a:p>
          <a:p>
            <a:pPr algn="just">
              <a:lnSpc>
                <a:spcPct val="2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показывает, что не все 85 опрошенных (см. табл. 1) вовлечены в профессиональную сферу спорта.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7805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E35F33-0326-8121-B9B9-B3DACCD8D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ru-RU" altLang="ru-RU" sz="31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усвоения языка обучающимися-бакалаврами (85 респондентов) Таблица 1.</a:t>
            </a:r>
            <a:r>
              <a:rPr kumimoji="0" lang="ru-RU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457F3E4-F0BA-34E1-FCE7-1CF4D43AB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304023"/>
              </p:ext>
            </p:extLst>
          </p:nvPr>
        </p:nvGraphicFramePr>
        <p:xfrm>
          <a:off x="1263192" y="1825625"/>
          <a:ext cx="6702457" cy="4589454"/>
        </p:xfrm>
        <a:graphic>
          <a:graphicData uri="http://schemas.openxmlformats.org/drawingml/2006/table">
            <a:tbl>
              <a:tblPr firstRow="1" firstCol="1" bandRow="1"/>
              <a:tblGrid>
                <a:gridCol w="3624229">
                  <a:extLst>
                    <a:ext uri="{9D8B030D-6E8A-4147-A177-3AD203B41FA5}">
                      <a16:colId xmlns:a16="http://schemas.microsoft.com/office/drawing/2014/main" xmlns="" val="1570803157"/>
                    </a:ext>
                  </a:extLst>
                </a:gridCol>
                <a:gridCol w="1539502">
                  <a:extLst>
                    <a:ext uri="{9D8B030D-6E8A-4147-A177-3AD203B41FA5}">
                      <a16:colId xmlns:a16="http://schemas.microsoft.com/office/drawing/2014/main" xmlns="" val="3458643987"/>
                    </a:ext>
                  </a:extLst>
                </a:gridCol>
                <a:gridCol w="1538726">
                  <a:extLst>
                    <a:ext uri="{9D8B030D-6E8A-4147-A177-3AD203B41FA5}">
                      <a16:colId xmlns:a16="http://schemas.microsoft.com/office/drawing/2014/main" xmlns="" val="2543353287"/>
                    </a:ext>
                  </a:extLst>
                </a:gridCol>
              </a:tblGrid>
              <a:tr h="668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Подход к изучению английского языка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ответов 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число ответов на вопрос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7667114"/>
                  </a:ext>
                </a:extLst>
              </a:tr>
              <a:tr h="206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Выучить больше слов</a:t>
                      </a:r>
                      <a:endParaRPr lang="ru-RU" sz="14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8669917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слушать на иностранном языке</a:t>
                      </a:r>
                      <a:endParaRPr lang="ru-RU" sz="14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sz="1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1408258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читать на иностранном языке</a:t>
                      </a:r>
                      <a:endParaRPr lang="ru-RU" sz="14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50,6 </a:t>
                      </a:r>
                      <a:endParaRPr lang="ru-RU" sz="1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956136"/>
                  </a:ext>
                </a:extLst>
              </a:tr>
              <a:tr h="206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Чаще делать домашние задания</a:t>
                      </a:r>
                      <a:endParaRPr lang="ru-RU" sz="14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1067887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писать на иностранном языке</a:t>
                      </a:r>
                      <a:endParaRPr lang="ru-RU" sz="14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7517226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Общаться с англоязычными туристами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9562788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общаться на иностранном языке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408055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говорить на иностранном языке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2102931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уделять время языку после занятий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974341"/>
                  </a:ext>
                </a:extLst>
              </a:tr>
              <a:tr h="206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Жить в английском языке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523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933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62942-B611-6ED2-F387-A695A57EF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C000"/>
                </a:solidFill>
              </a:rPr>
              <a:t>                          Анализ тест-опроса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71BF16-4C9D-4063-CFAE-194820EFD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/>
              <a:t>В Таблице 1 мы можем видеть какие подходы обучающиеся выбирают для изучения английского языка. Обучающиеся могли выбрать несколько важных для них подходов из предложенного списка, также они могли отметить, то, что не было представлено в опроснике, в графе иное. </a:t>
            </a:r>
            <a:r>
              <a:rPr lang="ru-RU" sz="2000" dirty="0">
                <a:solidFill>
                  <a:srgbClr val="00B050"/>
                </a:solidFill>
              </a:rPr>
              <a:t>Можно видеть  стереотипность высказывания касательно понимания того, для чего же в действительности нужен словарный запас. </a:t>
            </a:r>
            <a:r>
              <a:rPr lang="ru-RU" sz="2000" dirty="0"/>
              <a:t>Также следует отметить принижение роли учебной деятельности в процессе изучения иностранного языка, это может быть напрямую связано с личностными коммуникативными барьерами, мотивами избегания коммуникативных неудач на занятиях иностранного языка и не до конца осознанным потенциалом языковой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3461398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580396-6607-0839-D8A8-AA683F99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Сложности, возникающие при изучении англ. яз. График 1.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CE8C571-322C-A3C9-0887-E6AB8958C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37" y="1334904"/>
            <a:ext cx="6617617" cy="5339273"/>
          </a:xfrm>
        </p:spPr>
      </p:pic>
    </p:spTree>
    <p:extLst>
      <p:ext uri="{BB962C8B-B14F-4D97-AF65-F5344CB8AC3E}">
        <p14:creationId xmlns:p14="http://schemas.microsoft.com/office/powerpoint/2010/main" val="508618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292365-B27F-4604-9961-D9771497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>
                <a:solidFill>
                  <a:srgbClr val="FFC000"/>
                </a:solidFill>
              </a:rPr>
              <a:t>                    </a:t>
            </a:r>
            <a:r>
              <a:rPr lang="ru-RU" sz="2800" b="1" i="1" dirty="0">
                <a:solidFill>
                  <a:srgbClr val="FFC000"/>
                </a:solidFill>
              </a:rPr>
              <a:t>Анализ тест-опроса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B6A8FD-A8E0-8637-EE5D-F0B5B6BFE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вопросов также был один, относящийся к сложности изучения английского языка (см. График 1).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на вопрос, касающийся чтения профессиональных статей на англ.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обучающимися показал: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читаю лишь у 2,4 % опрошенных, иногда читают 28,6% обучающихся, редко читают 69% анкетируемых.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может частично свидетельствовать, что освоение профессиональных знаний на английском языке у обучающихся выражено в недостаточной степени.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156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4CC461-A09E-814B-030F-EFD3CC66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>
                <a:solidFill>
                  <a:srgbClr val="FFC000"/>
                </a:solidFill>
              </a:rPr>
              <a:t>                   </a:t>
            </a:r>
            <a:r>
              <a:rPr lang="ru-RU" sz="2800" b="1" i="1" dirty="0">
                <a:solidFill>
                  <a:srgbClr val="FFC000"/>
                </a:solidFill>
              </a:rPr>
              <a:t>Анализ тест-опроса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07173A-1294-5210-8556-52E0D900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показал опрос,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обучающихся нет четкого понимания значимости, касающегося взаимосвязи письма с другими продуктивными  и </a:t>
            </a:r>
            <a:r>
              <a:rPr lang="ru-RU" sz="1800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рецептивными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видами речевой деятельности (говорение и чтение),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следовательно они мало уделяют внимание выполнению письменных работ на английском языке. Это косвенно подтверждается данными этого же опроса: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лишь 10,6% обучающихся часто используют английский язык в своей работе, а 7% анкетируемых отметили, что списывают задания «у однокурсника»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(такой низкий показатель свидетельствует о сознательном преувеличение, связанном с социальными установками успешности и мотивом избегания неудач в профессии, что тоже может привнести искажение в их профессиональную Я-концепцию).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94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69DB3D-6F0F-CF7A-E37C-2B08DACC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C000"/>
                </a:solidFill>
              </a:rPr>
              <a:t>                                Анализ тест-опроса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E13D11-23C8-34A6-D98C-D31F79F28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3784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Вместе с тем, у обучающихся умеренно выражена познавательная и продуктивная активности: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39,3% опрошенных при выполнении письменных заданий стараются найти похожий образец. Это показывает, что есть динамика в зоне ближайшего развития. </a:t>
            </a:r>
            <a:r>
              <a:rPr lang="ru-RU" sz="18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анкетируемых боязнь сделать ошибку и мотив избегания ошибки (формулировка опросника «делаю все, чтобы не ошибиться») соответственно составили 23,8% и 31%,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по-видимому связано с личностными барьерами (негативным прошлым языковым опытом и слабым самоопределением в профессии).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29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7CF047-D740-ADEE-CF5B-3AC16208E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>
                <a:solidFill>
                  <a:srgbClr val="FFC000"/>
                </a:solidFill>
              </a:rPr>
              <a:t>                    </a:t>
            </a:r>
            <a:r>
              <a:rPr lang="ru-RU" sz="2800" b="1" i="1" dirty="0">
                <a:solidFill>
                  <a:srgbClr val="FFC000"/>
                </a:solidFill>
              </a:rPr>
              <a:t>Анализ тест-опроса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E27F30-21D4-2A88-1728-917D2AA5E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0008"/>
            <a:ext cx="7886700" cy="469695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вопросов опросника также был вопрос, относящийся к тому, как именно обучающиеся сами учат английский язык. Подавляющее число студентов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(66,3%) для изучения английского языка используют мультимедиа контент платформы </a:t>
            </a:r>
            <a:r>
              <a:rPr lang="en-US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свидетельствует о предпочтении ими аудио-визуального материала на английском языке. Вместе с тем, не смотря на глубокую вовлеченность современных студентов в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киберсреду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21,7% использует мультимедиа платформы для изучения языка. </a:t>
            </a:r>
            <a:r>
              <a:rPr lang="ru-RU" sz="1800" kern="1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34,9% обучающихся просмотр спортивных матчей инструмент для изучения особенностей профессионального английского языка,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для </a:t>
            </a:r>
            <a:r>
              <a:rPr lang="ru-RU" sz="18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47% студентов, которые   смотрят сериалы и фильмы на языке, это источник пополнения словарного запаса. </a:t>
            </a:r>
            <a:r>
              <a:rPr lang="ru-RU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Предпочитают гипертексту чтение книг и статей 20,5% опрошенных, только 15,7%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студентов выписывают новые слова, что служит признаком, что навык письма в их деятельности не является ведущим и интерактивный компонент в проведении занятий с такими студентами должен присутствовать в соответствии с их актуализированными потребностями и способностями.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022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7F9FA-7DC1-8DB6-1A89-3AF185EC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r>
              <a:rPr lang="ru-RU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71071E-10D1-F2B1-B295-D4CDB1C7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9814"/>
            <a:ext cx="7886700" cy="518714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вышеизложенного следует отметить следующие особенности языкового обучения будущих спортсменов и барьеры, возникающие при этом.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7200" kern="1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особенностям языковой подготовки мы относим: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 Их практико-ориентированный характер.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Необходимость соотнесения технологии и содержания, позволяющие интенсифицировать процесс, которые подразумевают некую соревновательность и конкурентность, что свойственно спортивной деятельности. Учитывать индивидуальные характеристики обучающихся исходя из особенности будущей спортивной деятельности, когда формируются знания, умения и компетенции спортсменов, не общие компетенции, а специальные компетенции отличные от других  профессий.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57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C7458C-9E7A-D2B4-5D38-A19A019D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3119BD-45C4-F4A8-BE1C-A17DC5BFE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6887"/>
            <a:ext cx="7886700" cy="4810076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endParaRPr lang="ru-RU" sz="2400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1.Рассмотреть особенности целевой языковой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подготов-ки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2.Рассмотреть подходы к формирования лексического минимума для интенсификации обучения 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3.Выявить барьеры языковой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3413237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0AE169-7E2C-6CF6-CD63-F9A56323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2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4E588D-E022-F77B-8C5F-6A204129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4021"/>
            <a:ext cx="7886700" cy="476294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на основании указанного были выявлены барьеры, которые не позволяют в настоящее время в достаточной степени реализовать потенциал языковой подготовки для профессионального самоопределения студентов спорта и туризма. К этим барьерам относятся: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Психо-эмоциональные барьеры, барьеры «псевдо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страха».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Барьеры, связанные с недостаточной вовлеченностью в профессиональную сферу спорта, и оценки того, что их (спортсменов) языковая подготовка может быть полезна в  профессиональной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753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E374BE-88C6-0259-F4B6-D19B8CBF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                                     </a:t>
            </a:r>
            <a:r>
              <a:rPr lang="ru-RU" sz="2800" b="1" i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19A7E5-3E6C-2056-B900-E3F8B54D1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0643"/>
            <a:ext cx="8235492" cy="491377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ru-RU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в изучении иностранного языка и недопонимание его потенциала не создает для студентов достаточного условия, чтобы их Я-концепция проявлялась на иностранном языке. У студентов профессиональное самоопределение должно вестись на всех дисциплинах, но на иностранном языке это процесс проходит сложно, поскольку обучающиеся себя не проявляют в должной мере, это означает, что преподаватель по иностранному языку не в состоянии должным образом им помочь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636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D4EBD9-D27D-2C37-B3BA-BB231CA7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                                     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A92E40-58ED-FDF4-AC36-4E02FE0B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1.Левина О.Н. Интеллектуальное саморазвитие ученика как психолого-педагогическая проблема // Вестник Южно-Уральского ГУ. Серия: Психология. 2013. - Т. 6 № 2. С. 75.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2.Пустошило П.В., Быстрицкая Е.В.,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Пустошило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 Характеристики образовательных барьеров практико-ориентированной языковой подготовки обучающихся вузов спортивной отрасли // Современные проблемы науки и образования. – 2022. – № 6-1. 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https://science-education.ru/ru/article/view?id=32375 (дата обращения: 16.02.2023).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3.Milton J., Alexiou T. Vocabulary size and the common European framework of reference for languages, 2009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https://www.researchgate.net/publication/312063998_Vocabulary_size_and_the_common_European_framework_of_reference_for_languages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(дата обращения: 16.02.2023).</a:t>
            </a:r>
          </a:p>
        </p:txBody>
      </p:sp>
    </p:spTree>
    <p:extLst>
      <p:ext uri="{BB962C8B-B14F-4D97-AF65-F5344CB8AC3E}">
        <p14:creationId xmlns:p14="http://schemas.microsoft.com/office/powerpoint/2010/main" val="3258468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A0BB7-03B7-757B-F6C1-F18B492A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10" y="2570998"/>
            <a:ext cx="7886700" cy="1325563"/>
          </a:xfrm>
        </p:spPr>
        <p:txBody>
          <a:bodyPr/>
          <a:lstStyle/>
          <a:p>
            <a:r>
              <a:rPr lang="ru-RU" b="1" i="1" dirty="0">
                <a:solidFill>
                  <a:srgbClr val="00B050"/>
                </a:solidFill>
              </a:rPr>
              <a:t>Спасибо за Внимание!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CB8545-8669-1845-7C01-6E838D75B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              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3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8"/>
          <p:cNvSpPr>
            <a:spLocks/>
          </p:cNvSpPr>
          <p:nvPr/>
        </p:nvSpPr>
        <p:spPr bwMode="auto">
          <a:xfrm>
            <a:off x="4282807" y="4859079"/>
            <a:ext cx="45719" cy="1713471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>
            <a:spLocks/>
          </p:cNvSpPr>
          <p:nvPr/>
        </p:nvSpPr>
        <p:spPr bwMode="auto">
          <a:xfrm>
            <a:off x="4448175" y="4832580"/>
            <a:ext cx="4305301" cy="1739970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Докладчик: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Силенок Валентин Сергеевич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Старший преподаватель каф. ин.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яз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МГУСиТ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85725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E-mail: valentine.silenok.msu@gmail.com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85725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object 20"/>
          <p:cNvSpPr>
            <a:spLocks/>
          </p:cNvSpPr>
          <p:nvPr/>
        </p:nvSpPr>
        <p:spPr bwMode="auto">
          <a:xfrm>
            <a:off x="0" y="2474750"/>
            <a:ext cx="9144000" cy="2830676"/>
          </a:xfrm>
          <a:custGeom>
            <a:avLst/>
            <a:gdLst>
              <a:gd name="T0" fmla="*/ 6678853 w 6678930"/>
              <a:gd name="T1" fmla="*/ 0 h 535305"/>
              <a:gd name="T2" fmla="*/ 0 w 6678930"/>
              <a:gd name="T3" fmla="*/ 0 h 535305"/>
              <a:gd name="T4" fmla="*/ 0 w 6678930"/>
              <a:gd name="T5" fmla="*/ 393877 h 535305"/>
              <a:gd name="T6" fmla="*/ 300367 w 6678930"/>
              <a:gd name="T7" fmla="*/ 393877 h 535305"/>
              <a:gd name="T8" fmla="*/ 460121 w 6678930"/>
              <a:gd name="T9" fmla="*/ 535000 h 535305"/>
              <a:gd name="T10" fmla="*/ 619861 w 6678930"/>
              <a:gd name="T11" fmla="*/ 393877 h 535305"/>
              <a:gd name="T12" fmla="*/ 6678853 w 6678930"/>
              <a:gd name="T13" fmla="*/ 393966 h 535305"/>
              <a:gd name="T14" fmla="*/ 6678853 w 6678930"/>
              <a:gd name="T15" fmla="*/ 0 h 5353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678930" h="535305">
                <a:moveTo>
                  <a:pt x="6678853" y="0"/>
                </a:moveTo>
                <a:lnTo>
                  <a:pt x="0" y="0"/>
                </a:lnTo>
                <a:lnTo>
                  <a:pt x="0" y="393877"/>
                </a:lnTo>
                <a:lnTo>
                  <a:pt x="300367" y="393877"/>
                </a:lnTo>
                <a:lnTo>
                  <a:pt x="460121" y="535000"/>
                </a:lnTo>
                <a:lnTo>
                  <a:pt x="619861" y="393877"/>
                </a:lnTo>
                <a:lnTo>
                  <a:pt x="6678853" y="393966"/>
                </a:lnTo>
                <a:lnTo>
                  <a:pt x="6678853" y="0"/>
                </a:lnTo>
                <a:close/>
              </a:path>
            </a:pathLst>
          </a:custGeom>
          <a:solidFill>
            <a:srgbClr val="4555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065" y="1017223"/>
            <a:ext cx="9144000" cy="13206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IX Межвузовская научно-практическая конференция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«Гуманитарный вектор преподавания иностранных языков»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РГГУ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727"/>
          <a:stretch/>
        </p:blipFill>
        <p:spPr bwMode="auto">
          <a:xfrm>
            <a:off x="256065" y="278488"/>
            <a:ext cx="2878772" cy="90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object 5"/>
          <p:cNvGrpSpPr>
            <a:grpSpLocks/>
          </p:cNvGrpSpPr>
          <p:nvPr/>
        </p:nvGrpSpPr>
        <p:grpSpPr bwMode="auto">
          <a:xfrm>
            <a:off x="850604" y="2657856"/>
            <a:ext cx="8144539" cy="1739973"/>
            <a:chOff x="7365492" y="0"/>
            <a:chExt cx="3327133" cy="7560321"/>
          </a:xfrm>
        </p:grpSpPr>
        <p:sp>
          <p:nvSpPr>
            <p:cNvPr id="14" name="object 6"/>
            <p:cNvSpPr>
              <a:spLocks/>
            </p:cNvSpPr>
            <p:nvPr/>
          </p:nvSpPr>
          <p:spPr bwMode="auto">
            <a:xfrm>
              <a:off x="9395053" y="5535002"/>
              <a:ext cx="33655" cy="2025014"/>
            </a:xfrm>
            <a:custGeom>
              <a:avLst/>
              <a:gdLst>
                <a:gd name="T0" fmla="*/ 0 w 33654"/>
                <a:gd name="T1" fmla="*/ 2025002 h 2025014"/>
                <a:gd name="T2" fmla="*/ 33098 w 33654"/>
                <a:gd name="T3" fmla="*/ 2025002 h 2025014"/>
                <a:gd name="T4" fmla="*/ 33098 w 33654"/>
                <a:gd name="T5" fmla="*/ 0 h 2025014"/>
                <a:gd name="T6" fmla="*/ 0 w 33654"/>
                <a:gd name="T7" fmla="*/ 0 h 2025014"/>
                <a:gd name="T8" fmla="*/ 0 w 33654"/>
                <a:gd name="T9" fmla="*/ 2025002 h 20250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54" h="2025014">
                  <a:moveTo>
                    <a:pt x="0" y="2025002"/>
                  </a:moveTo>
                  <a:lnTo>
                    <a:pt x="33096" y="2025002"/>
                  </a:lnTo>
                  <a:lnTo>
                    <a:pt x="33096" y="0"/>
                  </a:lnTo>
                  <a:lnTo>
                    <a:pt x="0" y="0"/>
                  </a:lnTo>
                  <a:lnTo>
                    <a:pt x="0" y="2025002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5" name="object 8"/>
            <p:cNvSpPr>
              <a:spLocks/>
            </p:cNvSpPr>
            <p:nvPr/>
          </p:nvSpPr>
          <p:spPr bwMode="auto">
            <a:xfrm>
              <a:off x="7365492" y="0"/>
              <a:ext cx="104775" cy="7560309"/>
            </a:xfrm>
            <a:custGeom>
              <a:avLst/>
              <a:gdLst>
                <a:gd name="T0" fmla="*/ 0 w 104775"/>
                <a:gd name="T1" fmla="*/ 7560005 h 7560309"/>
                <a:gd name="T2" fmla="*/ 104508 w 104775"/>
                <a:gd name="T3" fmla="*/ 7560005 h 7560309"/>
                <a:gd name="T4" fmla="*/ 104508 w 104775"/>
                <a:gd name="T5" fmla="*/ 0 h 7560309"/>
                <a:gd name="T6" fmla="*/ 0 w 104775"/>
                <a:gd name="T7" fmla="*/ 0 h 7560309"/>
                <a:gd name="T8" fmla="*/ 0 w 104775"/>
                <a:gd name="T9" fmla="*/ 7560005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75" h="7560309">
                  <a:moveTo>
                    <a:pt x="0" y="7560005"/>
                  </a:moveTo>
                  <a:lnTo>
                    <a:pt x="104508" y="7560005"/>
                  </a:lnTo>
                  <a:lnTo>
                    <a:pt x="104508" y="0"/>
                  </a:lnTo>
                  <a:lnTo>
                    <a:pt x="0" y="0"/>
                  </a:lnTo>
                  <a:lnTo>
                    <a:pt x="0" y="7560005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6" name="object 9"/>
            <p:cNvSpPr>
              <a:spLocks/>
            </p:cNvSpPr>
            <p:nvPr/>
          </p:nvSpPr>
          <p:spPr bwMode="auto">
            <a:xfrm>
              <a:off x="7470000" y="12"/>
              <a:ext cx="3222625" cy="7560309"/>
            </a:xfrm>
            <a:custGeom>
              <a:avLst/>
              <a:gdLst>
                <a:gd name="T0" fmla="*/ 3222002 w 3222625"/>
                <a:gd name="T1" fmla="*/ 0 h 7560309"/>
                <a:gd name="T2" fmla="*/ 0 w 3222625"/>
                <a:gd name="T3" fmla="*/ 0 h 7560309"/>
                <a:gd name="T4" fmla="*/ 0 w 3222625"/>
                <a:gd name="T5" fmla="*/ 7559992 h 7560309"/>
                <a:gd name="T6" fmla="*/ 3222002 w 3222625"/>
                <a:gd name="T7" fmla="*/ 7559992 h 7560309"/>
                <a:gd name="T8" fmla="*/ 3222002 w 3222625"/>
                <a:gd name="T9" fmla="*/ 0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22625" h="7560309">
                  <a:moveTo>
                    <a:pt x="3222002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3222002" y="7559992"/>
                  </a:lnTo>
                  <a:lnTo>
                    <a:pt x="3222002" y="0"/>
                  </a:lnTo>
                  <a:close/>
                </a:path>
              </a:pathLst>
            </a:custGeom>
            <a:solidFill>
              <a:srgbClr val="ED1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4913" y="2671106"/>
            <a:ext cx="7640448" cy="166862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Тема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Особенности, структура и барьеры языковой подготовки студентов вуза спорта и туризма.</a:t>
            </a:r>
            <a:endParaRPr lang="ru-RU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1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C7458C-9E7A-D2B4-5D38-A19A019D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/>
              <a:t>Текущие проблемы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3119BD-45C4-F4A8-BE1C-A17DC5BFE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6887"/>
            <a:ext cx="7886700" cy="48100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1.Спортсмены разных направлений  олимпийского спорта на занятиях ИЯ. Разнообразия видов спорта представлены в каждой группе обучающихся. Напр.,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 курсе в рамках дисциплины «Деловая и публичная коммуникация» обучаются 25 человек (14 видов спорта, включая айкидо, фигурное катание и художественную гимнастику).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спортивный процесс: тренировки, сборы, соревнования. Группа переменного состава.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2.Крайне ограниченное число проф. литературы, учитывающую специфику не только легкой атлетики.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общего лексического и проф. минимумов по англ. яз. в области спорта. Невозможность объективно включать современную лексику в учебные пособия.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 в составлении ФОС.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итоговой подготовки выпускника- бакалавра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B2/B2+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91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F0E277-E6BD-0784-1D04-95A303CF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               Особенности процесса обучения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93DCF6-A4E9-A286-C103-C32685A8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Параллельно идущими процессами развития обучающихся при изучении и использовании иностранного языка мы можем считать </a:t>
            </a:r>
            <a:r>
              <a:rPr lang="ru-RU" dirty="0">
                <a:solidFill>
                  <a:srgbClr val="92D050"/>
                </a:solidFill>
              </a:rPr>
              <a:t>формирование языковой личности, в ее профессиональной направленности, личностный рост, а также процессы становления и самоопределения. </a:t>
            </a:r>
          </a:p>
          <a:p>
            <a:pPr algn="just"/>
            <a:r>
              <a:rPr lang="ru-RU" dirty="0"/>
              <a:t>Как процесс, самореализация, так и самоопределение невозможны без самообразования.</a:t>
            </a:r>
          </a:p>
          <a:p>
            <a:pPr algn="just"/>
            <a:r>
              <a:rPr lang="ru-RU" dirty="0"/>
              <a:t>Учебно-познавательная деятельность является «пространством зарождения &lt;самообразования&gt;, потому как в учебной деятельности имеют место </a:t>
            </a:r>
            <a:r>
              <a:rPr lang="ru-RU" dirty="0" err="1"/>
              <a:t>саморефлексия</a:t>
            </a:r>
            <a:r>
              <a:rPr lang="ru-RU" dirty="0"/>
              <a:t>, самооценка, самоидентификация, выработка умений самостоятельно обретать, конструировать знания и внедрять их в практическую деятельность» [1, c. 75]. </a:t>
            </a:r>
          </a:p>
        </p:txBody>
      </p:sp>
    </p:spTree>
    <p:extLst>
      <p:ext uri="{BB962C8B-B14F-4D97-AF65-F5344CB8AC3E}">
        <p14:creationId xmlns:p14="http://schemas.microsoft.com/office/powerpoint/2010/main" val="267267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F5028D-9092-7C10-CA63-EF834522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/>
              <a:t>Особенности функционирования иностранного языка</a:t>
            </a:r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xmlns="" id="{AC06E841-3159-A47F-A36E-01F769EA9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12858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1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262ACC-8629-BE92-AFA4-91305321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/>
              <a:t>Целевая языковая подготовка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058E2880-3A3A-9403-2F6B-D10A3875F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языковая подготовка обучающихся </a:t>
            </a:r>
            <a:r>
              <a:rPr lang="ru-RU" sz="6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заложить основы для их  успешного профессионального самоопределения и дальнейшей самореализации,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формируя у них </a:t>
            </a:r>
            <a:r>
              <a:rPr lang="ru-RU" sz="6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в дальнейшем расширении профессионального кругозора и потребность в дальнейшем личностном росте,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стимулируя образовательные мотивы, и как следствие, желание использовать иностранный язык на практике.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изучения языка и его применения в деловой сфере общения формируется языковая личность. </a:t>
            </a:r>
            <a:r>
              <a:rPr lang="ru-RU" sz="6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личность - человек, существующий в процессе коммуникации и транслирующий свой языковой опыт.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ее взаимодействия с профессиональным языковым сообществом возникает ее профессиональное самоопределение.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10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CD11F1-F870-4E90-EE27-A225000C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         Уровни включенности в профессию</a:t>
            </a:r>
            <a:r>
              <a:rPr lang="en-US" sz="2800" b="1" i="1" dirty="0"/>
              <a:t> </a:t>
            </a:r>
            <a:r>
              <a:rPr lang="ru-RU" sz="2800" b="1" i="1" dirty="0"/>
              <a:t>(высшая школа) по проф. Быстрицкой Е.В, акад. РАЕН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C23FA5-06D8-07EC-3960-6CC9B4383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включенности в профессию</a:t>
            </a:r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уровень начального включения в практико-ориентированную языковую подготовку (пока студент не видит себя в роли будущего специалиста отрасли, а считает себя спортсменом);</a:t>
            </a:r>
          </a:p>
          <a:p>
            <a:r>
              <a:rPr lang="ru-RU" sz="18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специализации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языковая подготовка приобретает сугубо практическую направленность в зависимости от осваиваемой профессии (на данном этапе обучающиеся ставят себя на место будущего специалиста, появляется понимание того, где, в каком виде и при каких обстоятельствах пригодится иностранный язык);</a:t>
            </a:r>
          </a:p>
          <a:p>
            <a:r>
              <a:rPr lang="ru-RU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мастер-уровень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специалисты отрасли такого уровня, который позволяет свободно решать коммуникативные задачи с представителями – носителями иноязычной культуры;</a:t>
            </a:r>
          </a:p>
          <a:p>
            <a:r>
              <a:rPr lang="ru-RU" sz="1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Я-концепция 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уровень самореализации и индивидуализации 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8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262ACC-8629-BE92-AFA4-91305321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/>
              <a:t>Профессиональное самоопределение языковой личности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i="1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058E2880-3A3A-9403-2F6B-D10A3875F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8" y="1244338"/>
            <a:ext cx="8025156" cy="502689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контекст профессионального самоопределения языковой личности характеризуется теми требованиями, которые предъявляются к нему со стороны профессиональной языковой группы, то есть к выполняемой им социальной роли.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 субъект руководствуется теми правилами или нормами, законами, принятыми в профессиональном сообществе, исходя из своего социального и профессионального статуса. </a:t>
            </a:r>
            <a:r>
              <a:rPr lang="ru-RU" sz="7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же роль будет характеризоваться определенными нормами и правилами поведения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ожидает его социальное окружение от него как от личности </a:t>
            </a:r>
            <a:r>
              <a:rPr lang="ru-RU" sz="7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системе общественных, так и в системе отношений межличностных.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Языковые процессы и личностный рост в полной мере связаны между собой.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283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1698</TotalTime>
  <Words>2598</Words>
  <Application>Microsoft Office PowerPoint</Application>
  <PresentationFormat>Экран (4:3)</PresentationFormat>
  <Paragraphs>185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Trebuchet MS</vt:lpstr>
      <vt:lpstr>Тема Office</vt:lpstr>
      <vt:lpstr>IX Межвузовская научно-практическая конференция   «Гуманитарный вектор преподавания иностранных языков» РГГУ</vt:lpstr>
      <vt:lpstr>Презентация PowerPoint</vt:lpstr>
      <vt:lpstr>Задачи</vt:lpstr>
      <vt:lpstr>Текущие проблемы </vt:lpstr>
      <vt:lpstr>               Особенности процесса обучения</vt:lpstr>
      <vt:lpstr>Особенности функционирования иностранного языка</vt:lpstr>
      <vt:lpstr>Целевая языковая подготовка</vt:lpstr>
      <vt:lpstr>         Уровни включенности в профессию (высшая школа) по проф. Быстрицкой Е.В, акад. РАЕН</vt:lpstr>
      <vt:lpstr>Профессиональное самоопределение языковой личности </vt:lpstr>
      <vt:lpstr>Языковая личность и профессионально-деловое общение</vt:lpstr>
      <vt:lpstr>               Профессиональное самоопределение  билингвальной языковой личности</vt:lpstr>
      <vt:lpstr>Корреляция между уровнем профессионализации,  языковым опытом и степенью проф. самоопределения.</vt:lpstr>
      <vt:lpstr>                               Язык специальности:                 новые профессиональные компетенции</vt:lpstr>
      <vt:lpstr>         Особенности преподавания: использование лексического минимума по специальности</vt:lpstr>
      <vt:lpstr>Особенности преподавания: использование лекси-ческого минимума</vt:lpstr>
      <vt:lpstr>Современные подходы к формированию словника</vt:lpstr>
      <vt:lpstr>Словарь лексического минимума активного типа</vt:lpstr>
      <vt:lpstr>Профессиональный словарь лексического минимума активного типа</vt:lpstr>
      <vt:lpstr>Сущность интенсификации языкового обучения</vt:lpstr>
      <vt:lpstr>Разработка модели по интенсификации языковой подготовки специалиста</vt:lpstr>
      <vt:lpstr>                       Тест-опрос студентов</vt:lpstr>
      <vt:lpstr>Особенности усвоения языка обучающимися-бакалаврами (85 респондентов) Таблица 1. </vt:lpstr>
      <vt:lpstr>                          Анализ тест-опроса</vt:lpstr>
      <vt:lpstr>Сложности, возникающие при изучении англ. яз. График 1.</vt:lpstr>
      <vt:lpstr>                    Анализ тест-опроса</vt:lpstr>
      <vt:lpstr>                   Анализ тест-опроса</vt:lpstr>
      <vt:lpstr>                                Анализ тест-опроса</vt:lpstr>
      <vt:lpstr>                    Анализ тест-опроса</vt:lpstr>
      <vt:lpstr>                                Заключение </vt:lpstr>
      <vt:lpstr>                                  Заключение</vt:lpstr>
      <vt:lpstr>                                      Заключение</vt:lpstr>
      <vt:lpstr>                                      Литература</vt:lpstr>
      <vt:lpstr>Спасибо за Внимание!</vt:lpstr>
      <vt:lpstr>IX Межвузовская научно-практическая конференция   «Гуманитарный вектор преподавания иностранных языков» РГГУ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УЧЁНЫЙ СОВЕТ № __ «__» _______ 20__ г.</dc:title>
  <dc:creator>user</dc:creator>
  <cp:lastModifiedBy>Анастасия Андреевна Закатова</cp:lastModifiedBy>
  <cp:revision>173</cp:revision>
  <dcterms:created xsi:type="dcterms:W3CDTF">2021-08-22T16:32:53Z</dcterms:created>
  <dcterms:modified xsi:type="dcterms:W3CDTF">2023-02-20T07:28:12Z</dcterms:modified>
</cp:coreProperties>
</file>