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59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14601" y="241572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9490" y="2165424"/>
            <a:ext cx="71766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Book Antiqua" panose="02040602050305030304" pitchFamily="18" charset="0"/>
              </a:rPr>
              <a:t>Технология портфолио как форма оценки достижений студентов в  системе высшего образования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930" y="567005"/>
            <a:ext cx="6068580" cy="63642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2292" y="5704870"/>
            <a:ext cx="4096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Book Antiqua" panose="02040602050305030304" pitchFamily="18" charset="0"/>
              </a:rPr>
              <a:t>Департамент английского языка и профессиональной коммуникации,</a:t>
            </a:r>
          </a:p>
          <a:p>
            <a:r>
              <a:rPr lang="ru-RU" dirty="0">
                <a:solidFill>
                  <a:schemeClr val="bg1"/>
                </a:solidFill>
                <a:latin typeface="Book Antiqua" panose="02040602050305030304" pitchFamily="18" charset="0"/>
              </a:rPr>
              <a:t>старший преподаватель </a:t>
            </a:r>
          </a:p>
          <a:p>
            <a:r>
              <a:rPr lang="ru-RU" dirty="0">
                <a:solidFill>
                  <a:schemeClr val="bg1"/>
                </a:solidFill>
                <a:latin typeface="Book Antiqua" panose="02040602050305030304" pitchFamily="18" charset="0"/>
              </a:rPr>
              <a:t>Анюшенкова О. Н.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1AF1CED-FBA3-7ED7-9518-143E1A3FA2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930" y="552965"/>
            <a:ext cx="6068580" cy="636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137321" y="277093"/>
            <a:ext cx="8554098" cy="94210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37467" y="6246753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5072" y="363390"/>
            <a:ext cx="7691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Разработка модульной структуры профессионально-личностного </a:t>
            </a:r>
          </a:p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портфеля развития студентов: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1544" y="1510146"/>
            <a:ext cx="80782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Раздел 1. «Общая информация»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Раздел 2. «Библиография»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Раздел 3. «Диагностический инструментарий»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Раздел 4. «Профессиональные находки»</a:t>
            </a:r>
          </a:p>
          <a:p>
            <a:endParaRPr lang="ru-RU" sz="24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Раздел 5. «Результат и Рефлексия»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448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2982" y="577334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ВЫВОДЫ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7856" y="1690255"/>
            <a:ext cx="866452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Основная цель образовательной технологии «портфолио» </a:t>
            </a: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соединить внутренние личные ресурсы субъекта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;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мотивировать его создавать, развивать и использовать свою профессиональную уникальность и конкурентоспособность в процессе развития.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ru-RU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Данная технология</a:t>
            </a: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предполагает рефлексивное осмысление студентом точек своего профессионального и личностного роста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;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позволяет зафиксировать особенности движения относительно ожидаемых результатов 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;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получить практику и опыт, который можно использовать в будущем.</a:t>
            </a:r>
          </a:p>
        </p:txBody>
      </p:sp>
    </p:spTree>
    <p:extLst>
      <p:ext uri="{BB962C8B-B14F-4D97-AF65-F5344CB8AC3E}">
        <p14:creationId xmlns:p14="http://schemas.microsoft.com/office/powerpoint/2010/main" val="855535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137321" y="277093"/>
            <a:ext cx="5709297" cy="69272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37467" y="6246753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5072" y="363390"/>
            <a:ext cx="4556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Список использованной литературы: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321" y="1056115"/>
            <a:ext cx="877182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ru-RU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1</a:t>
            </a:r>
            <a:r>
              <a:rPr lang="ru-RU" sz="105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.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Зимняя, И. А. (2004). Ключевые компетенции как эффективно-целевая основа компетентностного подхода в образовании. Москва: исследовательский центр проблем качества подготовки</a:t>
            </a:r>
          </a:p>
          <a:p>
            <a:r>
              <a:rPr lang="ru-RU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2.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Левина Е. Ю. (2017). Качество как детерминант социальной ответственности образования, профессионального образования в России и за рубежом, 2, 42-47.</a:t>
            </a:r>
          </a:p>
          <a:p>
            <a:r>
              <a:rPr lang="ru-RU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3.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4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Полат</a:t>
            </a:r>
            <a:r>
              <a:rPr lang="ru-RU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, Е. С., </a:t>
            </a:r>
            <a:r>
              <a:rPr lang="ru-RU" sz="14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Бухаркина</a:t>
            </a:r>
            <a:r>
              <a:rPr lang="ru-RU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, М. Ю., Моисеева М. В., Петров, А. Е. (2005). Новые педагогические и информационные технологии в образовании. Московская академия.</a:t>
            </a:r>
          </a:p>
          <a:p>
            <a:r>
              <a:rPr lang="ru-RU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4.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Фатеева, И. А. (2011). Метод "портфолио" в образовании. Инновации в образовании, 1, 134 - 136.</a:t>
            </a:r>
          </a:p>
          <a:p>
            <a:r>
              <a:rPr lang="ru-RU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5.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Хуторской, А. В. (2011). Определение общего содержания и ключевых компетенций как характеристика нового подхода к конструированию образовательных стандартов. Вестник Института человеческого образования Электронный ресурс:  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http://eidosinstitute.ru/journal/2011/103/ (</a:t>
            </a:r>
            <a:r>
              <a:rPr lang="ru-RU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Дата доступа 19.02.2019)</a:t>
            </a:r>
          </a:p>
          <a:p>
            <a:r>
              <a:rPr lang="ru-RU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6.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Anyushenkova O.N Active methods of teaching a foreign language to students of non-linguistic universities using the technology of development of critical thinking (TDCT) </a:t>
            </a:r>
            <a:r>
              <a:rPr lang="ru-RU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Вопросы педагогики. 2018. № 9. С. 11-15.</a:t>
            </a:r>
            <a:endParaRPr lang="en-US" sz="14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7. Kong, Y., </a:t>
            </a:r>
            <a:r>
              <a:rPr lang="en-US" sz="14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Kayumova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, L.R. &amp; Zakirova, V.G. (2017). Simulation Technologies in Preparing Teachers to Deal with Risks. EURASIA Journal of Mathematics, Science and Technology Education, 13(8), 4753-4763.</a:t>
            </a:r>
          </a:p>
          <a:p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8. Raven, John (2002). Competence in modern society. Moscow: </a:t>
            </a:r>
            <a:r>
              <a:rPr lang="en-US" sz="14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Kogito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-Center.</a:t>
            </a:r>
          </a:p>
          <a:p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9. Shen, P., </a:t>
            </a:r>
            <a:r>
              <a:rPr lang="en-US" sz="14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Gromova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, C.R., Zakirova, V.G. &amp; </a:t>
            </a:r>
            <a:r>
              <a:rPr lang="en-US" sz="14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Yalalov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, F.G. (2017). Educational Technology as a Video Cases in Teaching Psychology for Future Teachers. EURASIA Journal of Mathematics, Science and Technology Education, 13(7), 3417-3429.</a:t>
            </a:r>
          </a:p>
          <a:p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10. Song, T., </a:t>
            </a:r>
            <a:r>
              <a:rPr lang="en-US" sz="14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Ustin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, P.N., Popov, L.M. &amp; </a:t>
            </a:r>
            <a:r>
              <a:rPr lang="en-US" sz="14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Mudarisov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, M.M. (2017). The Educational Technology of Ethical Development for Students. EURASIA Journal of Mathematics, Science and Technology Education, 13(6), 2095-2110.</a:t>
            </a:r>
          </a:p>
          <a:p>
            <a:endParaRPr lang="ru-RU" sz="14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791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14601" y="241572"/>
            <a:ext cx="3131127" cy="10880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128" y="552965"/>
            <a:ext cx="6068580" cy="63642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56001" y="3901455"/>
            <a:ext cx="46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Book Antiqua" panose="02040602050305030304" pitchFamily="18" charset="0"/>
              </a:rPr>
              <a:t>ONAnyushenkova@fa.ru</a:t>
            </a:r>
            <a:endParaRPr lang="ru-RU" sz="28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26" y="2237947"/>
            <a:ext cx="7145131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8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09758" y="6246753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24891" y="577334"/>
            <a:ext cx="2115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Содержание</a:t>
            </a: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821965" y="1639347"/>
            <a:ext cx="7620071" cy="4459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494BA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  <a:cs typeface="Times New Roman" panose="02020603050405020304" pitchFamily="18" charset="0"/>
              </a:rPr>
              <a:t>1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  <a:cs typeface="Times New Roman" panose="02020603050405020304" pitchFamily="18" charset="0"/>
              </a:rPr>
              <a:t>. Введение</a:t>
            </a:r>
          </a:p>
          <a:p>
            <a:pPr marL="0" lvl="0" indent="0">
              <a:buClr>
                <a:srgbClr val="3494BA"/>
              </a:buClr>
              <a:buNone/>
              <a:defRPr/>
            </a:pP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  <a:cs typeface="Times New Roman" panose="02020603050405020304" pitchFamily="18" charset="0"/>
              </a:rPr>
              <a:t>2.  </a:t>
            </a: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Определение портфолио, типы портфолио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256569"/>
              </a:solidFill>
              <a:effectLst/>
              <a:uLnTx/>
              <a:uFillTx/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3494BA"/>
              </a:buClr>
              <a:buNone/>
              <a:defRPr/>
            </a:pP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  <a:cs typeface="Times New Roman" panose="02020603050405020304" pitchFamily="18" charset="0"/>
              </a:rPr>
              <a:t>3. Цели</a:t>
            </a:r>
            <a:r>
              <a:rPr kumimoji="0" lang="ru-RU" sz="2100" b="0" i="0" u="none" strike="noStrike" kern="1200" cap="none" spc="0" normalizeH="0" noProof="0" dirty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  <a:cs typeface="Times New Roman" panose="02020603050405020304" pitchFamily="18" charset="0"/>
              </a:rPr>
              <a:t> и </a:t>
            </a: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функции студенческого портфолио</a:t>
            </a: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srgbClr val="256569"/>
              </a:solidFill>
              <a:effectLst/>
              <a:uLnTx/>
              <a:uFillTx/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3494BA"/>
              </a:buClr>
              <a:buNone/>
              <a:defRPr/>
            </a:pP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  <a:cs typeface="Times New Roman" panose="02020603050405020304" pitchFamily="18" charset="0"/>
              </a:rPr>
              <a:t>4. </a:t>
            </a: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Методологические положения к проектированию и конструированию  портфеля </a:t>
            </a: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srgbClr val="256569"/>
              </a:solidFill>
              <a:effectLst/>
              <a:uLnTx/>
              <a:uFillTx/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3494BA"/>
              </a:buClr>
              <a:buNone/>
              <a:defRPr/>
            </a:pP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  <a:cs typeface="Times New Roman" panose="02020603050405020304" pitchFamily="18" charset="0"/>
              </a:rPr>
              <a:t>5. </a:t>
            </a: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Разработка модульной структуры профессионально-личностного портфеля развития студентов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494BA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  <a:cs typeface="Times New Roman" panose="02020603050405020304" pitchFamily="18" charset="0"/>
              </a:rPr>
              <a:t>6. Выводы</a:t>
            </a:r>
          </a:p>
          <a:p>
            <a:pPr marL="0" lvl="0" indent="0">
              <a:buClr>
                <a:srgbClr val="3494BA"/>
              </a:buClr>
              <a:buNone/>
              <a:defRPr/>
            </a:pP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  <a:cs typeface="Times New Roman" panose="02020603050405020304" pitchFamily="18" charset="0"/>
              </a:rPr>
              <a:t>7</a:t>
            </a: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. Список использованной литературы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1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484909"/>
            <a:ext cx="9061695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37467" y="6246753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097" y="577334"/>
            <a:ext cx="769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Стратегические задачи развития системы высшего образования: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7272" y="1399311"/>
            <a:ext cx="83727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мониторинг и оценка качества образования;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разработка показателей надежности и эффективности учебного процесса;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преодоление проблем выпускников,  выходящих на рынок труда. 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6" r="30430"/>
          <a:stretch/>
        </p:blipFill>
        <p:spPr>
          <a:xfrm>
            <a:off x="154097" y="3730332"/>
            <a:ext cx="2653758" cy="312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1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8109528" cy="112221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37467" y="6246753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097" y="577334"/>
            <a:ext cx="72923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Для выполнения поставленных целей и  оценки достижений  </a:t>
            </a:r>
          </a:p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выпускников вузов должны использоваться рейтинговые </a:t>
            </a:r>
          </a:p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и мониторинговые мероприятия: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097" y="1971965"/>
            <a:ext cx="867756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разработка технологий для организации личностно-ориентированного учебного процесса;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поиск новых форм и методов комплексной оценки профессиональных и личных достижений студентов в рамках компетентностного подхода;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поиск путей развития качеств для творческой самоорганизации и самопрезентации личности и ее компетенций на рынке труда и в стремлении личности к карьерному росту. </a:t>
            </a:r>
          </a:p>
        </p:txBody>
      </p:sp>
    </p:spTree>
    <p:extLst>
      <p:ext uri="{BB962C8B-B14F-4D97-AF65-F5344CB8AC3E}">
        <p14:creationId xmlns:p14="http://schemas.microsoft.com/office/powerpoint/2010/main" val="141197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3398982" cy="577273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37467" y="6246753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097" y="577334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Типы портфолио: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098" y="1491674"/>
            <a:ext cx="571099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портфолио курса (дисциплины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)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профессиональное (научное) портфолио</a:t>
            </a: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;</a:t>
            </a:r>
            <a:endParaRPr lang="ru-RU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endParaRPr lang="ru-RU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учебное портфолио. </a:t>
            </a:r>
          </a:p>
        </p:txBody>
      </p:sp>
    </p:spTree>
    <p:extLst>
      <p:ext uri="{BB962C8B-B14F-4D97-AF65-F5344CB8AC3E}">
        <p14:creationId xmlns:p14="http://schemas.microsoft.com/office/powerpoint/2010/main" val="394257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846618" cy="651164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37467" y="6246753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3399" y="625825"/>
            <a:ext cx="4267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Студенческое (учебное) портфолио</a:t>
            </a:r>
            <a:r>
              <a:rPr lang="en-US" b="1" dirty="0">
                <a:solidFill>
                  <a:schemeClr val="bg1"/>
                </a:solidFill>
                <a:latin typeface="Book Antiqua" panose="02040602050305030304" pitchFamily="18" charset="0"/>
              </a:rPr>
              <a:t>: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097" y="1353129"/>
            <a:ext cx="890759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Итоговый  портфель (Summative portfolio)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создается с целью подведения итогов обучения по определенной дисциплине или курсу;  </a:t>
            </a:r>
          </a:p>
          <a:p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Формирующий портфель (Formative portfolio)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создается с целью личного и профессионального развития</a:t>
            </a:r>
            <a:r>
              <a:rPr lang="ru-RU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3067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846618" cy="651164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37467" y="6246753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3399" y="625825"/>
            <a:ext cx="3857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Цели студенческого портфолио</a:t>
            </a:r>
            <a:r>
              <a:rPr lang="en-US" b="1" dirty="0">
                <a:solidFill>
                  <a:schemeClr val="bg1"/>
                </a:solidFill>
                <a:latin typeface="Book Antiqua" panose="02040602050305030304" pitchFamily="18" charset="0"/>
              </a:rPr>
              <a:t>: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097" y="1353129"/>
            <a:ext cx="890759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оценки качества проделанной работы, успеваемости или научных достижений студента;</a:t>
            </a:r>
            <a:endParaRPr lang="en-US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определения того, соответствуют ли учащийся учебным стандартам и требованиям по данной дисциплине;</a:t>
            </a:r>
            <a:endParaRPr lang="en-US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помощи учащимся в осмыслении и самооценке своих академических целей и успехов в учебе;</a:t>
            </a:r>
            <a:endParaRPr lang="en-US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создание долговременного архива учебной работы, достижений и другой документации.</a:t>
            </a:r>
          </a:p>
          <a:p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2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846618" cy="651164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37467" y="6246753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3399" y="625825"/>
            <a:ext cx="2786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 Функции портфолио</a:t>
            </a:r>
            <a:r>
              <a:rPr lang="en-US" b="1" dirty="0">
                <a:solidFill>
                  <a:schemeClr val="bg1"/>
                </a:solidFill>
                <a:latin typeface="Book Antiqua" panose="02040602050305030304" pitchFamily="18" charset="0"/>
              </a:rPr>
              <a:t>: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097" y="1353129"/>
            <a:ext cx="890759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диагностическая -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фиксирует изменения и профессионально-личностный рост студента за определенный промежуток времени;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мотивационная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- поощряет профессиональные и личные достижения студентов;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контекстная -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раскрывает весь спектр выполненных работ;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развивающая -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обеспечивает непрерывность процесса профессионально-личностного становления студентов из года в год;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endParaRPr lang="ru-RU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определение рейтинга -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показывает профессионально-личностный диапазон навыков и способностей.</a:t>
            </a:r>
          </a:p>
          <a:p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53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137321" y="277093"/>
            <a:ext cx="7200146" cy="860616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37467" y="6246753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5072" y="363390"/>
            <a:ext cx="6240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Методологические положения к проектированию и </a:t>
            </a:r>
          </a:p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конструированию  портфеля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1544" y="1510146"/>
            <a:ext cx="670852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Модульно-компетентностный подход</a:t>
            </a:r>
            <a:r>
              <a:rPr lang="en-US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;</a:t>
            </a:r>
          </a:p>
          <a:p>
            <a:endParaRPr lang="en-US" sz="2400" b="1" i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Культурно-компетентностный подход</a:t>
            </a:r>
            <a:r>
              <a:rPr lang="en-US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;</a:t>
            </a:r>
          </a:p>
          <a:p>
            <a:r>
              <a:rPr lang="en-US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Личностно-ориентированный подход</a:t>
            </a:r>
            <a:r>
              <a:rPr lang="en-US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.</a:t>
            </a:r>
            <a:r>
              <a:rPr lang="ru-RU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116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F78A8B-7EE1-459B-81DE-8E382C3F86C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849</Words>
  <Application>Microsoft Office PowerPoint</Application>
  <PresentationFormat>Экран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 Antiqua</vt:lpstr>
      <vt:lpstr>Calibri</vt:lpstr>
      <vt:lpstr>Calibri Light</vt:lpstr>
      <vt:lpstr>Wingdings</vt:lpstr>
      <vt:lpstr>Wingdings 3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79037145932</cp:lastModifiedBy>
  <cp:revision>35</cp:revision>
  <dcterms:created xsi:type="dcterms:W3CDTF">2016-09-22T16:49:19Z</dcterms:created>
  <dcterms:modified xsi:type="dcterms:W3CDTF">2023-02-17T02:57:28Z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