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808" y="19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 bwMode="auto">
          <a:xfrm>
            <a:off x="793159" y="1348536"/>
            <a:ext cx="4076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793159" y="5170453"/>
            <a:ext cx="40764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 bwMode="auto">
          <a:xfrm>
            <a:off x="5457025" y="0"/>
            <a:ext cx="67350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2"/>
          <p:cNvCxnSpPr>
            <a:cxnSpLocks/>
          </p:cNvCxnSpPr>
          <p:nvPr/>
        </p:nvCxnSpPr>
        <p:spPr bwMode="auto">
          <a:xfrm rot="10800000">
            <a:off x="793198" y="6274339"/>
            <a:ext cx="1139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roduction" preserve="0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>
            <a:cxnSpLocks/>
          </p:cNvCxnSpPr>
          <p:nvPr/>
        </p:nvCxnSpPr>
        <p:spPr bwMode="auto">
          <a:xfrm>
            <a:off x="11586162" y="3610394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 bwMode="auto">
          <a:xfrm>
            <a:off x="192268" y="536567"/>
            <a:ext cx="5784900" cy="5784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6392583" y="536567"/>
            <a:ext cx="45186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/>
          <p:nvPr/>
        </p:nvSpPr>
        <p:spPr bwMode="auto">
          <a:xfrm>
            <a:off x="1109945" y="351421"/>
            <a:ext cx="198477" cy="198477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7" name="Google Shape;37;p4"/>
          <p:cNvSpPr/>
          <p:nvPr/>
        </p:nvSpPr>
        <p:spPr bwMode="auto">
          <a:xfrm>
            <a:off x="5425883" y="5732852"/>
            <a:ext cx="130099" cy="130099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539223" y="1072473"/>
            <a:ext cx="182310" cy="182310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 bwMode="auto">
          <a:xfrm>
            <a:off x="578575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9812101" y="1591495"/>
            <a:ext cx="35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eam" preserve="0" showMasterPhAnim="0" userDrawn="1">
  <p:cSld name="Team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 bwMode="auto">
          <a:xfrm>
            <a:off x="578724" y="346498"/>
            <a:ext cx="81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2"/>
          </p:nvPr>
        </p:nvSpPr>
        <p:spPr bwMode="auto">
          <a:xfrm>
            <a:off x="579438" y="200660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>
            <a:spLocks noGrp="1"/>
          </p:cNvSpPr>
          <p:nvPr>
            <p:ph type="pic" idx="3"/>
          </p:nvPr>
        </p:nvSpPr>
        <p:spPr bwMode="auto">
          <a:xfrm>
            <a:off x="3494908" y="200638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>
            <a:spLocks noGrp="1"/>
          </p:cNvSpPr>
          <p:nvPr>
            <p:ph type="pic" idx="4"/>
          </p:nvPr>
        </p:nvSpPr>
        <p:spPr bwMode="auto">
          <a:xfrm>
            <a:off x="6410378" y="2015722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>
            <a:spLocks noGrp="1"/>
          </p:cNvSpPr>
          <p:nvPr>
            <p:ph type="pic" idx="5"/>
          </p:nvPr>
        </p:nvSpPr>
        <p:spPr bwMode="auto">
          <a:xfrm>
            <a:off x="9327276" y="2006379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 bwMode="auto">
          <a:xfrm>
            <a:off x="578724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6"/>
          </p:nvPr>
        </p:nvSpPr>
        <p:spPr bwMode="auto">
          <a:xfrm>
            <a:off x="578724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7"/>
          </p:nvPr>
        </p:nvSpPr>
        <p:spPr bwMode="auto">
          <a:xfrm>
            <a:off x="349490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8"/>
          </p:nvPr>
        </p:nvSpPr>
        <p:spPr bwMode="auto">
          <a:xfrm>
            <a:off x="349490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9"/>
          </p:nvPr>
        </p:nvSpPr>
        <p:spPr bwMode="auto">
          <a:xfrm>
            <a:off x="641037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3"/>
          </p:nvPr>
        </p:nvSpPr>
        <p:spPr bwMode="auto">
          <a:xfrm>
            <a:off x="641037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4"/>
          </p:nvPr>
        </p:nvSpPr>
        <p:spPr bwMode="auto">
          <a:xfrm>
            <a:off x="9325847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5"/>
          </p:nvPr>
        </p:nvSpPr>
        <p:spPr bwMode="auto">
          <a:xfrm>
            <a:off x="9325847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 bwMode="auto">
          <a:xfrm>
            <a:off x="661988" y="61339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 bwMode="auto">
          <a:xfrm>
            <a:off x="8505756" y="845343"/>
            <a:ext cx="36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1604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meline" preserve="0" showMasterPhAnim="0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 bwMode="auto">
          <a:xfrm>
            <a:off x="1284395" y="1825625"/>
            <a:ext cx="1006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89" name="Google Shape;89;p9"/>
          <p:cNvCxnSpPr>
            <a:cxnSpLocks/>
          </p:cNvCxnSpPr>
          <p:nvPr/>
        </p:nvCxnSpPr>
        <p:spPr bwMode="auto">
          <a:xfrm>
            <a:off x="715890" y="356812"/>
            <a:ext cx="0" cy="6492899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losing" preserve="0" showMasterPhAnim="0" userDrawn="1">
  <p:cSld name="Closing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 bwMode="auto">
          <a:xfrm>
            <a:off x="1604908" y="894110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3"/>
          <p:cNvSpPr/>
          <p:nvPr/>
        </p:nvSpPr>
        <p:spPr bwMode="auto">
          <a:xfrm>
            <a:off x="669236" y="1606411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1" name="Google Shape;131;p13"/>
          <p:cNvSpPr/>
          <p:nvPr/>
        </p:nvSpPr>
        <p:spPr bwMode="auto">
          <a:xfrm>
            <a:off x="1028014" y="183570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2" name="Google Shape;132;p13"/>
          <p:cNvSpPr/>
          <p:nvPr/>
        </p:nvSpPr>
        <p:spPr bwMode="auto">
          <a:xfrm>
            <a:off x="653696" y="2060130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 bwMode="auto">
          <a:xfrm>
            <a:off x="1604905" y="3728425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 bwMode="auto">
          <a:xfrm>
            <a:off x="7130003" y="1856226"/>
            <a:ext cx="2040599" cy="20405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>
            <a:spLocks noGrp="1"/>
          </p:cNvSpPr>
          <p:nvPr>
            <p:ph type="pic" idx="3"/>
          </p:nvPr>
        </p:nvSpPr>
        <p:spPr bwMode="auto">
          <a:xfrm>
            <a:off x="9325160" y="0"/>
            <a:ext cx="2866800" cy="292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3"/>
          <p:cNvSpPr>
            <a:spLocks noGrp="1"/>
          </p:cNvSpPr>
          <p:nvPr>
            <p:ph type="pic" idx="4"/>
          </p:nvPr>
        </p:nvSpPr>
        <p:spPr bwMode="auto">
          <a:xfrm>
            <a:off x="8465227" y="3267983"/>
            <a:ext cx="3726900" cy="359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138" name="Google Shape;138;p13"/>
          <p:cNvCxnSpPr>
            <a:cxnSpLocks/>
          </p:cNvCxnSpPr>
          <p:nvPr/>
        </p:nvCxnSpPr>
        <p:spPr bwMode="auto"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 bwMode="auto">
          <a:xfrm>
            <a:off x="1301262" y="2182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-762679" y="4999052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 bwMode="auto">
          <a:xfrm>
            <a:off x="294981" y="1027154"/>
            <a:ext cx="9747654" cy="40321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  <a:defRPr/>
            </a:pPr>
            <a:r>
              <a:rPr lang="ru-RU" sz="7200">
                <a:solidFill>
                  <a:srgbClr val="000B72"/>
                </a:solidFill>
                <a:latin typeface="Roboto"/>
                <a:ea typeface="Roboto"/>
                <a:cs typeface="Roboto"/>
              </a:rPr>
              <a:t>Дни Бразилии в РГГУ</a:t>
            </a:r>
            <a:br>
              <a:rPr lang="ru-RU" sz="7200">
                <a:solidFill>
                  <a:srgbClr val="000B72"/>
                </a:solidFill>
                <a:latin typeface="Roboto"/>
                <a:ea typeface="Roboto"/>
                <a:cs typeface="Roboto"/>
              </a:rPr>
            </a:br>
            <a:r>
              <a:rPr lang="ru-RU" sz="7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День Музыки</a:t>
            </a:r>
            <a:br>
              <a:rPr lang="ru-RU" sz="7200">
                <a:solidFill>
                  <a:srgbClr val="000B72"/>
                </a:solidFill>
                <a:latin typeface="Roboto"/>
                <a:ea typeface="Roboto"/>
                <a:cs typeface="Roboto"/>
              </a:rPr>
            </a:br>
            <a:r>
              <a:rPr lang="ru-RU" sz="5400">
                <a:solidFill>
                  <a:srgbClr val="000B72"/>
                </a:solidFill>
                <a:latin typeface="Roboto"/>
                <a:ea typeface="Roboto"/>
                <a:cs typeface="Roboto"/>
              </a:rPr>
              <a:t>27 мая 2024</a:t>
            </a:r>
            <a:endParaRPr sz="5400">
              <a:solidFill>
                <a:srgbClr val="000B72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47" name="Google Shape;147;p14"/>
          <p:cNvCxnSpPr>
            <a:cxnSpLocks/>
          </p:cNvCxnSpPr>
          <p:nvPr/>
        </p:nvCxnSpPr>
        <p:spPr bwMode="auto">
          <a:xfrm rot="10800000" flipH="1">
            <a:off x="834525" y="6059221"/>
            <a:ext cx="11522100" cy="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/>
          <p:nvPr/>
        </p:nvSpPr>
        <p:spPr bwMode="auto">
          <a:xfrm>
            <a:off x="9869713" y="282775"/>
            <a:ext cx="1782986" cy="1792768"/>
          </a:xfrm>
          <a:prstGeom prst="rect">
            <a:avLst/>
          </a:prstGeom>
          <a:solidFill>
            <a:srgbClr val="000965"/>
          </a:solidFill>
          <a:ln w="9525" cap="flat" cmpd="sng">
            <a:solidFill>
              <a:srgbClr val="000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9" name="Google Shape;149;p14"/>
          <p:cNvPicPr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292558" y="4131687"/>
            <a:ext cx="9329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796100" y="4985406"/>
            <a:ext cx="1267626" cy="18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53381" y="4892102"/>
            <a:ext cx="1779601" cy="12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/>
          <p:nvPr/>
        </p:nvPicPr>
        <p:blipFill>
          <a:blip r:embed="rId5">
            <a:alphaModFix/>
          </a:blip>
          <a:srcRect l="0" t="1810" r="0" b="-1810"/>
          <a:stretch/>
        </p:blipFill>
        <p:spPr bwMode="auto">
          <a:xfrm>
            <a:off x="3687702" y="4976820"/>
            <a:ext cx="1835600" cy="1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042635" y="465732"/>
            <a:ext cx="1432772" cy="1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865080" y="932826"/>
            <a:ext cx="3900814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Беатрис Алессио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Пианистка, преподаватель Федерального университета </a:t>
            </a:r>
            <a:r>
              <a:rPr lang="ru-RU" sz="1700">
                <a:latin typeface="Arial"/>
              </a:rPr>
              <a:t>Баии</a:t>
            </a:r>
            <a:endParaRPr lang="ru-RU" sz="17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Как солистка она выступала с различными известными оркестрами.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В ее фортепианном репертуаре произведения всех эпох: от барокко до наших дней, а также она занимается популяризацией современной бразильской музыки. Она глубоко изучала творчество Жилберту Мендеса в течение нескольких лет под непосредственным руководством композитора, став ведущим специалистом страны в этой области.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 bwMode="auto">
          <a:xfrm>
            <a:off x="0" y="932826"/>
            <a:ext cx="5151661" cy="530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Beatriz </a:t>
            </a:r>
            <a:r>
              <a:rPr lang="pt-BR" sz="1900"/>
              <a:t>Alessio</a:t>
            </a:r>
            <a:endParaRPr lang="ru-RU" sz="19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Pianista</a:t>
            </a:r>
            <a:r>
              <a:rPr lang="ru-RU" sz="1900"/>
              <a:t>, </a:t>
            </a:r>
            <a:r>
              <a:rPr lang="pt-BR" sz="1900"/>
              <a:t>Professora da UFBA </a:t>
            </a:r>
            <a:endParaRPr lang="ru-RU" sz="19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Como solista, atuou junto a</a:t>
            </a:r>
            <a:r>
              <a:rPr lang="ru-RU" sz="1900"/>
              <a:t> </a:t>
            </a:r>
            <a:r>
              <a:rPr lang="en-US" sz="1900"/>
              <a:t>várias</a:t>
            </a:r>
            <a:r>
              <a:rPr lang="pt-BR" sz="1900"/>
              <a:t> importantes orquestras</a:t>
            </a:r>
            <a:endParaRPr lang="ru-RU" sz="19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Seu repertório pianístico inclui obras de todos os períodos, desde o barroco até nossos dias, é notável seu trabalho na divulgação da música contemporânea brasileira. Estudou profundamente a obra de Gilberto Mendes em vários anos de pesquisa sob a orientação direta do compositor, tornando-se a principal especialista sobre o tema no país. </a:t>
            </a:r>
            <a:endParaRPr lang="ru-RU" sz="1900"/>
          </a:p>
        </p:txBody>
      </p:sp>
      <p:pic>
        <p:nvPicPr>
          <p:cNvPr id="1026" name="Picture 2" descr="Escola de Música da UFRJ - Escola de Música da UFRJ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19713" y="312994"/>
            <a:ext cx="3752574" cy="24971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129550" y="68920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500">
                <a:latin typeface="Arial"/>
              </a:rPr>
              <a:t>Бруно </a:t>
            </a:r>
            <a:r>
              <a:rPr lang="ru-RU" sz="2500">
                <a:latin typeface="Arial"/>
              </a:rPr>
              <a:t>Куарезма</a:t>
            </a:r>
            <a:endParaRPr lang="ru-RU" sz="25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500">
                <a:latin typeface="Arial"/>
              </a:rPr>
              <a:t>Преподаватель Консерватории имени П. И. Чайковского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500">
                <a:latin typeface="Arial"/>
              </a:rPr>
              <a:t>Дирижер симфонического оркестра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3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23039" y="3435747"/>
            <a:ext cx="4434721" cy="296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500"/>
              <a:t>Bruno Quaresma</a:t>
            </a:r>
            <a:endParaRPr lang="ru-RU" sz="25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en-US" sz="2500"/>
              <a:t>Professor do </a:t>
            </a:r>
            <a:r>
              <a:rPr lang="pt-BR" sz="2500"/>
              <a:t>Conservatório </a:t>
            </a:r>
            <a:r>
              <a:rPr lang="en-US" sz="2500"/>
              <a:t>P. I. </a:t>
            </a:r>
            <a:r>
              <a:rPr lang="pt-BR" sz="2500"/>
              <a:t>Tchaikovsky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500"/>
              <a:t>Maestro de orquestra sinfônica</a:t>
            </a:r>
            <a:endParaRPr lang="ru-RU" sz="2500"/>
          </a:p>
        </p:txBody>
      </p:sp>
      <p:pic>
        <p:nvPicPr>
          <p:cNvPr id="2050" name="Picture 2" descr="Quaresma Bruno Brandao — репетитор по португальскому языку (Москва)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73831" y="576831"/>
            <a:ext cx="3040875" cy="405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2530075" y="22200"/>
            <a:ext cx="7512800" cy="82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4000">
                <a:latin typeface="Arial"/>
              </a:rPr>
              <a:t>Московский институт культуры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4</a:t>
            </a:fld>
            <a:endParaRPr>
              <a:solidFill>
                <a:srgbClr val="000B72"/>
              </a:solidFill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 bwMode="auto">
          <a:xfrm>
            <a:off x="2676274" y="527025"/>
            <a:ext cx="7919925" cy="850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4000"/>
              <a:t>Instituto de Cultura de Moscou</a:t>
            </a:r>
            <a:endParaRPr lang="ru-RU" sz="400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0" t="0" r="0" b="7503"/>
          <a:stretch/>
        </p:blipFill>
        <p:spPr bwMode="auto">
          <a:xfrm>
            <a:off x="2076734" y="1429131"/>
            <a:ext cx="8038530" cy="4180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adientVTI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Widescreen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Алино4к@ Крутая</dc:creator>
  <cp:keywords/>
  <dc:description/>
  <dc:identifier/>
  <dc:language/>
  <cp:lastModifiedBy>Белин Иван Сергеевич</cp:lastModifiedBy>
  <cp:revision>12</cp:revision>
  <dcterms:modified xsi:type="dcterms:W3CDTF">2024-06-07T15:59:42Z</dcterms:modified>
  <cp:category/>
  <cp:contentStatus/>
  <cp:version/>
</cp:coreProperties>
</file>