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10.jpg" ContentType="image/jpe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media/image38.jpg" ContentType="image/jpeg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90" r:id="rId7"/>
    <p:sldId id="261" r:id="rId8"/>
    <p:sldId id="262" r:id="rId9"/>
    <p:sldId id="263" r:id="rId10"/>
    <p:sldId id="291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0A2"/>
    <a:srgbClr val="262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24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192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100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встреча открывает учебный год, аудитория — уже студенты, а не абитуриенты.
Что сказать:
• Поздравить с зачислением и назвать дату, время и аудиторию как точку старта.
• Представиться и сказать, что вести встречу будет и.о. декана.
• Обозначить длительность — до 13:30 — и что вопросы можно задавать в конце каждого блока.
• Сказать, что всё, что прозвучит, останется у них в виде контактов и QR-кодов.
Переход: «Первое, что важно понять — вы уже часть университета».
Источники: дата/время/аудитория — из задания заказчика. Фото — из презентации ФТиГ 2026/2027 (апрель). Логотип — новый фирменный знак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смена статуса — от абитуриента к студенту — уже произошла.
Что сказать:
• Приёмная кампания закончена, вопросы ЕГЭ и баллов больше не обсуждаем.
• У каждого уже есть группа, куратор и расписание — их надо просто найти.
• Первые две недели решают многое: кто разобрался с сервисами, тому дальше проще.
• Университет не будет напоминать о каждом шаге — часть ответственности переходит к студенту.
Переход: «Давайте договоримся, что вы должны унести с этой встречи».
Источник фото: презентация ФТиГ 2026/2027 (апрель), фотобанк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у встречи есть структура, и каждый блок отвечает на конкретный вопрос.
Что сказать:
• Пройти по шести пунктам по одной фразе — не углубляясь.
• Сказать, где будут паузы для вопросов.
• Предупредить, что контакты и ссылки собраны в конце — записывать всё не нужно.
• Попросить отметить для себя, какой блок им важнее всего.
Переход: «Начнём с самого широкого круга — с университета».
Источник: структура встречи составлена под задачи установочного собрания первого курса.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РГГУ вырос из архивной школы, и это объясняет его работу с источником и документом.
Что сказать:
• 1908 — Университет Шанявского, здания которого стали кампусом на Миусской.
• 1930 — историко-архивный институт, тогда всего два года обучения.
• 27 марта 1991 — создание РГГУ на базе МГИАИ.
• Отсюда — привычка университета к работе с первоисточником, полезная и в туризме.
Переход: «А что университет представляет собой сейчас».
Источники: rsuh.ru/university/ (история), rsuh.ru/sveden/common/ (дата создания, наименование, адрес). Фото — фотобанк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РГГУ — не только про диплом, а про длинную образовательную траекторию.
Что сказать:
• Университет позиционирует себя как ресурсный центр федерального масштаба.
• Концепция Lifelong Learning — можно вернуться за магистратурой, аспирантурой, ДПО.
• Аккредитация есть на всех уровнях — от СОО до аспирантуры.
• Есть филиалы в Домодедове и Гватемале.
Переход: «Внутри университета вы попали в конкретный институт».
Источники: rsuh.ru/university/, rsuh.ru/sveden/common/. Фото — фотобанк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факультет — не отдельный остров, он входит в востоковедный институт, и это даёт языки и международный контекст.
Что сказать:
• В институте три факультета, ваш — туризма и гостеприимства.
• Соседство с востоковедением — причина, по которой на факультете сильные восточные языки.
• Программы института предполагают два-три иностранных языка.
• Дирекция института — корпус 5, седьмой этаж, ауд. 716.
Переход: «У института есть руководство, которое вам полезно знать в лицо».
Источники: rsuh.ru/education/ieivi/, rsuh.ru/education/ieivi/contacts.php. Фото — фотобанк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институтом руководят люди, к которым можно обратиться, если вопрос выходит за рамки факультета.
Что сказать:
• Ефим Иосифович Пивовар — директор института, академик РАН, научный руководитель РГГУ.
• Настасья Александровна Сапоженкова — заместитель директора.
• Глеб Сергеевич Путилин — заместитель директора, корпус 5, кабинет 706, putilin.gs@rggu.ru.
• Подчеркнуть маршрут: сначала куратор, потом деканат, и только потом дирекция института.
Переход: «Теперь — про сам факультет».
Источник: rsuh.ru/education/ieivi/contacts.php (ФИО, должности, телефоны, почта, кабинеты). Фото Е. И. Пивовара — из презентации ФТиГ 2026/2027.
ВНИМАНИЕ: фотографии Г. С. Путилина и Н. А. Сапоженковой на слайде заменены инициалами — официальные снимки не удалось загрузить, требуется файл от заказчика.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факультет собран вокруг двух кафедр с разной, но дополняющей экспертизой.
Что сказать:
• Более тридцати лет отраслевой экспертизы в туризме и гостеприимстве.
• Кафедра ОСТиГ отвечает за отраслевой и коммуникационный блок.
• Кафедра культуры мира и демократии даёт культурологическую и международную рамку.
• В ноябре 2025 года программы прошли профессионально-общественную аккредитацию.
Переход: «Как факультет выглядит в цифрах».
Источник: rsuh.ru/education/ieivi/ftig/ (описание факультета, кафедры, аккредитация). Фото — фотобанк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факультет достаточно большой, чтобы дать выбор, и достаточно компактный, чтобы вас знали по имени.
Что сказать:
• Более 300 студентов на программах факультета.
• Одиннадцать актуальных программ бакалавриата и магистратуры.
• Более 50 партнёров в профессиональной среде.
• Более 4000 выпускников за историю программ; две кафедры.
Переход: «За этими цифрами — вполне определённые принципы обучения».
Источник: rsuh.ru/education/ieivi/ftig/ — ключевые показатели факультета. Фото — фотобанк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у факультета есть внятная методическая позиция, а не набор дисциплин.
Что сказать:
• Практика и проекты — основной формат, а не приложение к лекциям.
• Два языка — норма, а не нагрузка для избранных.
• Цифровые инструменты и нейросети встроены в дисциплины.
• Этика и культура гостеприимства — то, что отличает специалиста от исполнителя.
Переход: «Разберём два принципа подробнее — языки и цифру».
Источник: адаптировано из презентации факультета для дней открытых дверей под аудиторию зачисленных студентов; профили — rsuh.ru/education/ieivi/ftig/abitur.php.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язык на факультете — рабочий инструмент профессии, а не отдельный предмет.
Что сказать:
• Набор языков зависит от профиля: китайский, турецкий, английский, испанский, немецкий, арабский.
• Языковые клубы и общение с носителями — обязательная часть, а не факультатив.
• Часть дисциплин читается на иностранном языке.
• Совет: не откладывать язык на второй курс, отставание догоняется тяжело.
Переход: «Второй принцип, который стоит развернуть, — цифровые технологии».
Источники: rsuh.ru/education/ieivi/ftig/ и rsuh.ru/education/ieivi/ftig/abitur.php (языки по профилям). Фото — фотобанк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цифровые навыки на факультете прикладные и проверяются на проектах.
Что сказать:
• Нейросети используются в аналитике, продвижении и подготовке контента.
• Платформы бронирования и управления загрузкой разбираются на практике.
• UX/UI и медиапродакшн входят в проектные дисциплины.
• Учебные планы обновляются ежегодно с учётом отраслевых изменений.
Переход: «Теперь — про вашу конкретную программу».
Источник: описания профилей на rsuh.ru/education/ieivi/ftig/abitur.php; методические принципы факультета. Фото — фотобанк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восемь профилей первого курса собраны в три направления подготовки.
Что сказать:
• Три УГСН-направления: туризм, гостиничное дело, сервис.
• В туризме — четыре профиля, в гостиничном деле и сервисе — по два.
• Первый курс во многом общий; профильная специфика нарастает со второго.
• Попросить каждого запомнить точное название своего профиля — оно понадобится при поиске учебного плана.
Переход: «Пройдём по профилям — начнём с туризма».
Источник: rsuh.ru/education/ieivi/ftig/abitur.php (перечень направлений и профилей). Фото — фотобанк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два языковых профиля туризма работают с разными рынками и решают разные отраслевые задачи.
Что сказать:
• Китайское направление — про въездной туризм и продвижение России для иностранного гостя.
• Турецкое направление — про международную коммуникацию и разработку турпродукта с зарубежными партнёрами.
• Язык изучается вместе с деловой культурой рынка, а не отдельно от неё.
• Проектные задания на обоих профилях строятся на реальных туристских маршрутах.
Переход: «Ещё два профиля туризма — дипломатия и медиа».
Источник: rsuh.ru/education/ieivi/ftig/abitur.php (описания профилей). Фото — фотобанк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туризм — это не только маршруты, но и репутация страны и территории.
Что сказать:
• Культурная дипломатия — про имиджевые и просветительские проекты и межкультурный диалог.
• Медиатуризм — про цифровые решения, медиапроекты и продвижение территорий.
• Оба профиля дают навык работы с публичным сообщением, который востребован широко.
• Здесь особенно много проектной и командной работы.
Переход: «Переходим к гостиничному делу».
Источник: rsuh.ru/education/ieivi/ftig/abitur.php. Фото — фотобанк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гостиничное дело на факультете — про управление, а не только про обслуживание.
Что сказать:
• Первый профиль — операционное управление предприятием, стандарты и работа с персоналом.
• Второй — цифровые сервисы, клиентский опыт и управление репутацией.
• Практика в отелях начинается рано и даёт понимание реальных процессов.
• Оба профиля предполагают английский плюс второй язык на выбор.
Переход: «И третье направление — сервис».
Источник: rsuh.ru/education/ieivi/ftig/abitur.php. Фото — фотобанк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сервис на факультете вырастает в креативную экономику.
Что сказать:
• Креативные индустрии — про проекты, команды и создание культурного продукта.
• Индустрия моды — про бренды, события и визуальную коммуникацию.
• Портфолио начинает собираться с первого курса — это важнее оценки в зачётке.
• Профиль «Индустрия моды» реализуется в очно-заочной форме.
Переход: «Всё это подкреплено практикой».
Источник: rsuh.ru/education/ieivi/ftig/abitur.php (описания профилей и формы обучения). Фото — фотобанк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практика — не формальность в конце года, а канал входа в отрасль.
Что сказать:
• Факультет заявляет более 50 партнёров в профессиональной среде.
• Государственный блок даёт понимание отраслевого регулирования.
• Гостиничный блок — операционный опыт в международных сетях.
• Список партнёров подвижен, актуальный состав уточняется в деканате.
Переход: «Отдельно — про международное измерение».
Источники: показатель «50+ партнёров» — rsuh.ru/education/ieivi/ftig/. Конкретные организации перенесены из презентации ФТиГ 2026/2027 (апрель) и ТРЕБУЮТ ПОДТВЕРЖДЕНИЯ действующими договорами — на сайте они не опубликованы.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международные связи факультета — реальный канал, но участие требует инициативы студента.
Что сказать:
• Партнёрские университеты в Японии, Китае, Египте и Иране.
• Отдельное направление — сотрудничество с институтами моды.
• Условия участия и отбор обсуждаются с заместителем декана по международной работе.
• Языковая подготовка — фактическое условие участия в этих программах.
Переход: «Чем живут студенты помимо занятий».
Источники: перечень партнёрских университетов перенесён из презентации ФТиГ 2026/2027 (апрель) и ТРЕБУЕТ ПОДТВЕРЖДЕНИЯ действующими соглашениями. Должность М. А. Гордеевой — rsuh.ru/education/ieivi/ftig/.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студенческие объединения — самый быстрый способ найти своих и собрать первое портфолио.
Что сказать:
• На факультете работает семь заметных объединений — от студсовета до клуба молодого отельера.
• Кейс-клуб и клуб РГО дают практику, которая засчитывается в портфолио.
• Разговорный клуб китайского — реальная языковая практика вне расписания.
• Записаться можно уже на первой неделе через куратора.
Переход: «Куда всё это ведёт после диплома».
Источник: перечень объединений перенесён из презентации ФТиГ 2026/2027 (апрель); ТРЕБУЕТ СВЕРКИ с актуальным составом объединений на 2026/2027. Фото — фотобанк факультета.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диплом факультета открывает широкий отраслевой коридор, а не одну должность.
Что сказать:
• Более 4000 выпускников за историю программ.
• Направления работы прямо следуют из описаний профилей: туризм, гостеприимство, продвижение территорий, дипломатия, креативные индустрии.
• Сознательно не обещаем гарантированного трудоустройства — обещаем компетенции и контакты.
• Первый шаг к карьере — практика на втором курсе, к ней стоит готовиться заранее.
Переход: «Теперь познакомимся с людьми факультета».
Источники: «4000+ выпускников» — rsuh.ru/education/ieivi/ftig/; направления работы — из описаний профилей на rsuh.ru/education/ieivi/ftig/abitur.php. Персональные карьерные истории выпускников на слайд не вынесены: подтверждённых данных нет.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у факультета есть человек, который отвечает за него целиком, и он доступен.
Что сказать:
• Представиться: и.о. декана, преподаватель кафедры ОСТиГ.
• Кратко — направления работы: стратегические коммуникации, цифровой туризм, продвижение территорий.
• Сказать, по каким вопросам приходить к декану, а по каким — к куратору и в деканат.
• Дать почту и кабинет 612, пригласить писать при затруднениях.
Переход: «Рядом со мной работает управленческая команда факультета».
Источник: rsuh.ru/education/ieivi/ftig/ (должность, телефон, почта, кабинет). Фото — из презентации ФТиГ 2026/2027.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у каждого типа вопроса есть свой заместитель декана.
Что сказать:
• Мария Александровна Гордеева — международная работа, кафедра культуры мира и демократии, кабинет 712.
• Ирина Сергеевна Ключевская — научная работа, конференции и публикации, кабинет 614.
• Ирина Викторовна Мухоморова — работа со студентами, кабинет 617; к ней идут бытовые и социальные вопросы.
• Сергей Александрович Голубцов — заведующий выпускающей кафедрой ОСТиГ, кабинет 613.
Переход: «Дальше — преподаватели, с которыми вы встретитесь на занятиях».
Источник: rsuh.ru/education/ieivi/ftig/ (ФИО, должности, кабинеты, почта). Фото — из презентации ФТиГ 2026/2027.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программы ведут не абстрактные лекторы, а люди с отраслевым весом.
Что сказать:
• Антон Игоревич Мосалев руководит программой по туризму и ведёт собственный бизнес в отрасли.
• Юрий Степанович Путрик — профессор, автор учебников, формирующих туристское образование в стране.
• Алексей Иванович Ткалич — социально-культурное развитие и экспертная работа.
• Офелия Робертовна Полякова — туроператорская деятельность, более двадцати лет практики.
Переход: «Вторая часть команды — преподаватели-практики».
Источник: должности и экспертиза перенесены из презентации ФТиГ 2026/2027 (апрель) и ТРЕБУЮТ СВЕРКИ с кадровыми данными. Персональные адреса почты этих преподавателей на сайте не опубликованы — указана общая почта деканата. Фото — презентация ФТиГ 2026/2027.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значительная часть преподавателей одновременно работает в индустрии.
Что сказать:
• Мария Викторовна Камшечко — маркетинг гостиничных предприятий, член Гильдии маркетологов России.
• Елена Владимировна Винтайкина — ресторанный бизнес, действующий владелец ресторана.
• Жанна Владимировна Ландейс — работа в комитетах ТПП РФ, отраслевая политика и образование.
• Андрей Викторович Переверзев — собственное турагентство с 2009 года, экономика туризма.
Переход: «И третья часть — коммуникации и бренд».
Источник: экспертиза — из презентации ФТиГ 2026/2027 (апрель), ТРЕБУЕТ СВЕРКИ. Почта М. В. Камшечко подтверждена официальным списком контактов ФТиГ. Фото — презентация ФТиГ 2026/2027.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коммуникационный блок — сквозная компетенция для всех профилей факультета.
Что сказать:
• Андрей Леонидович Зверев — политическая психология, массовые коммуникации, брендинг.
• Айна Кюриевна Межиева — связи с общественностью и экономика впечатлений, действующий муниципальный депутат.
• Эти дисциплины читаются и туризму, и гостиничному делу, и сервису.
• Умение объяснять и убеждать — то, что отличает специалиста в отрасли впечатлений.
Переход: «А теперь — самые важные для вас люди в ближайшие месяцы».
Источник: экспертиза — из презентации ФТиГ 2026/2027 (апрель), ТРЕБУЕТ СВЕРКИ. Персональные адреса почты на сайте не опубликованы. Фото — презентация ФТиГ 2026/2027.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куратор решает 80 % вопросов первого курса быстрее, чем любой другой канал.
Что сказать:
• Назвать каждого куратора и объявить закрепление за группами.
• Объяснить: расписание, группа, адаптация, бытовые и организационные вопросы — сначала к куратору.
• Попросить сохранить почту своего куратора в телефон прямо сейчас.
• Предупредить, что писать лучше с корпоративной почты и с указанием группы.
Переход: «Если вопрос выходит за пределы куратора — идём в деканат».
Источник: официальный список контактов преподавателей ФТиГ, предоставленный заказчиком, и rsuh.ru/education/ieivi/ftig/.
ВНИМАНИЕ: закрепление кураторов за конкретными группами 2026/2027 не предоставлено — объявляется устно.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у обращения есть правильный порядок, и он экономит время всем.
Что сказать:
• Деканат — корпус 5, шестой и седьмой этажи; назвать кабинеты по номерам.
• Разделить зоны: куратор — организация и адаптация, деканат — документы и академические вопросы.
• Дать общий телефон и почту факультета как универсальную точку входа.
• Часы приёма — уточнять на месте, на сайте официального графика нет.
Переход: «Один из самых частых вопросов — где взять учебный план».
Источники: адрес и кабинеты — rsuh.ru/education/ieivi/ftig/; телефон и почта факультета — там же. Схема кампуса — из презентации ФТиГ 2026/2027.
ВНИМАНИЕ: часы работы деканата официально не опубликованы, на слайд вынесена оговорка.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учебный план — публичный документ, и студент должен уметь его открыть сам.
Что сказать:
• Показать путь: сайт РГГУ → Сведения об образовательной организации → Образование → программа → учебный план.
• Объяснить, что в плане: дисциплины по семестрам, практики, формы контроля, зачётные единицы, ГИА.
• Попросить отсканировать QR прямо сейчас и найти свою программу.
• Предупредить: названия профилей похожи, сверять нужно буквально.
Переход: «Рядом с планом — остальные цифровые сервисы».
Источник: rsuh.ru/sveden/education/ — раздел «Образование» официального сайта РГГУ. QR-код сгенерирован на этот адрес и проверен.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четыре ссылки закрывают почти всю бытовую сторону учёбы.
Что сказать:
• Расписание — raspis.rggu.ru, проверять перед каждой неделей.
• Личный кабинет — portal.rggu.ru, там же зачётка и учебные данные.
• Раздел «Образование» — учебные планы и официальные документы программы.
• Раздел «Студентам» — стипендии, общежитие, документы, студенческие сервисы.
Переход: «Помимо занятий у факультета есть жизнь — и в неё стоит войти сразу».
Источники: ссылки взяты из раздела rsuh.ru/student/ официального сайта РГГУ. Все QR-коды сгенерированы под эти адреса и проверены сканированием.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участие в жизни факультета — самый быстрый способ вырасти профессионально на первом курсе.
Что сказать:
• Конференции и научные школы открыты для первокурсников — не нужно ждать третьего курса.
• Выезды на отраслевые форумы и площадки партнёров дают первые профессиональные контакты.
• Событийные и волонтёрские проекты факультета собирают портфолио.
• Всё это учитывается при отборе на стажировки и международные программы.
Переход: «Что конкретно сделать на этой неделе».
Источник: фотографии — из презентации ФТиГ 2026/2027 (апрель), фотобанк факультета. Формулировки обобщённые, без указания конкретных мероприятий и дат.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шесть конкретных действий снимают большую часть тревоги первого курса.
Что сказать:
• Пройти по списку и попросить отметить те пункты, которые уже сделаны.
• Подчеркнуть, что расписание нужно проверять самому — рассылок по каждому изменению не будет.
• Напомнить: письмо куратору лучше отправить сегодня же, с указанием группы.
• Сказать, что этот слайд можно сфотографировать и использовать как чек-лист.
Переход: «И последнее — как оставаться на связи».
Источник: практический чек-лист составлен под задачи первой недели; адреса сервисов — rsuh.ru/student/.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официальные каналы — единственный надёжный источник изменений.
Что сказать:
• Дать время отсканировать все четыре кода прямо в аудитории.
• Telegram — оперативные объявления, ВКонтакте — жизнь факультета, сайт — официальные документы.
• Предупредить: в неофициальных чатах информация искажается, сверяйте по этим каналам.
• Попросить подписаться сейчас, а не «потом».
Переход: финальный слайд.
Источники: сайт и социальные сети — rsuh.ru/education/ieivi/ftig/ (раздел контактов). Адреса Telegram и MAX подтверждены QR-кодами из презентации ФТиГ 2026/2027, канал t.me/ftig_rggu проверен. Все QR-коды перегенерированы и проверены сканированием.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встреча заканчивается не благодарностью, а приглашением к работе.
Что сказать:
• Повторить общий контакт факультета и телефон.
• Сказать, что деканат открыт и по мелким вопросам тоже — лучше спросить, чем догадываться.
• Пригласить задать вопросы прямо сейчас, вслух.
• Назвать ближайшую точку: первое занятие по расписанию и встреча с куратором.
Источники: контакты факультета — rsuh.ru/education/ieivi/ftig/. Фото — фотобанк факультета из презентации ФТиГ 2026/2027.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emf"/><Relationship Id="rId10" Type="http://schemas.openxmlformats.org/officeDocument/2006/relationships/image" Target="../media/image19.emf"/><Relationship Id="rId4" Type="http://schemas.openxmlformats.org/officeDocument/2006/relationships/image" Target="../media/image13.emf"/><Relationship Id="rId9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bg_tit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2C68">
              <a:alpha val="68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1" descr="/tmp/ftig/out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475488"/>
            <a:ext cx="1042416" cy="1042416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66928" y="184708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40" dirty="0">
                <a:solidFill>
                  <a:srgbClr val="BB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ЕВРАЗИЙСКИХ И ВОСТОЧНЫХ ИССЛЕДОВАНИЙ · РГГУ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66928" y="2304288"/>
            <a:ext cx="98755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62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Добро пожаловать</a:t>
            </a:r>
            <a:endParaRPr lang="en-US" sz="5400" dirty="0"/>
          </a:p>
          <a:p>
            <a:pPr marL="0" indent="0">
              <a:lnSpc>
                <a:spcPts val="62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на факультет туризма</a:t>
            </a:r>
            <a:endParaRPr lang="en-US" sz="5400" dirty="0"/>
          </a:p>
          <a:p>
            <a:pPr marL="0" indent="0">
              <a:lnSpc>
                <a:spcPts val="6200"/>
              </a:lnSpc>
              <a:buNone/>
            </a:pPr>
            <a:r>
              <a:rPr lang="en-US" sz="5400" b="1" dirty="0" err="1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</a:t>
            </a:r>
            <a:r>
              <a:rPr lang="en-US" sz="54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гостеприимства</a:t>
            </a:r>
            <a:r>
              <a:rPr lang="ru-RU" sz="54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!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566928" y="5413248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сентября 2026  ·  10:15–13:30  ·  аудитория 367</a:t>
            </a:r>
            <a:endParaRPr lang="en-US" sz="21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589788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B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первым курсом 2026/2027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s_welco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6858000"/>
          </a:xfrm>
          <a:prstGeom prst="rect">
            <a:avLst/>
          </a:prstGeom>
        </p:spPr>
      </p:pic>
      <p:pic>
        <p:nvPicPr>
          <p:cNvPr id="3" name="Image 1" descr="/tmp/ftig/out/logo_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6159" y="59436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ЧАСТЬ РГГУ</a:t>
            </a:r>
            <a:r>
              <a:rPr lang="ru-RU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250" dirty="0"/>
          </a:p>
        </p:txBody>
      </p:sp>
      <p:sp>
        <p:nvSpPr>
          <p:cNvPr id="5" name="Text 1"/>
          <p:cNvSpPr txBox="1"/>
          <p:nvPr/>
        </p:nvSpPr>
        <p:spPr>
          <a:xfrm>
            <a:off x="6306159" y="1022745"/>
            <a:ext cx="5303520" cy="1648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300"/>
              </a:lnSpc>
              <a:buNone/>
            </a:pPr>
            <a:r>
              <a:rPr lang="en-US" sz="34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Приказ о зачислении —</a:t>
            </a:r>
            <a:endParaRPr lang="en-US" sz="3400" dirty="0"/>
          </a:p>
          <a:p>
            <a:pPr marL="0" indent="0">
              <a:lnSpc>
                <a:spcPts val="4300"/>
              </a:lnSpc>
              <a:buNone/>
            </a:pPr>
            <a:r>
              <a:rPr lang="en-US" sz="34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это не финиш,</a:t>
            </a:r>
            <a:endParaRPr lang="en-US" sz="3400" dirty="0"/>
          </a:p>
          <a:p>
            <a:pPr marL="0" indent="0">
              <a:lnSpc>
                <a:spcPts val="4300"/>
              </a:lnSpc>
              <a:buNone/>
            </a:pPr>
            <a:r>
              <a:rPr lang="en-US" sz="34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</a:t>
            </a:r>
            <a:r>
              <a:rPr lang="en-US" sz="34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34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то</a:t>
            </a:r>
            <a:r>
              <a:rPr lang="ru-RU" sz="34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лько</a:t>
            </a:r>
            <a:r>
              <a:rPr lang="ru-RU" sz="34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начало!</a:t>
            </a:r>
            <a:endParaRPr lang="en-US" sz="3400" dirty="0"/>
          </a:p>
        </p:txBody>
      </p:sp>
      <p:sp>
        <p:nvSpPr>
          <p:cNvPr id="6" name="Text 2"/>
          <p:cNvSpPr txBox="1"/>
          <p:nvPr/>
        </p:nvSpPr>
        <p:spPr>
          <a:xfrm>
            <a:off x="6339535" y="2824857"/>
            <a:ext cx="52852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</a:t>
            </a:r>
            <a:r>
              <a:rPr lang="en-US" sz="18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</a:t>
            </a: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списках</a:t>
            </a:r>
            <a:r>
              <a:rPr lang="ru-RU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 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</a:t>
            </a: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</a:t>
            </a:r>
            <a:r>
              <a:rPr lang="ru-RU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есть всё:</a:t>
            </a: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учебная группа, куратор, расписание и корпоративная почта. </a:t>
            </a:r>
            <a:endParaRPr lang="ru-RU" sz="1850" dirty="0">
              <a:solidFill>
                <a:srgbClr val="15151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lnSpc>
                <a:spcPts val="2700"/>
              </a:lnSpc>
              <a:buNone/>
            </a:pPr>
            <a:endParaRPr lang="ru-RU" sz="1850" dirty="0">
              <a:solidFill>
                <a:srgbClr val="15151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lnSpc>
                <a:spcPts val="2700"/>
              </a:lnSpc>
              <a:buNone/>
            </a:pPr>
            <a:r>
              <a:rPr lang="ru-RU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</a:t>
            </a:r>
            <a:r>
              <a:rPr lang="en-US" sz="18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егодняшняя</a:t>
            </a: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</a:t>
            </a: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вам очень важна! </a:t>
            </a:r>
          </a:p>
          <a:p>
            <a:pPr marL="0" indent="0">
              <a:lnSpc>
                <a:spcPts val="2700"/>
              </a:lnSpc>
              <a:buNone/>
            </a:pPr>
            <a:r>
              <a:rPr lang="ru-RU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совсем</a:t>
            </a: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 про поступление. </a:t>
            </a:r>
            <a:endParaRPr lang="ru-RU" sz="1850" dirty="0">
              <a:solidFill>
                <a:srgbClr val="15151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lnSpc>
                <a:spcPts val="2700"/>
              </a:lnSpc>
              <a:buNone/>
            </a:pPr>
            <a:r>
              <a:rPr lang="en-US" sz="18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</a:t>
            </a: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про то, как устроен </a:t>
            </a:r>
            <a:r>
              <a:rPr lang="ru-RU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институт, </a:t>
            </a:r>
            <a:r>
              <a:rPr lang="en-US" sz="18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факультет</a:t>
            </a: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что делать в </a:t>
            </a:r>
            <a:r>
              <a:rPr lang="en-US" sz="18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</a:t>
            </a: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недели</a:t>
            </a:r>
            <a:r>
              <a:rPr lang="ru-RU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студенческой жизни</a:t>
            </a: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850" dirty="0"/>
          </a:p>
        </p:txBody>
      </p:sp>
      <p:sp>
        <p:nvSpPr>
          <p:cNvPr id="7" name="Text 3"/>
          <p:cNvSpPr txBox="1"/>
          <p:nvPr/>
        </p:nvSpPr>
        <p:spPr>
          <a:xfrm>
            <a:off x="6355080" y="6102664"/>
            <a:ext cx="5285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евразийских и восточных исследований · Факультет туризма и гостеприимства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4824" y="553212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ВСТРЕЧИ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557784"/>
            <a:ext cx="1018915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Шесть вещей, 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которые</a:t>
            </a: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нужно запомнить:</a:t>
            </a:r>
            <a:endParaRPr lang="en-US" sz="3500" dirty="0"/>
          </a:p>
        </p:txBody>
      </p:sp>
      <p:sp>
        <p:nvSpPr>
          <p:cNvPr id="5" name="Shape 2"/>
          <p:cNvSpPr/>
          <p:nvPr/>
        </p:nvSpPr>
        <p:spPr>
          <a:xfrm>
            <a:off x="566928" y="1847088"/>
            <a:ext cx="3456432" cy="1938528"/>
          </a:xfrm>
          <a:prstGeom prst="roundRect">
            <a:avLst>
              <a:gd name="adj" fmla="val 6604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859536" y="2121408"/>
            <a:ext cx="512064" cy="512064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 txBox="1"/>
          <p:nvPr/>
        </p:nvSpPr>
        <p:spPr>
          <a:xfrm>
            <a:off x="859536" y="21214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1517904" y="2121408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7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Университет и институт</a:t>
            </a:r>
            <a:endParaRPr lang="en-US" sz="1750" dirty="0"/>
          </a:p>
        </p:txBody>
      </p:sp>
      <p:sp>
        <p:nvSpPr>
          <p:cNvPr id="9" name="Text 6"/>
          <p:cNvSpPr txBox="1"/>
          <p:nvPr/>
        </p:nvSpPr>
        <p:spPr>
          <a:xfrm>
            <a:off x="859536" y="2871216"/>
            <a:ext cx="288950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вы попали и как </a:t>
            </a:r>
            <a:r>
              <a:rPr lang="ru-RU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</a:t>
            </a: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устроен</a:t>
            </a:r>
            <a:r>
              <a:rPr lang="ru-RU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ы?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279392" y="1847088"/>
            <a:ext cx="3456432" cy="1938528"/>
          </a:xfrm>
          <a:prstGeom prst="roundRect">
            <a:avLst>
              <a:gd name="adj" fmla="val 6604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Shape 8"/>
          <p:cNvSpPr/>
          <p:nvPr/>
        </p:nvSpPr>
        <p:spPr>
          <a:xfrm>
            <a:off x="4572000" y="2121408"/>
            <a:ext cx="512064" cy="512064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 txBox="1"/>
          <p:nvPr/>
        </p:nvSpPr>
        <p:spPr>
          <a:xfrm>
            <a:off x="4572000" y="21214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5230368" y="2121408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7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Факультет и его принципы</a:t>
            </a:r>
            <a:endParaRPr lang="en-US" sz="1750" dirty="0"/>
          </a:p>
        </p:txBody>
      </p:sp>
      <p:sp>
        <p:nvSpPr>
          <p:cNvPr id="14" name="Text 11"/>
          <p:cNvSpPr txBox="1"/>
          <p:nvPr/>
        </p:nvSpPr>
        <p:spPr>
          <a:xfrm>
            <a:off x="4486940" y="2871216"/>
            <a:ext cx="297456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ФТиГ </a:t>
            </a: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</a:t>
            </a: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других факультетов </a:t>
            </a: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</a:t>
            </a: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</a:t>
            </a: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</a:t>
            </a:r>
            <a:r>
              <a:rPr lang="ru-RU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ся</a:t>
            </a: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</a:t>
            </a:r>
            <a:r>
              <a:rPr lang="ru-RU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991856" y="1847088"/>
            <a:ext cx="3456432" cy="1938528"/>
          </a:xfrm>
          <a:prstGeom prst="roundRect">
            <a:avLst>
              <a:gd name="adj" fmla="val 6604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Shape 13"/>
          <p:cNvSpPr/>
          <p:nvPr/>
        </p:nvSpPr>
        <p:spPr>
          <a:xfrm>
            <a:off x="8284464" y="2121408"/>
            <a:ext cx="512064" cy="512064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4"/>
          <p:cNvSpPr txBox="1"/>
          <p:nvPr/>
        </p:nvSpPr>
        <p:spPr>
          <a:xfrm>
            <a:off x="8284464" y="21214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8942832" y="2121408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7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Ваша образовательная программа</a:t>
            </a:r>
            <a:endParaRPr lang="en-US" sz="1750" dirty="0"/>
          </a:p>
        </p:txBody>
      </p:sp>
      <p:sp>
        <p:nvSpPr>
          <p:cNvPr id="19" name="Text 16"/>
          <p:cNvSpPr txBox="1"/>
          <p:nvPr/>
        </p:nvSpPr>
        <p:spPr>
          <a:xfrm>
            <a:off x="8284464" y="2871216"/>
            <a:ext cx="288950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Профили, компетенции, практики </a:t>
            </a: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</a:t>
            </a: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</a:t>
            </a:r>
            <a:r>
              <a:rPr lang="ru-RU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566928" y="4059936"/>
            <a:ext cx="3456432" cy="1938528"/>
          </a:xfrm>
          <a:prstGeom prst="roundRect">
            <a:avLst>
              <a:gd name="adj" fmla="val 6604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1" name="Shape 18"/>
          <p:cNvSpPr/>
          <p:nvPr/>
        </p:nvSpPr>
        <p:spPr>
          <a:xfrm>
            <a:off x="859536" y="4334256"/>
            <a:ext cx="512064" cy="512064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19"/>
          <p:cNvSpPr txBox="1"/>
          <p:nvPr/>
        </p:nvSpPr>
        <p:spPr>
          <a:xfrm>
            <a:off x="859536" y="433425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1517904" y="4334256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7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Люди факультета</a:t>
            </a:r>
            <a:endParaRPr lang="en-US" sz="1750" dirty="0"/>
          </a:p>
        </p:txBody>
      </p:sp>
      <p:sp>
        <p:nvSpPr>
          <p:cNvPr id="24" name="Text 21"/>
          <p:cNvSpPr txBox="1"/>
          <p:nvPr/>
        </p:nvSpPr>
        <p:spPr>
          <a:xfrm>
            <a:off x="859536" y="5084064"/>
            <a:ext cx="288950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Руководство, преподаватели и </a:t>
            </a: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</a:t>
            </a: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кураторы</a:t>
            </a:r>
            <a:r>
              <a:rPr lang="ru-RU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279392" y="4059936"/>
            <a:ext cx="3456432" cy="1938528"/>
          </a:xfrm>
          <a:prstGeom prst="roundRect">
            <a:avLst>
              <a:gd name="adj" fmla="val 6604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6" name="Shape 23"/>
          <p:cNvSpPr/>
          <p:nvPr/>
        </p:nvSpPr>
        <p:spPr>
          <a:xfrm>
            <a:off x="4572000" y="4334256"/>
            <a:ext cx="512064" cy="512064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7" name="Text 24"/>
          <p:cNvSpPr txBox="1"/>
          <p:nvPr/>
        </p:nvSpPr>
        <p:spPr>
          <a:xfrm>
            <a:off x="4572000" y="433425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</a:t>
            </a:r>
            <a:endParaRPr lang="en-US" sz="1700" dirty="0"/>
          </a:p>
        </p:txBody>
      </p:sp>
      <p:sp>
        <p:nvSpPr>
          <p:cNvPr id="28" name="Text 25"/>
          <p:cNvSpPr txBox="1"/>
          <p:nvPr/>
        </p:nvSpPr>
        <p:spPr>
          <a:xfrm>
            <a:off x="5230368" y="4334256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7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Деканат и учебный план</a:t>
            </a:r>
            <a:endParaRPr lang="en-US" sz="175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5084064"/>
            <a:ext cx="288950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идти, с чем и в </a:t>
            </a: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</a:t>
            </a: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очерёдности</a:t>
            </a:r>
            <a:r>
              <a:rPr lang="ru-RU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400" dirty="0"/>
          </a:p>
        </p:txBody>
      </p:sp>
      <p:sp>
        <p:nvSpPr>
          <p:cNvPr id="30" name="Shape 27"/>
          <p:cNvSpPr/>
          <p:nvPr/>
        </p:nvSpPr>
        <p:spPr>
          <a:xfrm>
            <a:off x="7991856" y="4059936"/>
            <a:ext cx="3456432" cy="1938528"/>
          </a:xfrm>
          <a:prstGeom prst="roundRect">
            <a:avLst>
              <a:gd name="adj" fmla="val 6604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1" name="Shape 28"/>
          <p:cNvSpPr/>
          <p:nvPr/>
        </p:nvSpPr>
        <p:spPr>
          <a:xfrm>
            <a:off x="8284464" y="4334256"/>
            <a:ext cx="512064" cy="512064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2" name="Text 29"/>
          <p:cNvSpPr txBox="1"/>
          <p:nvPr/>
        </p:nvSpPr>
        <p:spPr>
          <a:xfrm>
            <a:off x="8284464" y="433425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6</a:t>
            </a:r>
            <a:endParaRPr lang="en-US" sz="1700" dirty="0"/>
          </a:p>
        </p:txBody>
      </p:sp>
      <p:sp>
        <p:nvSpPr>
          <p:cNvPr id="33" name="Text 30"/>
          <p:cNvSpPr txBox="1"/>
          <p:nvPr/>
        </p:nvSpPr>
        <p:spPr>
          <a:xfrm>
            <a:off x="8942832" y="4334256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7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Цифровые сервисы и жизнь</a:t>
            </a:r>
            <a:endParaRPr lang="en-US" sz="1750" dirty="0"/>
          </a:p>
        </p:txBody>
      </p:sp>
      <p:sp>
        <p:nvSpPr>
          <p:cNvPr id="34" name="Text 31"/>
          <p:cNvSpPr txBox="1"/>
          <p:nvPr/>
        </p:nvSpPr>
        <p:spPr>
          <a:xfrm>
            <a:off x="8339328" y="5001768"/>
            <a:ext cx="288950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Расписание, личный кабинет, </a:t>
            </a:r>
            <a:r>
              <a:rPr lang="ru-RU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студенческая жизнь?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РГГУ</a:t>
            </a:r>
            <a:r>
              <a:rPr lang="ru-RU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90 СЕКУНД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602229"/>
            <a:ext cx="5852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</a:t>
            </a: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нашего 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университета</a:t>
            </a: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длинная</a:t>
            </a:r>
            <a:r>
              <a:rPr lang="ru-RU" sz="3500" dirty="0"/>
              <a:t> </a:t>
            </a:r>
            <a:r>
              <a:rPr lang="ru-RU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история….</a:t>
            </a:r>
            <a:endParaRPr lang="en-US" sz="3500" dirty="0"/>
          </a:p>
        </p:txBody>
      </p:sp>
      <p:pic>
        <p:nvPicPr>
          <p:cNvPr id="5" name="Image 1" descr="/tmp/ftig/out/s_rggu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672" y="1648054"/>
            <a:ext cx="5120640" cy="440526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6928" y="2084832"/>
            <a:ext cx="11338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27343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1908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1792224" y="1865377"/>
            <a:ext cx="4526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Миусской площади </a:t>
            </a:r>
            <a:r>
              <a:rPr lang="en-US" sz="150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</a:t>
            </a: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</a:t>
            </a:r>
            <a:r>
              <a:rPr lang="en-US" sz="150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</a:t>
            </a: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им. А. Л. Шанявского — </a:t>
            </a:r>
            <a:r>
              <a:rPr lang="ru-RU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главное здание Университета 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566928" y="3163824"/>
            <a:ext cx="5751576" cy="0"/>
          </a:xfrm>
          <a:prstGeom prst="line">
            <a:avLst/>
          </a:prstGeom>
          <a:noFill/>
          <a:ln w="19050">
            <a:solidFill>
              <a:srgbClr val="C9DBF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5"/>
          <p:cNvSpPr txBox="1"/>
          <p:nvPr/>
        </p:nvSpPr>
        <p:spPr>
          <a:xfrm>
            <a:off x="566928" y="3383280"/>
            <a:ext cx="11338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27343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1930</a:t>
            </a:r>
            <a:endParaRPr lang="en-US" sz="2700" dirty="0"/>
          </a:p>
        </p:txBody>
      </p:sp>
      <p:sp>
        <p:nvSpPr>
          <p:cNvPr id="10" name="Text 6"/>
          <p:cNvSpPr txBox="1"/>
          <p:nvPr/>
        </p:nvSpPr>
        <p:spPr>
          <a:xfrm>
            <a:off x="1792224" y="3231661"/>
            <a:ext cx="4526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 работу Московский историко-архивный институт: </a:t>
            </a:r>
            <a:r>
              <a:rPr lang="ru-RU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нашей научной школы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66928" y="4462272"/>
            <a:ext cx="5751576" cy="0"/>
          </a:xfrm>
          <a:prstGeom prst="line">
            <a:avLst/>
          </a:prstGeom>
          <a:noFill/>
          <a:ln w="19050">
            <a:solidFill>
              <a:srgbClr val="C9DBF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8"/>
          <p:cNvSpPr txBox="1"/>
          <p:nvPr/>
        </p:nvSpPr>
        <p:spPr>
          <a:xfrm>
            <a:off x="566928" y="4681728"/>
            <a:ext cx="11338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27343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1991</a:t>
            </a:r>
            <a:endParaRPr lang="en-US" sz="2700" dirty="0"/>
          </a:p>
        </p:txBody>
      </p:sp>
      <p:sp>
        <p:nvSpPr>
          <p:cNvPr id="13" name="Text 9"/>
          <p:cNvSpPr txBox="1"/>
          <p:nvPr/>
        </p:nvSpPr>
        <p:spPr>
          <a:xfrm>
            <a:off x="1792224" y="4504164"/>
            <a:ext cx="4526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марта постановлением Совета Министров РСФСР на базе МГИАИ создан РГГУ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566928" y="6053328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ФГАОУ ВО «РГГУ», Миусская пл., д. 6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РГГУ СЕГОДНЯ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384048"/>
            <a:ext cx="92019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ru-RU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РГГУ - г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уманитарный</a:t>
            </a: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университет</a:t>
            </a: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,</a:t>
            </a:r>
            <a:r>
              <a:rPr lang="ru-RU" sz="3500" dirty="0"/>
              <a:t> 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который</a:t>
            </a: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работает вдолгую</a:t>
            </a:r>
            <a:endParaRPr lang="en-US" sz="3500" dirty="0"/>
          </a:p>
        </p:txBody>
      </p:sp>
      <p:pic>
        <p:nvPicPr>
          <p:cNvPr id="5" name="Image 1" descr="/tmp/ftig/out/s_rggu_toda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768" y="3127248"/>
            <a:ext cx="5486400" cy="301752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6928" y="2264664"/>
            <a:ext cx="8396768" cy="35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</a:t>
            </a:r>
            <a:r>
              <a:rPr lang="ru-RU" sz="17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ГГУ - р</a:t>
            </a:r>
            <a:r>
              <a:rPr lang="en-US" sz="175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есурсный</a:t>
            </a:r>
            <a:r>
              <a:rPr lang="en-US" sz="17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75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центр</a:t>
            </a:r>
            <a:r>
              <a:rPr lang="ru-RU" sz="17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науки и образования</a:t>
            </a:r>
            <a:r>
              <a:rPr lang="en-US" sz="17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федерального масштаба</a:t>
            </a:r>
            <a:endParaRPr lang="en-US" sz="1750" dirty="0"/>
          </a:p>
        </p:txBody>
      </p:sp>
      <p:sp>
        <p:nvSpPr>
          <p:cNvPr id="7" name="Text 3"/>
          <p:cNvSpPr txBox="1"/>
          <p:nvPr/>
        </p:nvSpPr>
        <p:spPr>
          <a:xfrm>
            <a:off x="554736" y="2596896"/>
            <a:ext cx="5349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</a:t>
            </a: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</a:t>
            </a: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</a:t>
            </a:r>
            <a:r>
              <a:rPr lang="ru-RU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</a:t>
            </a: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</a:t>
            </a: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</a:t>
            </a:r>
            <a:r>
              <a:rPr lang="ru-RU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3462528"/>
            <a:ext cx="5349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7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Образование в течение всей жизни</a:t>
            </a:r>
            <a:endParaRPr lang="en-US" sz="1750" dirty="0"/>
          </a:p>
        </p:txBody>
      </p:sp>
      <p:sp>
        <p:nvSpPr>
          <p:cNvPr id="9" name="Text 5"/>
          <p:cNvSpPr txBox="1"/>
          <p:nvPr/>
        </p:nvSpPr>
        <p:spPr>
          <a:xfrm>
            <a:off x="554736" y="3889248"/>
            <a:ext cx="5349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</a:t>
            </a: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нас -</a:t>
            </a: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непрерывный процесс в течение всей жизни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554736" y="4718304"/>
            <a:ext cx="5349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7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Наши ф</a:t>
            </a:r>
            <a:r>
              <a:rPr lang="en-US" sz="175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илиалы</a:t>
            </a:r>
            <a:endParaRPr lang="en-US" sz="1750" dirty="0"/>
          </a:p>
        </p:txBody>
      </p:sp>
      <p:sp>
        <p:nvSpPr>
          <p:cNvPr id="13" name="Text 9"/>
          <p:cNvSpPr txBox="1"/>
          <p:nvPr/>
        </p:nvSpPr>
        <p:spPr>
          <a:xfrm>
            <a:off x="566928" y="5120640"/>
            <a:ext cx="5349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Домодедово и Гватемала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566928" y="1508760"/>
            <a:ext cx="10924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Полное наименование: ФГАОУ ВО «Российский государственный гуманитарный университет»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826365-F7F4-E81C-8B9D-FCC4865786B5}"/>
              </a:ext>
            </a:extLst>
          </p:cNvPr>
          <p:cNvSpPr txBox="1"/>
          <p:nvPr/>
        </p:nvSpPr>
        <p:spPr>
          <a:xfrm>
            <a:off x="158875" y="908308"/>
            <a:ext cx="11597086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400" b="1" dirty="0">
                <a:solidFill>
                  <a:srgbClr val="0040A2"/>
                </a:solidFill>
                <a:latin typeface=""/>
                <a:cs typeface="Times New Roman" panose="02020603050405020304" pitchFamily="18" charset="0"/>
              </a:rPr>
              <a:t>Институт евразийских и восточных исследований</a:t>
            </a:r>
            <a:r>
              <a:rPr lang="en-US" sz="3400" b="1" dirty="0">
                <a:solidFill>
                  <a:srgbClr val="0040A2"/>
                </a:solidFill>
                <a:latin typeface=""/>
                <a:cs typeface="Times New Roman" panose="02020603050405020304" pitchFamily="18" charset="0"/>
              </a:rPr>
              <a:t> </a:t>
            </a:r>
            <a:endParaRPr lang="ru-RU" sz="3400" b="1" dirty="0">
              <a:solidFill>
                <a:srgbClr val="0040A2"/>
              </a:solidFill>
              <a:latin typeface=""/>
              <a:cs typeface="Times New Roman" panose="02020603050405020304" pitchFamily="18" charset="0"/>
            </a:endParaRPr>
          </a:p>
          <a:p>
            <a:pPr algn="ctr"/>
            <a:r>
              <a:rPr lang="ru-RU" sz="3400" b="1" dirty="0">
                <a:solidFill>
                  <a:srgbClr val="0040A2"/>
                </a:solidFill>
                <a:latin typeface=""/>
                <a:cs typeface="Times New Roman" panose="02020603050405020304" pitchFamily="18" charset="0"/>
              </a:rPr>
              <a:t>РГГУ</a:t>
            </a:r>
          </a:p>
        </p:txBody>
      </p:sp>
      <p:pic>
        <p:nvPicPr>
          <p:cNvPr id="3" name="Picture 2" descr="Просветительский вектор академии. Интервью с президентом РГГУ академиком Ефимом  Пивоваром">
            <a:extLst>
              <a:ext uri="{FF2B5EF4-FFF2-40B4-BE49-F238E27FC236}">
                <a16:creationId xmlns:a16="http://schemas.microsoft.com/office/drawing/2014/main" id="{964F1ABE-4240-B167-4427-F6C94CF12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967" y="2194561"/>
            <a:ext cx="5738065" cy="322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0" descr="/tmp/ftig/out/logo_blue.png">
            <a:extLst>
              <a:ext uri="{FF2B5EF4-FFF2-40B4-BE49-F238E27FC236}">
                <a16:creationId xmlns:a16="http://schemas.microsoft.com/office/drawing/2014/main" id="{39982B33-2339-8B1A-87DB-788C54179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7317" y="341380"/>
            <a:ext cx="566928" cy="5669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D2D81D-1BF2-6BDE-FD17-92A4BAB6F0A6}"/>
              </a:ext>
            </a:extLst>
          </p:cNvPr>
          <p:cNvSpPr txBox="1"/>
          <p:nvPr/>
        </p:nvSpPr>
        <p:spPr>
          <a:xfrm>
            <a:off x="1020731" y="5736550"/>
            <a:ext cx="101505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232F64"/>
                </a:solidFill>
                <a:latin typeface="Century Gothic" panose="020B0502020202020204" pitchFamily="34" charset="0"/>
              </a:rPr>
              <a:t>ЕФИМ ИОСИФОВИЧ ПИВОВАР </a:t>
            </a:r>
          </a:p>
          <a:p>
            <a:pPr algn="ctr"/>
            <a:r>
              <a:rPr lang="ru-RU" b="1" dirty="0">
                <a:solidFill>
                  <a:srgbClr val="232F64"/>
                </a:solidFill>
                <a:latin typeface="Century Gothic" panose="020B0502020202020204" pitchFamily="34" charset="0"/>
              </a:rPr>
              <a:t>Академик РАН, Научный руководитель РГГУ, доктор исторических наук, профессор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5311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 НАХОДИТЕСЬ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0832" y="562356"/>
            <a:ext cx="6400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Институт евразийских</a:t>
            </a:r>
            <a:endParaRPr lang="en-US" sz="3500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 восточных исследований</a:t>
            </a:r>
            <a:endParaRPr lang="en-US" sz="3500" dirty="0"/>
          </a:p>
        </p:txBody>
      </p:sp>
      <p:pic>
        <p:nvPicPr>
          <p:cNvPr id="5" name="Image 1" descr="/tmp/ftig/out/s_institut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0" y="1726711"/>
            <a:ext cx="4864608" cy="406908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0832" y="1783080"/>
            <a:ext cx="5852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готовит специалистов по востоковедению и африканистике, истории, внешней и внутренней политике, туризму и гостеприимству. Программы предполагают изучение двух–трёх иностранных языков.</a:t>
            </a:r>
            <a:endParaRPr lang="en-US" sz="1650" dirty="0"/>
          </a:p>
        </p:txBody>
      </p:sp>
      <p:sp>
        <p:nvSpPr>
          <p:cNvPr id="7" name="Shape 3"/>
          <p:cNvSpPr/>
          <p:nvPr/>
        </p:nvSpPr>
        <p:spPr>
          <a:xfrm>
            <a:off x="560832" y="3479292"/>
            <a:ext cx="5852160" cy="585216"/>
          </a:xfrm>
          <a:prstGeom prst="roundRect">
            <a:avLst>
              <a:gd name="adj" fmla="val 21875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4"/>
          <p:cNvSpPr txBox="1"/>
          <p:nvPr/>
        </p:nvSpPr>
        <p:spPr>
          <a:xfrm>
            <a:off x="703270" y="3468643"/>
            <a:ext cx="53035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Факультет востоковедения и африканистики</a:t>
            </a:r>
            <a:endParaRPr lang="en-US" sz="1450" dirty="0"/>
          </a:p>
        </p:txBody>
      </p:sp>
      <p:sp>
        <p:nvSpPr>
          <p:cNvPr id="9" name="Shape 5"/>
          <p:cNvSpPr/>
          <p:nvPr/>
        </p:nvSpPr>
        <p:spPr>
          <a:xfrm>
            <a:off x="534515" y="4242370"/>
            <a:ext cx="5852160" cy="585216"/>
          </a:xfrm>
          <a:prstGeom prst="roundRect">
            <a:avLst>
              <a:gd name="adj" fmla="val 21875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6"/>
          <p:cNvSpPr txBox="1"/>
          <p:nvPr/>
        </p:nvSpPr>
        <p:spPr>
          <a:xfrm>
            <a:off x="703270" y="4290822"/>
            <a:ext cx="53035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Факультет евразийских и межрегиональных исследований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566928" y="5102352"/>
            <a:ext cx="5852160" cy="585216"/>
          </a:xfrm>
          <a:prstGeom prst="roundRect">
            <a:avLst>
              <a:gd name="adj" fmla="val 21875"/>
            </a:avLst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8"/>
          <p:cNvSpPr txBox="1"/>
          <p:nvPr/>
        </p:nvSpPr>
        <p:spPr>
          <a:xfrm>
            <a:off x="841248" y="5102352"/>
            <a:ext cx="4114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Факультет туризма и гостеприимства</a:t>
            </a:r>
            <a:endParaRPr lang="en-US" sz="1450" dirty="0"/>
          </a:p>
        </p:txBody>
      </p:sp>
      <p:sp>
        <p:nvSpPr>
          <p:cNvPr id="13" name="Text 9"/>
          <p:cNvSpPr txBox="1"/>
          <p:nvPr/>
        </p:nvSpPr>
        <p:spPr>
          <a:xfrm>
            <a:off x="5001768" y="5102352"/>
            <a:ext cx="1280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kern="0" spc="150" dirty="0">
                <a:solidFill>
                  <a:srgbClr val="9FC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ЗДЕСЬ</a:t>
            </a:r>
            <a:endParaRPr lang="en-US" sz="1150" dirty="0"/>
          </a:p>
        </p:txBody>
      </p:sp>
      <p:sp>
        <p:nvSpPr>
          <p:cNvPr id="14" name="Text 10"/>
          <p:cNvSpPr txBox="1"/>
          <p:nvPr/>
        </p:nvSpPr>
        <p:spPr>
          <a:xfrm>
            <a:off x="566928" y="5943600"/>
            <a:ext cx="585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Дирекция института: Миусская пл., д. 6, корп. 5, 7 этаж, ауд. 716 · institute_ieimi@rggu.ru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РАЗВИВАЮТ ИНСТИТУТ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1001420" y="598932"/>
            <a:ext cx="1018915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000"/>
              </a:lnSpc>
              <a:buNone/>
            </a:pP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Руководство</a:t>
            </a: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института</a:t>
            </a:r>
            <a:endParaRPr lang="en-US" sz="3500" dirty="0"/>
          </a:p>
        </p:txBody>
      </p:sp>
      <p:pic>
        <p:nvPicPr>
          <p:cNvPr id="5" name="Image 1" descr="/tmp/ftig/out/p_pivov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328" y="1956816"/>
            <a:ext cx="2139696" cy="2139696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225296" y="4215384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Ефим Иосифович</a:t>
            </a:r>
            <a:endParaRPr lang="en-US" sz="155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Пивовар</a:t>
            </a:r>
            <a:endParaRPr lang="en-US" sz="1550" dirty="0"/>
          </a:p>
        </p:txBody>
      </p:sp>
      <p:sp>
        <p:nvSpPr>
          <p:cNvPr id="7" name="Text 3"/>
          <p:cNvSpPr txBox="1"/>
          <p:nvPr/>
        </p:nvSpPr>
        <p:spPr>
          <a:xfrm>
            <a:off x="1170432" y="4663440"/>
            <a:ext cx="27614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Директор института,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академик РАН, научный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руководитель РГГУ</a:t>
            </a:r>
            <a:endParaRPr lang="en-US" sz="1150" dirty="0"/>
          </a:p>
        </p:txBody>
      </p:sp>
      <p:sp>
        <p:nvSpPr>
          <p:cNvPr id="8" name="Text 4"/>
          <p:cNvSpPr txBox="1"/>
          <p:nvPr/>
        </p:nvSpPr>
        <p:spPr>
          <a:xfrm>
            <a:off x="1170432" y="5468112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rggu@rggu.ru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7459720" y="4204456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Глеб Сергеевич</a:t>
            </a:r>
            <a:endParaRPr lang="en-US" sz="155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Путилин</a:t>
            </a:r>
            <a:endParaRPr lang="en-US" sz="1550" dirty="0"/>
          </a:p>
        </p:txBody>
      </p:sp>
      <p:sp>
        <p:nvSpPr>
          <p:cNvPr id="15" name="Text 9"/>
          <p:cNvSpPr txBox="1"/>
          <p:nvPr/>
        </p:nvSpPr>
        <p:spPr>
          <a:xfrm>
            <a:off x="7459720" y="4773168"/>
            <a:ext cx="27614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Заместитель директора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института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+7 (495) 250-66-93 · каб. 706</a:t>
            </a:r>
            <a:endParaRPr lang="en-US" sz="1150" dirty="0"/>
          </a:p>
        </p:txBody>
      </p:sp>
      <p:sp>
        <p:nvSpPr>
          <p:cNvPr id="16" name="Text 10"/>
          <p:cNvSpPr txBox="1"/>
          <p:nvPr/>
        </p:nvSpPr>
        <p:spPr>
          <a:xfrm>
            <a:off x="7459720" y="5486400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putilin.gs@rggu.ru</a:t>
            </a:r>
            <a:endParaRPr lang="en-US" sz="11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EFB6A55-AEBF-57AD-B7D0-6008059052A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144" t="35523" r="8336" b="10258"/>
          <a:stretch>
            <a:fillRect/>
          </a:stretch>
        </p:blipFill>
        <p:spPr>
          <a:xfrm>
            <a:off x="7708629" y="1956816"/>
            <a:ext cx="2169017" cy="2076325"/>
          </a:xfrm>
          <a:prstGeom prst="ellipse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СЛОЖИЛСЯ НАШ ФАКУЛЬТЕТ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384048"/>
            <a:ext cx="10424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Тридцать лет отраслевой экспертизы</a:t>
            </a:r>
            <a:endParaRPr lang="en-US" sz="3300" dirty="0"/>
          </a:p>
          <a:p>
            <a:pPr marL="0" indent="0" algn="l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 </a:t>
            </a:r>
            <a:r>
              <a:rPr lang="en-US" sz="33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две</a:t>
            </a:r>
            <a:r>
              <a:rPr lang="en-US" sz="33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33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основные </a:t>
            </a:r>
            <a:r>
              <a:rPr lang="en-US" sz="33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кафедры</a:t>
            </a:r>
            <a:r>
              <a:rPr lang="ru-RU" sz="33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факультета</a:t>
            </a:r>
            <a:endParaRPr lang="en-US" sz="3300" dirty="0"/>
          </a:p>
        </p:txBody>
      </p:sp>
      <p:pic>
        <p:nvPicPr>
          <p:cNvPr id="5" name="Image 1" descr="/tmp/ftig/out/s_histor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720" y="2286000"/>
            <a:ext cx="4727448" cy="361188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6928" y="2286000"/>
            <a:ext cx="583387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Факультет — образовательная, научная и экспертная площадка, где гуманитарная традиция РГГУ соединяется с </a:t>
            </a:r>
            <a:r>
              <a:rPr lang="en-US" sz="16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проектированием</a:t>
            </a:r>
            <a:r>
              <a:rPr lang="en-US" sz="16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</a:t>
            </a:r>
            <a:r>
              <a:rPr lang="ru-RU" sz="16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ых</a:t>
            </a:r>
            <a:r>
              <a:rPr lang="ru-RU" sz="16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процессов</a:t>
            </a:r>
            <a:r>
              <a:rPr lang="en-US" sz="16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управлением проектами, сервисом, туризмом, гостеприимством, коммуникациями и креативными индустриями.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66928" y="4114800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Кафедра общественных связей, туризма и гостеприимства</a:t>
            </a:r>
            <a:endParaRPr lang="en-US" sz="155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448056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сервис, гостиничное дело, коммуникации, цифровые технологии, креативные индустрии</a:t>
            </a:r>
            <a:endParaRPr lang="en-US" sz="1350" dirty="0"/>
          </a:p>
        </p:txBody>
      </p:sp>
      <p:sp>
        <p:nvSpPr>
          <p:cNvPr id="9" name="Text 5"/>
          <p:cNvSpPr txBox="1"/>
          <p:nvPr/>
        </p:nvSpPr>
        <p:spPr>
          <a:xfrm>
            <a:off x="566928" y="5074920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Кафедра культуры мира </a:t>
            </a:r>
            <a:r>
              <a:rPr lang="en-US" sz="155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</a:t>
            </a: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55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демократии</a:t>
            </a:r>
            <a:r>
              <a:rPr lang="ru-RU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(ЮНЕСКО)</a:t>
            </a:r>
            <a:endParaRPr lang="en-US" sz="1550" dirty="0"/>
          </a:p>
        </p:txBody>
      </p:sp>
      <p:sp>
        <p:nvSpPr>
          <p:cNvPr id="10" name="Text 6"/>
          <p:cNvSpPr txBox="1"/>
          <p:nvPr/>
        </p:nvSpPr>
        <p:spPr>
          <a:xfrm>
            <a:off x="566928" y="544068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мира, </a:t>
            </a:r>
            <a:r>
              <a:rPr lang="ru-RU" sz="13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коммуникации, </a:t>
            </a:r>
            <a:r>
              <a:rPr lang="en-US" sz="135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</a:t>
            </a:r>
            <a:r>
              <a:rPr lang="en-US" sz="13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развитие, культурная дипломатия и межкультурное взаимодействие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tmp/ftig/out/logo_blue.png">
            <a:extLst>
              <a:ext uri="{FF2B5EF4-FFF2-40B4-BE49-F238E27FC236}">
                <a16:creationId xmlns:a16="http://schemas.microsoft.com/office/drawing/2014/main" id="{DCC66193-9004-11A7-D6FC-645E6715E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0120" y="425003"/>
            <a:ext cx="566928" cy="5669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16A9D4-AB93-63E0-F020-D868144D3ECA}"/>
              </a:ext>
            </a:extLst>
          </p:cNvPr>
          <p:cNvSpPr txBox="1"/>
          <p:nvPr/>
        </p:nvSpPr>
        <p:spPr>
          <a:xfrm>
            <a:off x="3076583" y="425003"/>
            <a:ext cx="603883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Рейтинги</a:t>
            </a:r>
            <a:r>
              <a:rPr lang="ru-RU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 аккредитация</a:t>
            </a:r>
            <a:endParaRPr lang="ru-RU" sz="35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F050B6-80AC-D83D-6DBD-FAF3E4649486}"/>
              </a:ext>
            </a:extLst>
          </p:cNvPr>
          <p:cNvSpPr txBox="1"/>
          <p:nvPr/>
        </p:nvSpPr>
        <p:spPr>
          <a:xfrm>
            <a:off x="291382" y="1239682"/>
            <a:ext cx="590627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>
                <a:solidFill>
                  <a:srgbClr val="9F000B"/>
                </a:solidFill>
                <a:latin typeface="Century Gothic" panose="020B0502020202020204" pitchFamily="34" charset="0"/>
              </a:rPr>
              <a:t>1 лига Предметного национального агрегированного рейтинга </a:t>
            </a:r>
            <a:r>
              <a:rPr lang="ru-RU" dirty="0">
                <a:solidFill>
                  <a:srgbClr val="232F64"/>
                </a:solidFill>
                <a:latin typeface="Century Gothic" panose="020B0502020202020204" pitchFamily="34" charset="0"/>
              </a:rPr>
              <a:t>(</a:t>
            </a:r>
            <a:r>
              <a:rPr lang="en" dirty="0">
                <a:solidFill>
                  <a:srgbClr val="232F64"/>
                </a:solidFill>
                <a:latin typeface="Century Gothic" panose="020B0502020202020204" pitchFamily="34" charset="0"/>
              </a:rPr>
              <a:t>best-</a:t>
            </a:r>
            <a:r>
              <a:rPr lang="en" dirty="0" err="1">
                <a:solidFill>
                  <a:srgbClr val="232F64"/>
                </a:solidFill>
                <a:latin typeface="Century Gothic" panose="020B0502020202020204" pitchFamily="34" charset="0"/>
              </a:rPr>
              <a:t>edu.ru</a:t>
            </a:r>
            <a:r>
              <a:rPr lang="en" dirty="0">
                <a:solidFill>
                  <a:srgbClr val="232F64"/>
                </a:solidFill>
                <a:latin typeface="Century Gothic" panose="020B0502020202020204" pitchFamily="34" charset="0"/>
              </a:rPr>
              <a:t>)</a:t>
            </a:r>
          </a:p>
          <a:p>
            <a:pPr>
              <a:buNone/>
            </a:pPr>
            <a:r>
              <a:rPr lang="ru-RU" dirty="0">
                <a:solidFill>
                  <a:srgbClr val="232F64"/>
                </a:solidFill>
                <a:latin typeface="Century Gothic" panose="020B0502020202020204" pitchFamily="34" charset="0"/>
              </a:rPr>
              <a:t>УГСН 43.00.00 «Сервис и туризм» — среди лучших в России</a:t>
            </a:r>
          </a:p>
          <a:p>
            <a:pPr>
              <a:buNone/>
            </a:pPr>
            <a:r>
              <a:rPr lang="ru-RU" dirty="0">
                <a:solidFill>
                  <a:srgbClr val="9F000B"/>
                </a:solidFill>
                <a:latin typeface="Century Gothic" panose="020B0502020202020204" pitchFamily="34" charset="0"/>
              </a:rPr>
              <a:t>Динамика качества </a:t>
            </a:r>
            <a:r>
              <a:rPr lang="ru-RU" dirty="0">
                <a:solidFill>
                  <a:srgbClr val="232F64"/>
                </a:solidFill>
                <a:latin typeface="Century Gothic" panose="020B0502020202020204" pitchFamily="34" charset="0"/>
              </a:rPr>
              <a:t>(</a:t>
            </a:r>
            <a:r>
              <a:rPr lang="en" dirty="0">
                <a:solidFill>
                  <a:srgbClr val="232F64"/>
                </a:solidFill>
                <a:latin typeface="Century Gothic" panose="020B0502020202020204" pitchFamily="34" charset="0"/>
              </a:rPr>
              <a:t>best-</a:t>
            </a:r>
            <a:r>
              <a:rPr lang="en" dirty="0" err="1">
                <a:solidFill>
                  <a:srgbClr val="232F64"/>
                </a:solidFill>
                <a:latin typeface="Century Gothic" panose="020B0502020202020204" pitchFamily="34" charset="0"/>
              </a:rPr>
              <a:t>edu.ru</a:t>
            </a:r>
            <a:r>
              <a:rPr lang="en" dirty="0">
                <a:solidFill>
                  <a:srgbClr val="232F64"/>
                </a:solidFill>
                <a:latin typeface="Century Gothic" panose="020B0502020202020204" pitchFamily="34" charset="0"/>
              </a:rPr>
              <a:t>):</a:t>
            </a:r>
          </a:p>
          <a:p>
            <a:pPr>
              <a:buNone/>
            </a:pPr>
            <a:r>
              <a:rPr lang="en" dirty="0">
                <a:solidFill>
                  <a:srgbClr val="232F64"/>
                </a:solidFill>
                <a:latin typeface="Century Gothic" panose="020B0502020202020204" pitchFamily="34" charset="0"/>
              </a:rPr>
              <a:t>2022 — 431 </a:t>
            </a:r>
            <a:r>
              <a:rPr lang="ru-RU" dirty="0">
                <a:solidFill>
                  <a:srgbClr val="232F64"/>
                </a:solidFill>
                <a:latin typeface="Century Gothic" panose="020B0502020202020204" pitchFamily="34" charset="0"/>
              </a:rPr>
              <a:t>балл → 2025 — 655 баллов</a:t>
            </a:r>
          </a:p>
          <a:p>
            <a:pPr>
              <a:buNone/>
            </a:pPr>
            <a:r>
              <a:rPr lang="ru-RU" dirty="0">
                <a:solidFill>
                  <a:srgbClr val="232F64"/>
                </a:solidFill>
                <a:latin typeface="Century Gothic" panose="020B0502020202020204" pitchFamily="34" charset="0"/>
              </a:rPr>
              <a:t>Рост более чем на 200 баллов</a:t>
            </a:r>
          </a:p>
          <a:p>
            <a:pPr>
              <a:buNone/>
            </a:pPr>
            <a:endParaRPr lang="ru-RU" dirty="0">
              <a:solidFill>
                <a:srgbClr val="9F000B"/>
              </a:solidFill>
              <a:latin typeface="Century Gothic" panose="020B0502020202020204" pitchFamily="34" charset="0"/>
            </a:endParaRPr>
          </a:p>
          <a:p>
            <a:r>
              <a:rPr lang="ru-RU" dirty="0">
                <a:solidFill>
                  <a:srgbClr val="9F000B"/>
                </a:solidFill>
                <a:latin typeface="Century Gothic" panose="020B0502020202020204" pitchFamily="34" charset="0"/>
              </a:rPr>
              <a:t>Национальные рейтинги трудоустройства — 2026 (Минтруд России)</a:t>
            </a:r>
          </a:p>
          <a:p>
            <a:r>
              <a:rPr lang="ru-RU" dirty="0">
                <a:solidFill>
                  <a:srgbClr val="232F64"/>
                </a:solidFill>
                <a:latin typeface="Century Gothic" panose="020B0502020202020204" pitchFamily="34" charset="0"/>
              </a:rPr>
              <a:t>— 3 место в России (бакалавриат)</a:t>
            </a:r>
          </a:p>
          <a:p>
            <a:pPr>
              <a:buNone/>
            </a:pPr>
            <a:endParaRPr lang="ru-RU" dirty="0">
              <a:solidFill>
                <a:srgbClr val="232F64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117FC7-A286-BCE0-34C8-4333D015E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22757" y="4811209"/>
            <a:ext cx="2284322" cy="16142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F41721-8D1A-EFFF-A73D-EDA81B97F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391461" y="4811208"/>
            <a:ext cx="2284323" cy="16142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6E7DC10-745B-E208-1C0C-046356080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005678" y="4811208"/>
            <a:ext cx="2284324" cy="16142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4A99D4-5B8B-5FFC-8FBA-ABC69AF698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5032" y="1360418"/>
            <a:ext cx="752629" cy="7576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B80E86E-DF40-EF0D-92E3-F68176F27B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3639" y="2238841"/>
            <a:ext cx="804150" cy="8095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52D5073-AE27-3430-3260-D5A862C9B884}"/>
              </a:ext>
            </a:extLst>
          </p:cNvPr>
          <p:cNvSpPr txBox="1"/>
          <p:nvPr/>
        </p:nvSpPr>
        <p:spPr>
          <a:xfrm>
            <a:off x="6543739" y="1263927"/>
            <a:ext cx="547380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>
                <a:solidFill>
                  <a:srgbClr val="9F000B"/>
                </a:solidFill>
                <a:latin typeface="Century Gothic" panose="020B0502020202020204" pitchFamily="34" charset="0"/>
              </a:rPr>
              <a:t>Аккредитация образовательных программ</a:t>
            </a:r>
          </a:p>
          <a:p>
            <a:pPr>
              <a:buNone/>
            </a:pPr>
            <a:r>
              <a:rPr lang="ru-RU" dirty="0">
                <a:solidFill>
                  <a:srgbClr val="232F64"/>
                </a:solidFill>
                <a:latin typeface="Century Gothic" panose="020B0502020202020204" pitchFamily="34" charset="0"/>
              </a:rPr>
              <a:t>— профессионально-общественная аккредитация ноябрь 2025    </a:t>
            </a:r>
          </a:p>
          <a:p>
            <a:pPr>
              <a:buNone/>
            </a:pPr>
            <a:r>
              <a:rPr lang="ru-RU" dirty="0">
                <a:solidFill>
                  <a:srgbClr val="232F64"/>
                </a:solidFill>
                <a:latin typeface="Century Gothic" panose="020B0502020202020204" pitchFamily="34" charset="0"/>
              </a:rPr>
              <a:t>— государственная аккредитация по всей укрупнённой группе направлений</a:t>
            </a:r>
          </a:p>
          <a:p>
            <a:pPr>
              <a:buNone/>
            </a:pPr>
            <a:r>
              <a:rPr lang="ru-RU" dirty="0">
                <a:solidFill>
                  <a:srgbClr val="9F000B"/>
                </a:solidFill>
                <a:latin typeface="Century Gothic" panose="020B0502020202020204" pitchFamily="34" charset="0"/>
              </a:rPr>
              <a:t>Международный уровень качества</a:t>
            </a:r>
          </a:p>
          <a:p>
            <a:pPr>
              <a:buNone/>
            </a:pPr>
            <a:r>
              <a:rPr lang="ru-RU" dirty="0">
                <a:solidFill>
                  <a:srgbClr val="232F64"/>
                </a:solidFill>
                <a:latin typeface="Century Gothic" panose="020B0502020202020204" pitchFamily="34" charset="0"/>
              </a:rPr>
              <a:t>— аккредитация ЮНЕСКО с 1997 г.</a:t>
            </a:r>
          </a:p>
          <a:p>
            <a:pPr>
              <a:buNone/>
            </a:pPr>
            <a:r>
              <a:rPr lang="ru-RU" dirty="0">
                <a:solidFill>
                  <a:srgbClr val="232F64"/>
                </a:solidFill>
                <a:latin typeface="Century Gothic" panose="020B0502020202020204" pitchFamily="34" charset="0"/>
              </a:rPr>
              <a:t>— Диплом международного образца</a:t>
            </a:r>
          </a:p>
          <a:p>
            <a:pPr>
              <a:buNone/>
            </a:pPr>
            <a:endParaRPr lang="ru-RU" dirty="0">
              <a:solidFill>
                <a:srgbClr val="232F64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EDB1F9B-7574-D97B-C2A5-F37DFDBD1D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4616558" y="4791781"/>
            <a:ext cx="2307089" cy="163030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A40F012-3839-7053-0DBF-694A0C6C27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6230775" y="4778920"/>
            <a:ext cx="2307090" cy="163030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8594375-4CB9-C47F-347E-D6C280E8A4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7861080" y="4791781"/>
            <a:ext cx="2307091" cy="1630308"/>
          </a:xfrm>
          <a:prstGeom prst="rect">
            <a:avLst/>
          </a:prstGeom>
        </p:spPr>
      </p:pic>
      <p:pic>
        <p:nvPicPr>
          <p:cNvPr id="18" name="Picture 2" descr="Европейское приложение к диплому - Официальный сайт Кузбасского ГАУ">
            <a:extLst>
              <a:ext uri="{FF2B5EF4-FFF2-40B4-BE49-F238E27FC236}">
                <a16:creationId xmlns:a16="http://schemas.microsoft.com/office/drawing/2014/main" id="{B3C7D783-7FEA-1D6A-9FDC-0661965F1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262" y="3849250"/>
            <a:ext cx="1743622" cy="250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770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s_toda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14800"/>
            <a:ext cx="12191695" cy="2743200"/>
          </a:xfrm>
          <a:prstGeom prst="rect">
            <a:avLst/>
          </a:prstGeom>
        </p:spPr>
      </p:pic>
      <p:pic>
        <p:nvPicPr>
          <p:cNvPr id="3" name="Image 1" descr="/tmp/ftig/out/logo_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ФТиГ СЕГОДНЯ</a:t>
            </a:r>
            <a:endParaRPr lang="en-US" sz="1250" dirty="0"/>
          </a:p>
        </p:txBody>
      </p:sp>
      <p:sp>
        <p:nvSpPr>
          <p:cNvPr id="5" name="Text 1"/>
          <p:cNvSpPr txBox="1"/>
          <p:nvPr/>
        </p:nvSpPr>
        <p:spPr>
          <a:xfrm>
            <a:off x="566928" y="384048"/>
            <a:ext cx="1018915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Факультет в цифрах</a:t>
            </a:r>
            <a:endParaRPr lang="en-US" sz="3500" dirty="0"/>
          </a:p>
        </p:txBody>
      </p:sp>
      <p:sp>
        <p:nvSpPr>
          <p:cNvPr id="6" name="Text 2"/>
          <p:cNvSpPr txBox="1"/>
          <p:nvPr/>
        </p:nvSpPr>
        <p:spPr>
          <a:xfrm>
            <a:off x="566928" y="1993392"/>
            <a:ext cx="20482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r>
              <a:rPr lang="ru-RU" sz="50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</a:t>
            </a:r>
            <a:r>
              <a:rPr lang="en-US" sz="50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0+</a:t>
            </a:r>
            <a:endParaRPr lang="en-US" sz="5000" dirty="0"/>
          </a:p>
        </p:txBody>
      </p:sp>
      <p:sp>
        <p:nvSpPr>
          <p:cNvPr id="7" name="Text 3"/>
          <p:cNvSpPr txBox="1"/>
          <p:nvPr/>
        </p:nvSpPr>
        <p:spPr>
          <a:xfrm>
            <a:off x="566928" y="2962656"/>
            <a:ext cx="20482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5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студентов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2798064" y="1993392"/>
            <a:ext cx="20482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11</a:t>
            </a:r>
            <a:endParaRPr lang="en-US" sz="5000" dirty="0"/>
          </a:p>
        </p:txBody>
      </p:sp>
      <p:sp>
        <p:nvSpPr>
          <p:cNvPr id="9" name="Text 5"/>
          <p:cNvSpPr txBox="1"/>
          <p:nvPr/>
        </p:nvSpPr>
        <p:spPr>
          <a:xfrm>
            <a:off x="2798064" y="2962656"/>
            <a:ext cx="20482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5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образовательных</a:t>
            </a:r>
            <a:endParaRPr lang="en-US" sz="150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5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</a:t>
            </a:r>
            <a:endParaRPr lang="en-US" sz="1500" dirty="0"/>
          </a:p>
        </p:txBody>
      </p:sp>
      <p:sp>
        <p:nvSpPr>
          <p:cNvPr id="10" name="Text 6"/>
          <p:cNvSpPr txBox="1"/>
          <p:nvPr/>
        </p:nvSpPr>
        <p:spPr>
          <a:xfrm>
            <a:off x="5029200" y="1993392"/>
            <a:ext cx="20482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50+</a:t>
            </a:r>
            <a:endParaRPr lang="en-US" sz="5000" dirty="0"/>
          </a:p>
        </p:txBody>
      </p:sp>
      <p:sp>
        <p:nvSpPr>
          <p:cNvPr id="11" name="Text 7"/>
          <p:cNvSpPr txBox="1"/>
          <p:nvPr/>
        </p:nvSpPr>
        <p:spPr>
          <a:xfrm>
            <a:off x="5029200" y="2962656"/>
            <a:ext cx="20482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5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партнёров</a:t>
            </a:r>
            <a:endParaRPr lang="en-US" sz="150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5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отрасли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7260336" y="1993392"/>
            <a:ext cx="20482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50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</a:t>
            </a:r>
            <a:r>
              <a:rPr lang="en-US" sz="50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000+</a:t>
            </a:r>
            <a:endParaRPr lang="en-US" sz="5000" dirty="0"/>
          </a:p>
        </p:txBody>
      </p:sp>
      <p:sp>
        <p:nvSpPr>
          <p:cNvPr id="13" name="Text 9"/>
          <p:cNvSpPr txBox="1"/>
          <p:nvPr/>
        </p:nvSpPr>
        <p:spPr>
          <a:xfrm>
            <a:off x="7260336" y="2962656"/>
            <a:ext cx="20482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5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выпускников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9731959" y="1979564"/>
            <a:ext cx="20482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5000" dirty="0"/>
          </a:p>
        </p:txBody>
      </p:sp>
      <p:sp>
        <p:nvSpPr>
          <p:cNvPr id="15" name="Text 11"/>
          <p:cNvSpPr txBox="1"/>
          <p:nvPr/>
        </p:nvSpPr>
        <p:spPr>
          <a:xfrm>
            <a:off x="9731959" y="2981390"/>
            <a:ext cx="20482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5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кафедры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ЧЁМ СТРОИТСЯ ОБУЧЕНИЕ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644652"/>
            <a:ext cx="1018915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Шесть</a:t>
            </a: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принципов</a:t>
            </a:r>
            <a:r>
              <a:rPr lang="ru-RU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факультет</a:t>
            </a:r>
            <a:r>
              <a:rPr lang="ru-RU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</a:t>
            </a:r>
            <a:endParaRPr lang="en-US" sz="3500" dirty="0"/>
          </a:p>
        </p:txBody>
      </p:sp>
      <p:sp>
        <p:nvSpPr>
          <p:cNvPr id="5" name="Shape 2"/>
          <p:cNvSpPr/>
          <p:nvPr/>
        </p:nvSpPr>
        <p:spPr>
          <a:xfrm>
            <a:off x="566928" y="2212848"/>
            <a:ext cx="3456432" cy="1773936"/>
          </a:xfrm>
          <a:prstGeom prst="roundRect">
            <a:avLst>
              <a:gd name="adj" fmla="val 7216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859536" y="2468880"/>
            <a:ext cx="457200" cy="457200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 txBox="1"/>
          <p:nvPr/>
        </p:nvSpPr>
        <p:spPr>
          <a:xfrm>
            <a:off x="859536" y="2468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59536" y="2999232"/>
            <a:ext cx="28895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Практика и реальные проекты</a:t>
            </a:r>
            <a:endParaRPr lang="en-US" sz="1650" dirty="0"/>
          </a:p>
        </p:txBody>
      </p:sp>
      <p:sp>
        <p:nvSpPr>
          <p:cNvPr id="9" name="Text 6"/>
          <p:cNvSpPr txBox="1"/>
          <p:nvPr/>
        </p:nvSpPr>
        <p:spPr>
          <a:xfrm>
            <a:off x="859536" y="3419856"/>
            <a:ext cx="2889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ru-RU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у</a:t>
            </a:r>
            <a:r>
              <a:rPr lang="en-US" sz="13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чебные</a:t>
            </a:r>
            <a:r>
              <a:rPr lang="en-US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</a:t>
            </a:r>
            <a:r>
              <a:rPr lang="ru-RU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из отрасли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279392" y="2212848"/>
            <a:ext cx="3456432" cy="1773936"/>
          </a:xfrm>
          <a:prstGeom prst="roundRect">
            <a:avLst>
              <a:gd name="adj" fmla="val 7216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Shape 8"/>
          <p:cNvSpPr/>
          <p:nvPr/>
        </p:nvSpPr>
        <p:spPr>
          <a:xfrm>
            <a:off x="4572000" y="2468880"/>
            <a:ext cx="457200" cy="457200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 txBox="1"/>
          <p:nvPr/>
        </p:nvSpPr>
        <p:spPr>
          <a:xfrm>
            <a:off x="4572000" y="2468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0" y="2999232"/>
            <a:ext cx="28895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Два иностранных языка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4572000" y="3419856"/>
            <a:ext cx="2889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ru-RU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профессиональной компетенции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7991856" y="2212848"/>
            <a:ext cx="3456432" cy="1773936"/>
          </a:xfrm>
          <a:prstGeom prst="roundRect">
            <a:avLst>
              <a:gd name="adj" fmla="val 7216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Shape 13"/>
          <p:cNvSpPr/>
          <p:nvPr/>
        </p:nvSpPr>
        <p:spPr>
          <a:xfrm>
            <a:off x="8284464" y="2468880"/>
            <a:ext cx="457200" cy="457200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4"/>
          <p:cNvSpPr txBox="1"/>
          <p:nvPr/>
        </p:nvSpPr>
        <p:spPr>
          <a:xfrm>
            <a:off x="8284464" y="2468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8284464" y="2999232"/>
            <a:ext cx="28895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Цифровые технологии и ИИ</a:t>
            </a:r>
            <a:endParaRPr lang="en-US" sz="1650" dirty="0"/>
          </a:p>
        </p:txBody>
      </p:sp>
      <p:sp>
        <p:nvSpPr>
          <p:cNvPr id="19" name="Text 16"/>
          <p:cNvSpPr txBox="1"/>
          <p:nvPr/>
        </p:nvSpPr>
        <p:spPr>
          <a:xfrm>
            <a:off x="8284464" y="3474720"/>
            <a:ext cx="2889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Нейросети, </a:t>
            </a:r>
            <a:r>
              <a:rPr lang="ru-RU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</a:t>
            </a:r>
            <a:r>
              <a:rPr lang="en-US" sz="13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</a:t>
            </a:r>
            <a:r>
              <a:rPr lang="en-US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аналитика внутри дисциплин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566928" y="4261104"/>
            <a:ext cx="3456432" cy="1773936"/>
          </a:xfrm>
          <a:prstGeom prst="roundRect">
            <a:avLst>
              <a:gd name="adj" fmla="val 7216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1" name="Shape 18"/>
          <p:cNvSpPr/>
          <p:nvPr/>
        </p:nvSpPr>
        <p:spPr>
          <a:xfrm>
            <a:off x="859536" y="4517136"/>
            <a:ext cx="457200" cy="457200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19"/>
          <p:cNvSpPr txBox="1"/>
          <p:nvPr/>
        </p:nvSpPr>
        <p:spPr>
          <a:xfrm>
            <a:off x="859536" y="45171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859536" y="5047488"/>
            <a:ext cx="28895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Командная работа</a:t>
            </a:r>
            <a:endParaRPr lang="en-US" sz="1650" dirty="0"/>
          </a:p>
        </p:txBody>
      </p:sp>
      <p:sp>
        <p:nvSpPr>
          <p:cNvPr id="24" name="Text 21"/>
          <p:cNvSpPr txBox="1"/>
          <p:nvPr/>
        </p:nvSpPr>
        <p:spPr>
          <a:xfrm>
            <a:off x="859536" y="5468112"/>
            <a:ext cx="2889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</a:t>
            </a:r>
            <a:r>
              <a:rPr lang="en-US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мини-</a:t>
            </a:r>
            <a:r>
              <a:rPr lang="en-US" sz="13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</a:t>
            </a:r>
            <a:r>
              <a:rPr lang="ru-RU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</a:t>
            </a:r>
            <a:r>
              <a:rPr lang="en-US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как в индустрии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4279392" y="4261104"/>
            <a:ext cx="3456432" cy="1773936"/>
          </a:xfrm>
          <a:prstGeom prst="roundRect">
            <a:avLst>
              <a:gd name="adj" fmla="val 7216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6" name="Shape 23"/>
          <p:cNvSpPr/>
          <p:nvPr/>
        </p:nvSpPr>
        <p:spPr>
          <a:xfrm>
            <a:off x="4572000" y="4517136"/>
            <a:ext cx="457200" cy="457200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7" name="Text 24"/>
          <p:cNvSpPr txBox="1"/>
          <p:nvPr/>
        </p:nvSpPr>
        <p:spPr>
          <a:xfrm>
            <a:off x="4572000" y="45171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</a:t>
            </a:r>
            <a:endParaRPr lang="en-US" sz="1700" dirty="0"/>
          </a:p>
        </p:txBody>
      </p:sp>
      <p:sp>
        <p:nvSpPr>
          <p:cNvPr id="28" name="Text 25"/>
          <p:cNvSpPr txBox="1"/>
          <p:nvPr/>
        </p:nvSpPr>
        <p:spPr>
          <a:xfrm>
            <a:off x="4572000" y="5047488"/>
            <a:ext cx="28895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Связь с работодателями</a:t>
            </a:r>
            <a:endParaRPr lang="en-US" sz="165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5468112"/>
            <a:ext cx="2889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Практики, стажировки и профессиональные площадки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7991856" y="4261104"/>
            <a:ext cx="3456432" cy="1773936"/>
          </a:xfrm>
          <a:prstGeom prst="roundRect">
            <a:avLst>
              <a:gd name="adj" fmla="val 7216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1" name="Shape 28"/>
          <p:cNvSpPr/>
          <p:nvPr/>
        </p:nvSpPr>
        <p:spPr>
          <a:xfrm>
            <a:off x="8284464" y="4517136"/>
            <a:ext cx="457200" cy="457200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2" name="Text 29"/>
          <p:cNvSpPr txBox="1"/>
          <p:nvPr/>
        </p:nvSpPr>
        <p:spPr>
          <a:xfrm>
            <a:off x="8284464" y="45171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6</a:t>
            </a:r>
            <a:endParaRPr lang="en-US" sz="1700" dirty="0"/>
          </a:p>
        </p:txBody>
      </p:sp>
      <p:sp>
        <p:nvSpPr>
          <p:cNvPr id="33" name="Text 30"/>
          <p:cNvSpPr txBox="1"/>
          <p:nvPr/>
        </p:nvSpPr>
        <p:spPr>
          <a:xfrm>
            <a:off x="8284464" y="5047488"/>
            <a:ext cx="28895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Этика и культура гостеприимства</a:t>
            </a:r>
            <a:endParaRPr lang="en-US" sz="1650" dirty="0"/>
          </a:p>
        </p:txBody>
      </p:sp>
      <p:sp>
        <p:nvSpPr>
          <p:cNvPr id="34" name="Text 31"/>
          <p:cNvSpPr txBox="1"/>
          <p:nvPr/>
        </p:nvSpPr>
        <p:spPr>
          <a:xfrm>
            <a:off x="8284464" y="5532120"/>
            <a:ext cx="28895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гостем, </a:t>
            </a:r>
            <a:r>
              <a:rPr lang="en-US" sz="13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</a:t>
            </a:r>
            <a:r>
              <a:rPr lang="ru-RU" sz="130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торией</a:t>
            </a:r>
            <a:r>
              <a:rPr lang="en-US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коллегой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s_la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7104" y="0"/>
            <a:ext cx="5641848" cy="4535424"/>
          </a:xfrm>
          <a:prstGeom prst="rect">
            <a:avLst/>
          </a:prstGeom>
        </p:spPr>
      </p:pic>
      <p:pic>
        <p:nvPicPr>
          <p:cNvPr id="3" name="Image 1" descr="/tmp/ftig/out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МЕЖКУЛЬТУРНАЯ КОММУНИКАЦИЯ</a:t>
            </a:r>
            <a:endParaRPr lang="en-US" sz="1250" dirty="0"/>
          </a:p>
        </p:txBody>
      </p:sp>
      <p:sp>
        <p:nvSpPr>
          <p:cNvPr id="5" name="Text 1"/>
          <p:cNvSpPr txBox="1"/>
          <p:nvPr/>
        </p:nvSpPr>
        <p:spPr>
          <a:xfrm>
            <a:off x="566928" y="384048"/>
            <a:ext cx="5852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Два иностранных языка —</a:t>
            </a:r>
            <a:endParaRPr lang="en-US" sz="3200" dirty="0"/>
          </a:p>
          <a:p>
            <a:pPr marL="0" indent="0" algn="l">
              <a:lnSpc>
                <a:spcPts val="4000"/>
              </a:lnSpc>
              <a:buNone/>
            </a:pPr>
            <a:r>
              <a:rPr lang="ru-RU" sz="32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не опция, а стандарт подготовки!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66928" y="2304288"/>
            <a:ext cx="5760720" cy="34783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Китайский, турецкий, английский, испанский, немецкий, арабский — в зависимости от профиля</a:t>
            </a:r>
            <a:endParaRPr lang="en-US" sz="185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разговорных навыков в языковых клубах и с носителями языка</a:t>
            </a:r>
            <a:endParaRPr lang="en-US" sz="185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дисциплин читается на иностранном языке</a:t>
            </a:r>
            <a:endParaRPr lang="en-US" sz="185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Кафедра культуры мира и </a:t>
            </a:r>
            <a:r>
              <a:rPr lang="en-US" sz="18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демократии</a:t>
            </a: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(ЮНЕСКО) </a:t>
            </a:r>
            <a:r>
              <a:rPr lang="en-US" sz="18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</a:t>
            </a: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за </a:t>
            </a:r>
            <a:r>
              <a:rPr lang="en-US" sz="18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межкультурный</a:t>
            </a: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</a:t>
            </a:r>
            <a:r>
              <a:rPr lang="ru-RU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факультета</a:t>
            </a:r>
            <a:endParaRPr lang="en-US" sz="1850" dirty="0"/>
          </a:p>
        </p:txBody>
      </p:sp>
      <p:sp>
        <p:nvSpPr>
          <p:cNvPr id="7" name="Shape 3"/>
          <p:cNvSpPr/>
          <p:nvPr/>
        </p:nvSpPr>
        <p:spPr>
          <a:xfrm>
            <a:off x="6547104" y="4864608"/>
            <a:ext cx="5084064" cy="1389888"/>
          </a:xfrm>
          <a:prstGeom prst="roundRect">
            <a:avLst>
              <a:gd name="adj" fmla="val 9211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4"/>
          <p:cNvSpPr txBox="1"/>
          <p:nvPr/>
        </p:nvSpPr>
        <p:spPr>
          <a:xfrm>
            <a:off x="6709893" y="4864608"/>
            <a:ext cx="4628667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50" i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Язык</a:t>
            </a:r>
            <a:r>
              <a:rPr lang="en-US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 — </a:t>
            </a:r>
            <a:r>
              <a:rPr lang="ru-RU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наш профессиональный </a:t>
            </a:r>
            <a:r>
              <a:rPr lang="en-US" sz="1550" i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рабочий</a:t>
            </a:r>
            <a:r>
              <a:rPr lang="en-US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инструмент: на </a:t>
            </a:r>
            <a:r>
              <a:rPr lang="en-US" sz="1550" i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нём</a:t>
            </a:r>
            <a:r>
              <a:rPr lang="en-US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говорят, </a:t>
            </a:r>
            <a:r>
              <a:rPr lang="en-US" sz="1550" i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ведут</a:t>
            </a:r>
            <a:r>
              <a:rPr lang="en-US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переговоры, </a:t>
            </a:r>
            <a:r>
              <a:rPr lang="ru-RU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встречают гостей</a:t>
            </a:r>
            <a:r>
              <a:rPr lang="en-US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550" i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</a:t>
            </a:r>
            <a:r>
              <a:rPr lang="en-US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550" i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читают</a:t>
            </a:r>
            <a:r>
              <a:rPr lang="en-US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7704" y="256032"/>
            <a:ext cx="566928" cy="5669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96000" y="265176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 ИИ</a:t>
            </a:r>
            <a:endParaRPr lang="en-US" sz="1250" dirty="0"/>
          </a:p>
        </p:txBody>
      </p:sp>
      <p:sp>
        <p:nvSpPr>
          <p:cNvPr id="5" name="Text 1"/>
          <p:cNvSpPr txBox="1"/>
          <p:nvPr/>
        </p:nvSpPr>
        <p:spPr>
          <a:xfrm>
            <a:off x="6144768" y="1045623"/>
            <a:ext cx="5394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Цифровые инструменты</a:t>
            </a:r>
            <a:endParaRPr lang="en-US" sz="3300" dirty="0"/>
          </a:p>
          <a:p>
            <a:pPr marL="0" indent="0">
              <a:lnSpc>
                <a:spcPts val="4100"/>
              </a:lnSpc>
              <a:buNone/>
            </a:pPr>
            <a:r>
              <a:rPr lang="en-US" sz="33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</a:t>
            </a:r>
            <a:r>
              <a:rPr lang="ru-RU" sz="33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ойдут</a:t>
            </a:r>
            <a:r>
              <a:rPr lang="en-US" sz="33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33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</a:t>
            </a:r>
            <a:r>
              <a:rPr lang="en-US" sz="33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33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вашу </a:t>
            </a:r>
            <a:r>
              <a:rPr lang="en-US" sz="33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професс</a:t>
            </a:r>
            <a:r>
              <a:rPr lang="ru-RU" sz="33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иональную</a:t>
            </a:r>
            <a:r>
              <a:rPr lang="ru-RU" sz="33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жизнь</a:t>
            </a:r>
            <a:r>
              <a:rPr lang="ru-RU" sz="3300" dirty="0"/>
              <a:t> </a:t>
            </a:r>
            <a:r>
              <a:rPr lang="en-US" sz="33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раньше</a:t>
            </a:r>
            <a:r>
              <a:rPr lang="en-US" sz="33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33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диплома</a:t>
            </a:r>
            <a:r>
              <a:rPr lang="ru-RU" sz="33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!</a:t>
            </a:r>
            <a:endParaRPr lang="en-US" sz="3300" dirty="0"/>
          </a:p>
        </p:txBody>
      </p:sp>
      <p:sp>
        <p:nvSpPr>
          <p:cNvPr id="6" name="Text 2"/>
          <p:cNvSpPr txBox="1"/>
          <p:nvPr/>
        </p:nvSpPr>
        <p:spPr>
          <a:xfrm>
            <a:off x="6144768" y="3154681"/>
            <a:ext cx="5486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Нейросети в аналитике, продвижении и работе с контентом</a:t>
            </a:r>
            <a:endParaRPr lang="en-US" sz="185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бронирования и управления загрузкой</a:t>
            </a:r>
            <a:endParaRPr lang="en-US" sz="185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UX/UI и медиапродакшн в проектных дисциплинах</a:t>
            </a:r>
            <a:endParaRPr lang="en-US" sz="185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8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Ежегодное обновление учебных планов под запросы отрасли</a:t>
            </a:r>
            <a:endParaRPr lang="en-US" sz="1850" dirty="0"/>
          </a:p>
        </p:txBody>
      </p:sp>
      <p:sp>
        <p:nvSpPr>
          <p:cNvPr id="7" name="Shape 3"/>
          <p:cNvSpPr/>
          <p:nvPr/>
        </p:nvSpPr>
        <p:spPr>
          <a:xfrm>
            <a:off x="566928" y="4882896"/>
            <a:ext cx="5074920" cy="1371600"/>
          </a:xfrm>
          <a:prstGeom prst="roundRect">
            <a:avLst>
              <a:gd name="adj" fmla="val 9333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4"/>
          <p:cNvSpPr txBox="1"/>
          <p:nvPr/>
        </p:nvSpPr>
        <p:spPr>
          <a:xfrm>
            <a:off x="859536" y="4882896"/>
            <a:ext cx="448970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Мы учим не «пользоваться сервисом», а понимать, какую задачу </a:t>
            </a:r>
            <a:r>
              <a:rPr lang="en-US" sz="1550" i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он</a:t>
            </a:r>
            <a:r>
              <a:rPr lang="en-US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1550" i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решает</a:t>
            </a:r>
            <a:r>
              <a:rPr lang="ru-RU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!</a:t>
            </a:r>
            <a:endParaRPr lang="en-US" sz="155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F196083F-97B3-6160-706E-7A8C1B2BD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48" y="603504"/>
            <a:ext cx="5205771" cy="390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s_track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89120"/>
            <a:ext cx="12191695" cy="2468880"/>
          </a:xfrm>
          <a:prstGeom prst="rect">
            <a:avLst/>
          </a:prstGeom>
        </p:spPr>
      </p:pic>
      <p:pic>
        <p:nvPicPr>
          <p:cNvPr id="3" name="Image 1" descr="/tmp/ftig/out/logo_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 ОБРАЗОВАТЕЛЬНЫЕ ТРАЕКТОРИИ</a:t>
            </a:r>
            <a:endParaRPr lang="en-US" sz="1250" dirty="0"/>
          </a:p>
        </p:txBody>
      </p:sp>
      <p:sp>
        <p:nvSpPr>
          <p:cNvPr id="5" name="Text 1"/>
          <p:cNvSpPr txBox="1"/>
          <p:nvPr/>
        </p:nvSpPr>
        <p:spPr>
          <a:xfrm>
            <a:off x="566928" y="480640"/>
            <a:ext cx="1018915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Три направления, 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восемь</a:t>
            </a: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профилей</a:t>
            </a:r>
            <a:r>
              <a:rPr lang="ru-RU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факультета</a:t>
            </a:r>
            <a:endParaRPr lang="en-US" sz="3500" dirty="0"/>
          </a:p>
        </p:txBody>
      </p:sp>
      <p:sp>
        <p:nvSpPr>
          <p:cNvPr id="6" name="Shape 2"/>
          <p:cNvSpPr/>
          <p:nvPr/>
        </p:nvSpPr>
        <p:spPr>
          <a:xfrm>
            <a:off x="566928" y="1883664"/>
            <a:ext cx="3456432" cy="2194560"/>
          </a:xfrm>
          <a:prstGeom prst="roundRect">
            <a:avLst>
              <a:gd name="adj" fmla="val 5833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3"/>
          <p:cNvSpPr txBox="1"/>
          <p:nvPr/>
        </p:nvSpPr>
        <p:spPr>
          <a:xfrm>
            <a:off x="859536" y="2048256"/>
            <a:ext cx="2889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43.03.02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59536" y="2377440"/>
            <a:ext cx="28895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Туризм</a:t>
            </a:r>
            <a:endParaRPr lang="en-US" sz="2100" dirty="0"/>
          </a:p>
        </p:txBody>
      </p:sp>
      <p:sp>
        <p:nvSpPr>
          <p:cNvPr id="9" name="Text 5"/>
          <p:cNvSpPr txBox="1"/>
          <p:nvPr/>
        </p:nvSpPr>
        <p:spPr>
          <a:xfrm>
            <a:off x="859536" y="2834640"/>
            <a:ext cx="28895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профиля</a:t>
            </a:r>
            <a:endParaRPr lang="en-US" sz="1350" dirty="0"/>
          </a:p>
        </p:txBody>
      </p:sp>
      <p:sp>
        <p:nvSpPr>
          <p:cNvPr id="10" name="Text 6"/>
          <p:cNvSpPr txBox="1"/>
          <p:nvPr/>
        </p:nvSpPr>
        <p:spPr>
          <a:xfrm>
            <a:off x="859536" y="3182112"/>
            <a:ext cx="28895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 национальный туризм (китайский, турецкий), культурная дипломатия, медиатуризм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4279392" y="1883664"/>
            <a:ext cx="3456432" cy="2194560"/>
          </a:xfrm>
          <a:prstGeom prst="roundRect">
            <a:avLst>
              <a:gd name="adj" fmla="val 5833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8"/>
          <p:cNvSpPr txBox="1"/>
          <p:nvPr/>
        </p:nvSpPr>
        <p:spPr>
          <a:xfrm>
            <a:off x="4572000" y="2048256"/>
            <a:ext cx="2889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43.03.03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4572000" y="2377440"/>
            <a:ext cx="28895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Гостиничное дело</a:t>
            </a:r>
            <a:endParaRPr lang="en-US" sz="2100" dirty="0"/>
          </a:p>
        </p:txBody>
      </p:sp>
      <p:sp>
        <p:nvSpPr>
          <p:cNvPr id="14" name="Text 10"/>
          <p:cNvSpPr txBox="1"/>
          <p:nvPr/>
        </p:nvSpPr>
        <p:spPr>
          <a:xfrm>
            <a:off x="4572000" y="2834640"/>
            <a:ext cx="28895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профиля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572000" y="3182112"/>
            <a:ext cx="28895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Гостиничная деятельность; цифровые и креативные технологии в гостиничном и ресторанном бизнесе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7991856" y="1883664"/>
            <a:ext cx="3456432" cy="2194560"/>
          </a:xfrm>
          <a:prstGeom prst="roundRect">
            <a:avLst>
              <a:gd name="adj" fmla="val 5833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3"/>
          <p:cNvSpPr txBox="1"/>
          <p:nvPr/>
        </p:nvSpPr>
        <p:spPr>
          <a:xfrm>
            <a:off x="8284464" y="2048256"/>
            <a:ext cx="2889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43.03.01</a:t>
            </a:r>
            <a:endParaRPr lang="en-US" sz="1300" dirty="0"/>
          </a:p>
        </p:txBody>
      </p:sp>
      <p:sp>
        <p:nvSpPr>
          <p:cNvPr id="18" name="Text 14"/>
          <p:cNvSpPr txBox="1"/>
          <p:nvPr/>
        </p:nvSpPr>
        <p:spPr>
          <a:xfrm>
            <a:off x="8284464" y="2377440"/>
            <a:ext cx="28895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Сервис</a:t>
            </a:r>
            <a:endParaRPr lang="en-US" sz="2100" dirty="0"/>
          </a:p>
        </p:txBody>
      </p:sp>
      <p:sp>
        <p:nvSpPr>
          <p:cNvPr id="19" name="Text 15"/>
          <p:cNvSpPr txBox="1"/>
          <p:nvPr/>
        </p:nvSpPr>
        <p:spPr>
          <a:xfrm>
            <a:off x="8284464" y="2834640"/>
            <a:ext cx="28895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профиля</a:t>
            </a:r>
            <a:endParaRPr lang="en-US" sz="1350" dirty="0"/>
          </a:p>
        </p:txBody>
      </p:sp>
      <p:sp>
        <p:nvSpPr>
          <p:cNvPr id="20" name="Text 16"/>
          <p:cNvSpPr txBox="1"/>
          <p:nvPr/>
        </p:nvSpPr>
        <p:spPr>
          <a:xfrm>
            <a:off x="8284464" y="3182112"/>
            <a:ext cx="28895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Креативные индустрии; индустрия моды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43.03.02 ТУРИЗМ 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495643"/>
            <a:ext cx="1018915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Международный и национальный туризм</a:t>
            </a:r>
            <a:endParaRPr lang="en-US" sz="3500" dirty="0"/>
          </a:p>
        </p:txBody>
      </p:sp>
      <p:pic>
        <p:nvPicPr>
          <p:cNvPr id="5" name="Image 1" descr="/tmp/ftig/out/s_chin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1847088"/>
            <a:ext cx="5394960" cy="240487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6928" y="4370832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Китайский язык</a:t>
            </a:r>
            <a:endParaRPr lang="en-US" sz="1900" dirty="0"/>
          </a:p>
        </p:txBody>
      </p:sp>
      <p:sp>
        <p:nvSpPr>
          <p:cNvPr id="7" name="Text 3"/>
          <p:cNvSpPr txBox="1"/>
          <p:nvPr/>
        </p:nvSpPr>
        <p:spPr>
          <a:xfrm>
            <a:off x="566928" y="4954181"/>
            <a:ext cx="5394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китайским языком, работа с китайскими туристскими рынками и продвижение России для иностранных туристов.</a:t>
            </a:r>
            <a:endParaRPr lang="en-US" sz="145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6016752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Въездной туризм · восточные рынки · межкультурная коммуникация</a:t>
            </a:r>
            <a:endParaRPr lang="en-US" sz="1250" dirty="0"/>
          </a:p>
        </p:txBody>
      </p:sp>
      <p:pic>
        <p:nvPicPr>
          <p:cNvPr id="9" name="Image 2" descr="/tmp/ftig/out/s_turke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1847088"/>
            <a:ext cx="5394960" cy="2404872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6217920" y="4370832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Турецкий язык</a:t>
            </a:r>
            <a:endParaRPr lang="en-US" sz="1900" dirty="0"/>
          </a:p>
        </p:txBody>
      </p:sp>
      <p:sp>
        <p:nvSpPr>
          <p:cNvPr id="11" name="Text 6"/>
          <p:cNvSpPr txBox="1"/>
          <p:nvPr/>
        </p:nvSpPr>
        <p:spPr>
          <a:xfrm>
            <a:off x="6217920" y="4814316"/>
            <a:ext cx="5394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Турецкий язык, международная коммуникация и создание туристских продуктов для зарубежного партнёрства.</a:t>
            </a:r>
            <a:endParaRPr lang="en-US" sz="1450" dirty="0"/>
          </a:p>
        </p:txBody>
      </p:sp>
      <p:sp>
        <p:nvSpPr>
          <p:cNvPr id="12" name="Text 7"/>
          <p:cNvSpPr txBox="1"/>
          <p:nvPr/>
        </p:nvSpPr>
        <p:spPr>
          <a:xfrm>
            <a:off x="6217920" y="6016752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Выездной туризм · партнёрские программы · турпродукт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43.03.02 ТУРИЗМ 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544648"/>
            <a:ext cx="1018915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Дипломатия и медиа в туризме</a:t>
            </a:r>
            <a:endParaRPr lang="en-US" sz="3500" dirty="0"/>
          </a:p>
        </p:txBody>
      </p:sp>
      <p:pic>
        <p:nvPicPr>
          <p:cNvPr id="5" name="Image 1" descr="/tmp/ftig/out/s_diplomac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1847088"/>
            <a:ext cx="5394960" cy="240487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6928" y="4370832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Культурная дипломатия</a:t>
            </a:r>
            <a:endParaRPr lang="en-US" sz="19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 международном туризме</a:t>
            </a:r>
            <a:endParaRPr lang="en-US" sz="1900" dirty="0"/>
          </a:p>
        </p:txBody>
      </p:sp>
      <p:sp>
        <p:nvSpPr>
          <p:cNvPr id="7" name="Text 3"/>
          <p:cNvSpPr txBox="1"/>
          <p:nvPr/>
        </p:nvSpPr>
        <p:spPr>
          <a:xfrm>
            <a:off x="566928" y="5029200"/>
            <a:ext cx="5394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Туристская дипломатия, межкультурный диалог и создание имиджевых просветительских проектов.</a:t>
            </a:r>
            <a:endParaRPr lang="en-US" sz="145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6016752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· международные программы · экспертиза</a:t>
            </a:r>
            <a:endParaRPr lang="en-US" sz="1250" dirty="0"/>
          </a:p>
        </p:txBody>
      </p:sp>
      <p:pic>
        <p:nvPicPr>
          <p:cNvPr id="9" name="Image 2" descr="/tmp/ftig/out/s_medi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1847088"/>
            <a:ext cx="5394960" cy="2404872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6217920" y="4370832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Медиатуризм</a:t>
            </a:r>
            <a:endParaRPr lang="en-US" sz="19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 цифровые технологии</a:t>
            </a:r>
            <a:endParaRPr lang="en-US" sz="1900" dirty="0"/>
          </a:p>
        </p:txBody>
      </p:sp>
      <p:sp>
        <p:nvSpPr>
          <p:cNvPr id="11" name="Text 6"/>
          <p:cNvSpPr txBox="1"/>
          <p:nvPr/>
        </p:nvSpPr>
        <p:spPr>
          <a:xfrm>
            <a:off x="6217920" y="5029200"/>
            <a:ext cx="5394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цифровых туристских решений, медиапроекты, продвижение территорий и онлайн-коммуникации.</a:t>
            </a:r>
            <a:endParaRPr lang="en-US" sz="1450" dirty="0"/>
          </a:p>
        </p:txBody>
      </p:sp>
      <p:sp>
        <p:nvSpPr>
          <p:cNvPr id="12" name="Text 7"/>
          <p:cNvSpPr txBox="1"/>
          <p:nvPr/>
        </p:nvSpPr>
        <p:spPr>
          <a:xfrm>
            <a:off x="6217920" y="6016752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территорий · медиапроекты · digital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43.03.03 ГОСТИНИЧНОЕ ДЕЛО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384048"/>
            <a:ext cx="1018915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Гостиничное дело: управление и технологии</a:t>
            </a:r>
            <a:endParaRPr lang="en-US" sz="3500" dirty="0"/>
          </a:p>
        </p:txBody>
      </p:sp>
      <p:pic>
        <p:nvPicPr>
          <p:cNvPr id="5" name="Image 1" descr="/tmp/ftig/out/s_hotel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1847088"/>
            <a:ext cx="5394960" cy="240487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6928" y="4370832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Гостиничная деятельность</a:t>
            </a:r>
            <a:endParaRPr lang="en-US" sz="1900" dirty="0"/>
          </a:p>
        </p:txBody>
      </p:sp>
      <p:sp>
        <p:nvSpPr>
          <p:cNvPr id="7" name="Text 3"/>
          <p:cNvSpPr txBox="1"/>
          <p:nvPr/>
        </p:nvSpPr>
        <p:spPr>
          <a:xfrm>
            <a:off x="566928" y="5029200"/>
            <a:ext cx="5394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гостиничными предприятиями, стандарты сервиса, управление персоналом и технологии международного гостеприимства.</a:t>
            </a:r>
            <a:endParaRPr lang="en-US" sz="145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6016752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Операционное управление · стандарты · персонал</a:t>
            </a:r>
            <a:endParaRPr lang="en-US" sz="1250" dirty="0"/>
          </a:p>
        </p:txBody>
      </p:sp>
      <p:pic>
        <p:nvPicPr>
          <p:cNvPr id="9" name="Image 2" descr="/tmp/ftig/out/s_hotel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1847088"/>
            <a:ext cx="5394960" cy="2404872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6217920" y="4370832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Цифровые и креативные технологии</a:t>
            </a:r>
            <a:endParaRPr lang="en-US" sz="19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 гостиничном и ресторанном бизнесе</a:t>
            </a:r>
            <a:endParaRPr lang="en-US" sz="1900" dirty="0"/>
          </a:p>
        </p:txBody>
      </p:sp>
      <p:sp>
        <p:nvSpPr>
          <p:cNvPr id="11" name="Text 6"/>
          <p:cNvSpPr txBox="1"/>
          <p:nvPr/>
        </p:nvSpPr>
        <p:spPr>
          <a:xfrm>
            <a:off x="6217920" y="5029200"/>
            <a:ext cx="5394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сервисы, создание клиентского опыта, управление репутацией и организация работы команд.</a:t>
            </a:r>
            <a:endParaRPr lang="en-US" sz="1450" dirty="0"/>
          </a:p>
        </p:txBody>
      </p:sp>
      <p:sp>
        <p:nvSpPr>
          <p:cNvPr id="12" name="Text 7"/>
          <p:cNvSpPr txBox="1"/>
          <p:nvPr/>
        </p:nvSpPr>
        <p:spPr>
          <a:xfrm>
            <a:off x="6217920" y="6016752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Клиентский опыт · репутация · цифровые сервисы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43.03.01 СЕРВИС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640080"/>
            <a:ext cx="1018915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Сервис: креативные индустрии и мода</a:t>
            </a:r>
            <a:endParaRPr lang="en-US" sz="3500" dirty="0"/>
          </a:p>
        </p:txBody>
      </p:sp>
      <p:pic>
        <p:nvPicPr>
          <p:cNvPr id="5" name="Image 1" descr="/tmp/ftig/out/s_creativ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1847088"/>
            <a:ext cx="5394960" cy="240487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6928" y="4370832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Креативные индустрии</a:t>
            </a:r>
            <a:endParaRPr lang="en-US" sz="1900" dirty="0"/>
          </a:p>
        </p:txBody>
      </p:sp>
      <p:sp>
        <p:nvSpPr>
          <p:cNvPr id="7" name="Text 3"/>
          <p:cNvSpPr txBox="1"/>
          <p:nvPr/>
        </p:nvSpPr>
        <p:spPr>
          <a:xfrm>
            <a:off x="566928" y="5029200"/>
            <a:ext cx="5394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творческими проектами, управление командами, использование цифровых инструментов и создание культурных продуктов.</a:t>
            </a:r>
            <a:endParaRPr lang="en-US" sz="145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6016752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Событийные проекты · культурные продукты · продюсирование</a:t>
            </a:r>
            <a:endParaRPr lang="en-US" sz="1250" dirty="0"/>
          </a:p>
        </p:txBody>
      </p:sp>
      <p:pic>
        <p:nvPicPr>
          <p:cNvPr id="9" name="Image 2" descr="/tmp/ftig/out/s_fashio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1847088"/>
            <a:ext cx="5394960" cy="2404872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6217920" y="4370832"/>
            <a:ext cx="5394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Индустрия моды</a:t>
            </a:r>
            <a:endParaRPr lang="en-US" sz="1900" dirty="0"/>
          </a:p>
        </p:txBody>
      </p:sp>
      <p:sp>
        <p:nvSpPr>
          <p:cNvPr id="11" name="Text 6"/>
          <p:cNvSpPr txBox="1"/>
          <p:nvPr/>
        </p:nvSpPr>
        <p:spPr>
          <a:xfrm>
            <a:off x="6217920" y="5029200"/>
            <a:ext cx="5394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Компетенции в сфере обслуживания моды, разработка брендов, организация модных событий и визуальная коммуникация.</a:t>
            </a:r>
            <a:endParaRPr lang="en-US" sz="1450" dirty="0"/>
          </a:p>
        </p:txBody>
      </p:sp>
      <p:sp>
        <p:nvSpPr>
          <p:cNvPr id="12" name="Text 7"/>
          <p:cNvSpPr txBox="1"/>
          <p:nvPr/>
        </p:nvSpPr>
        <p:spPr>
          <a:xfrm>
            <a:off x="6217920" y="6016752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· модные события · визуальная коммуникация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НАЧИНАЕТСЯ ВО ВРЕМЯ УЧЁБЫ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7233" y="625269"/>
            <a:ext cx="6035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Больше 50 партнёров</a:t>
            </a:r>
            <a:endParaRPr lang="en-US" sz="3000" dirty="0"/>
          </a:p>
          <a:p>
            <a:pPr marL="0" indent="0" algn="l">
              <a:lnSpc>
                <a:spcPts val="3800"/>
              </a:lnSpc>
              <a:buNone/>
            </a:pPr>
            <a:r>
              <a:rPr lang="en-US" sz="30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 профессиональной среде</a:t>
            </a:r>
            <a:endParaRPr lang="en-US" sz="3000" dirty="0"/>
          </a:p>
        </p:txBody>
      </p:sp>
      <p:pic>
        <p:nvPicPr>
          <p:cNvPr id="5" name="Image 1" descr="/tmp/ftig/out/s_practic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7104" y="1572768"/>
            <a:ext cx="5084064" cy="393192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6928" y="2157984"/>
            <a:ext cx="5760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Государственные структуры</a:t>
            </a:r>
            <a:endParaRPr lang="en-US" sz="1650" dirty="0"/>
          </a:p>
        </p:txBody>
      </p:sp>
      <p:sp>
        <p:nvSpPr>
          <p:cNvPr id="7" name="Text 3"/>
          <p:cNvSpPr txBox="1"/>
          <p:nvPr/>
        </p:nvSpPr>
        <p:spPr>
          <a:xfrm>
            <a:off x="566928" y="2505456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Минпромторг России, Минэкономразвития России, Министерство курортов и туризма Республики Крым, Общественная палата РФ, ВДНХ</a:t>
            </a:r>
            <a:endParaRPr lang="en-US" sz="135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3438144"/>
            <a:ext cx="5760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Индустрия гостеприимства</a:t>
            </a:r>
            <a:endParaRPr lang="en-US" sz="1650" dirty="0"/>
          </a:p>
        </p:txBody>
      </p:sp>
      <p:sp>
        <p:nvSpPr>
          <p:cNvPr id="9" name="Text 5"/>
          <p:cNvSpPr txBox="1"/>
          <p:nvPr/>
        </p:nvSpPr>
        <p:spPr>
          <a:xfrm>
            <a:off x="566928" y="3785616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Lotte Hotel Moscow, The Carlton Moscow, Hyatt Regency Moscow, Novotel Moscow, Ararat Park Hyatt, Metropol, Hotel National</a:t>
            </a:r>
            <a:endParaRPr lang="en-US" sz="1350" dirty="0"/>
          </a:p>
        </p:txBody>
      </p:sp>
      <p:sp>
        <p:nvSpPr>
          <p:cNvPr id="10" name="Text 6"/>
          <p:cNvSpPr txBox="1"/>
          <p:nvPr/>
        </p:nvSpPr>
        <p:spPr>
          <a:xfrm>
            <a:off x="566928" y="4718304"/>
            <a:ext cx="5760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Туризм и креативные индустрии</a:t>
            </a:r>
            <a:endParaRPr lang="en-US" sz="1650" dirty="0"/>
          </a:p>
        </p:txBody>
      </p:sp>
      <p:sp>
        <p:nvSpPr>
          <p:cNvPr id="11" name="Text 7"/>
          <p:cNvSpPr txBox="1"/>
          <p:nvPr/>
        </p:nvSpPr>
        <p:spPr>
          <a:xfrm>
            <a:off x="566928" y="5065776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Tour, проект «Чувство творчества» и другие отраслевые партнёры</a:t>
            </a:r>
            <a:endParaRPr lang="en-US" sz="1350" dirty="0"/>
          </a:p>
        </p:txBody>
      </p:sp>
      <p:sp>
        <p:nvSpPr>
          <p:cNvPr id="12" name="Text 8"/>
          <p:cNvSpPr txBox="1"/>
          <p:nvPr/>
        </p:nvSpPr>
        <p:spPr>
          <a:xfrm>
            <a:off x="566928" y="594360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организаций уточняется в деканате перед каждым практическим циклом.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ИЗМЕРЕНИЕ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594360"/>
            <a:ext cx="10424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Факультет</a:t>
            </a: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постоянно работает</a:t>
            </a: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</a:t>
            </a: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международно</a:t>
            </a:r>
            <a:r>
              <a:rPr lang="ru-RU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</a:t>
            </a: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измерении</a:t>
            </a:r>
            <a:endParaRPr lang="en-US" sz="3500" dirty="0"/>
          </a:p>
        </p:txBody>
      </p:sp>
      <p:pic>
        <p:nvPicPr>
          <p:cNvPr id="5" name="Image 1" descr="/tmp/ftig/out/s_int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328" y="1883664"/>
            <a:ext cx="5577840" cy="329184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6928" y="1883664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Университеты-партнёры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566928" y="2395728"/>
            <a:ext cx="5120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5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Токийский университет науки (Япония)</a:t>
            </a:r>
            <a:endParaRPr lang="en-US" sz="155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5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Пекинский университет (Китай)</a:t>
            </a:r>
            <a:endParaRPr lang="en-US" sz="155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5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Египетско-российский университет, г. Бадр (Египет)</a:t>
            </a:r>
            <a:endParaRPr lang="en-US" sz="155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5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имени Алламе Табатабаи (Иран)</a:t>
            </a:r>
            <a:endParaRPr lang="en-US" sz="155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4352544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международными институтами в сфере моды — Istituto Marangoni, Domus Academy, NABA.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66928" y="5431536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i="1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партнёрств и условия участия уточняются у заместителя декана по международной работе М. А. Гордеевой.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ФАКУЛЬТЕТ — ЭТО НЕ ТОЛЬКО ЗАНЯТИЯ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384048"/>
            <a:ext cx="5852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Студенческие объединения</a:t>
            </a:r>
            <a:endParaRPr lang="en-US" sz="3100" dirty="0"/>
          </a:p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факультета</a:t>
            </a:r>
            <a:endParaRPr lang="en-US" sz="3100" dirty="0"/>
          </a:p>
        </p:txBody>
      </p:sp>
      <p:pic>
        <p:nvPicPr>
          <p:cNvPr id="5" name="Image 1" descr="/tmp/ftig/out/s_lif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448" y="1233280"/>
            <a:ext cx="3443598" cy="2032287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6928" y="2249424"/>
            <a:ext cx="5303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Студенческий совет факультета</a:t>
            </a:r>
            <a:endParaRPr lang="en-US" sz="150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 молодого отельера РГГУ</a:t>
            </a:r>
            <a:endParaRPr lang="en-US" sz="150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Кейс-клуб «Open &amp; Sustainable Tourism»</a:t>
            </a:r>
            <a:endParaRPr lang="en-US" sz="150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Молодёжный клуб Русского географического общества РГГУ</a:t>
            </a:r>
            <a:endParaRPr lang="en-US" sz="150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клуб </a:t>
            </a:r>
            <a:r>
              <a:rPr lang="en-US" sz="150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китайского</a:t>
            </a: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языка</a:t>
            </a:r>
            <a:endParaRPr lang="ru-RU" sz="1500" dirty="0">
              <a:solidFill>
                <a:srgbClr val="15151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ru-RU" sz="1500" dirty="0"/>
              <a:t>Научно-практическое объединение студентов и выпускников факультета туризма и гостеприимства</a:t>
            </a:r>
          </a:p>
          <a:p>
            <a:pPr>
              <a:lnSpc>
                <a:spcPts val="2500"/>
              </a:lnSpc>
              <a:spcAft>
                <a:spcPts val="900"/>
              </a:spcAft>
              <a:buSzPct val="100000"/>
            </a:pP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046927" y="6004720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Записаться можно с первой недели — через куратора или в деканате.</a:t>
            </a:r>
            <a:endParaRPr lang="en-US" sz="155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62AB928-D9DC-98D3-5DC0-93DC73FF3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847" y="2150524"/>
            <a:ext cx="2942896" cy="220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627B772-A238-7856-9FC4-A6ED293E4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554" y="3696969"/>
            <a:ext cx="2942897" cy="201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ВЕДЁТ ДИПЛОМ ФТиГ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12648"/>
            <a:ext cx="5760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Более</a:t>
            </a:r>
            <a:r>
              <a:rPr lang="en-US" sz="31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31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r>
              <a:rPr lang="en-US" sz="31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000 выпускников</a:t>
            </a:r>
            <a:endParaRPr lang="en-US" sz="3100" dirty="0"/>
          </a:p>
          <a:p>
            <a:pPr marL="0" indent="0" algn="l">
              <a:lnSpc>
                <a:spcPts val="3900"/>
              </a:lnSpc>
              <a:buNone/>
            </a:pPr>
            <a:r>
              <a:rPr lang="en-US" sz="31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образовательных</a:t>
            </a:r>
            <a:r>
              <a:rPr lang="en-US" sz="31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31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программ</a:t>
            </a:r>
            <a:r>
              <a:rPr lang="ru-RU" sz="31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!</a:t>
            </a:r>
            <a:endParaRPr lang="en-US" sz="3100" dirty="0"/>
          </a:p>
        </p:txBody>
      </p:sp>
      <p:sp>
        <p:nvSpPr>
          <p:cNvPr id="6" name="Text 2"/>
          <p:cNvSpPr txBox="1"/>
          <p:nvPr/>
        </p:nvSpPr>
        <p:spPr>
          <a:xfrm>
            <a:off x="548640" y="1984248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5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Профили факультета готовят к работе в тех областях, </a:t>
            </a:r>
            <a:r>
              <a:rPr lang="en-US" sz="155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которые</a:t>
            </a:r>
            <a:r>
              <a:rPr lang="en-US" sz="15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55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</a:t>
            </a:r>
            <a:r>
              <a:rPr lang="en-US" sz="155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ны</a:t>
            </a:r>
            <a:r>
              <a:rPr lang="en-US" sz="15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 самих программах:</a:t>
            </a:r>
            <a:endParaRPr lang="en-US" sz="1550" dirty="0"/>
          </a:p>
        </p:txBody>
      </p:sp>
      <p:sp>
        <p:nvSpPr>
          <p:cNvPr id="7" name="Text 3"/>
          <p:cNvSpPr txBox="1"/>
          <p:nvPr/>
        </p:nvSpPr>
        <p:spPr>
          <a:xfrm>
            <a:off x="566928" y="3035808"/>
            <a:ext cx="5486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ru-RU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 национальный туризм</a:t>
            </a:r>
            <a:endParaRPr lang="en-US" sz="150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FontTx/>
              <a:buChar char="•"/>
            </a:pPr>
            <a:r>
              <a:rPr lang="en-US" sz="150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</a:t>
            </a: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территорий</a:t>
            </a: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50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событийные</a:t>
            </a: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</a:t>
            </a: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медиапроекты</a:t>
            </a:r>
            <a:endParaRPr lang="en-US" sz="150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50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Гостиничные</a:t>
            </a: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ресторанные предприятия, международные сети</a:t>
            </a:r>
            <a:endParaRPr lang="en-US" sz="150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50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</a:t>
            </a: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дипломатия и просветительские программы</a:t>
            </a:r>
            <a:endParaRPr lang="en-US" sz="150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Креативные индустрии, модные бренды и коммуникации</a:t>
            </a:r>
            <a:endParaRPr lang="en-US" sz="15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D92D61-1221-6466-4F86-68C2EE4591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1624" y="1984248"/>
            <a:ext cx="4973143" cy="331661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F9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3" name="Image 0" descr="/tmp/ftig/out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66928" y="11887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9FC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ФАКУЛЬТЕТА</a:t>
            </a:r>
            <a:endParaRPr lang="en-US" sz="1250" dirty="0"/>
          </a:p>
        </p:txBody>
      </p:sp>
      <p:pic>
        <p:nvPicPr>
          <p:cNvPr id="5" name="Image 1" descr="/tmp/ftig/out/p_akramo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1417320"/>
            <a:ext cx="3291840" cy="329184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754880" y="1371600"/>
            <a:ext cx="6583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5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Александр Рустамович</a:t>
            </a:r>
            <a:endParaRPr lang="en-US" sz="3800" dirty="0"/>
          </a:p>
          <a:p>
            <a:pPr marL="0" indent="0">
              <a:lnSpc>
                <a:spcPts val="45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Акрамов</a:t>
            </a:r>
            <a:endParaRPr lang="en-US" sz="3800" dirty="0"/>
          </a:p>
        </p:txBody>
      </p:sp>
      <p:sp>
        <p:nvSpPr>
          <p:cNvPr id="7" name="Text 3"/>
          <p:cNvSpPr txBox="1"/>
          <p:nvPr/>
        </p:nvSpPr>
        <p:spPr>
          <a:xfrm>
            <a:off x="4754880" y="2761488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dirty="0">
                <a:solidFill>
                  <a:srgbClr val="BB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Исполняющий обязанности декана факультета туризма и гостеприимства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4754880" y="3639312"/>
            <a:ext cx="6400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5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</a:t>
            </a: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работы — стратегические коммуникации, цифровой туризм, управление репутацией и продвижение туристских территорий; руководство образовательными программами факультета.</a:t>
            </a:r>
            <a:endParaRPr lang="en-US" sz="1550" dirty="0"/>
          </a:p>
        </p:txBody>
      </p:sp>
      <p:sp>
        <p:nvSpPr>
          <p:cNvPr id="9" name="Text 5"/>
          <p:cNvSpPr txBox="1"/>
          <p:nvPr/>
        </p:nvSpPr>
        <p:spPr>
          <a:xfrm>
            <a:off x="4754880" y="5321808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FC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akramov.ar@rggu.ru   ·   +7 (495) 250-61-27   ·   корп. 5, каб. 612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4754880" y="577900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УПРАВЛЕНИЯ ФАКУЛЬТЕТОМ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384048"/>
            <a:ext cx="1018915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Заместители декана</a:t>
            </a:r>
            <a:endParaRPr lang="en-US" sz="3500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 заведующие кафедрами</a:t>
            </a:r>
            <a:endParaRPr lang="en-US" sz="3500" dirty="0"/>
          </a:p>
        </p:txBody>
      </p:sp>
      <p:pic>
        <p:nvPicPr>
          <p:cNvPr id="5" name="Image 1" descr="/tmp/ftig/out/p_gordeev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" y="2084832"/>
            <a:ext cx="1883664" cy="1883664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40080" y="4087368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Мария Александровна</a:t>
            </a:r>
            <a:endParaRPr lang="en-US" sz="155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Гордеева</a:t>
            </a:r>
            <a:endParaRPr lang="en-US" sz="1550" dirty="0"/>
          </a:p>
        </p:txBody>
      </p:sp>
      <p:sp>
        <p:nvSpPr>
          <p:cNvPr id="7" name="Text 3"/>
          <p:cNvSpPr txBox="1"/>
          <p:nvPr/>
        </p:nvSpPr>
        <p:spPr>
          <a:xfrm>
            <a:off x="585216" y="4535424"/>
            <a:ext cx="25054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Заместитель декана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международной работе,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зав. кафедрой КМД · каб. 712</a:t>
            </a:r>
            <a:endParaRPr lang="en-US" sz="1150" dirty="0"/>
          </a:p>
        </p:txBody>
      </p:sp>
      <p:sp>
        <p:nvSpPr>
          <p:cNvPr id="8" name="Text 4"/>
          <p:cNvSpPr txBox="1"/>
          <p:nvPr/>
        </p:nvSpPr>
        <p:spPr>
          <a:xfrm>
            <a:off x="585216" y="5340096"/>
            <a:ext cx="2505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gordeeva.ma@rggu.ru</a:t>
            </a:r>
            <a:endParaRPr lang="en-US" sz="1100" dirty="0"/>
          </a:p>
        </p:txBody>
      </p:sp>
      <p:pic>
        <p:nvPicPr>
          <p:cNvPr id="9" name="Image 2" descr="/tmp/ftig/out/p_kluchevskay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176" y="2084832"/>
            <a:ext cx="1883664" cy="1883664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3438144" y="4087368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Ирина Сергеевна</a:t>
            </a:r>
            <a:endParaRPr lang="en-US" sz="155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Ключевская</a:t>
            </a:r>
            <a:endParaRPr lang="en-US" sz="1550" dirty="0"/>
          </a:p>
        </p:txBody>
      </p:sp>
      <p:sp>
        <p:nvSpPr>
          <p:cNvPr id="11" name="Text 6"/>
          <p:cNvSpPr txBox="1"/>
          <p:nvPr/>
        </p:nvSpPr>
        <p:spPr>
          <a:xfrm>
            <a:off x="3383280" y="4535424"/>
            <a:ext cx="25054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Заместитель декана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научной </a:t>
            </a:r>
            <a:r>
              <a:rPr lang="en-US" sz="1150" dirty="0" err="1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работе</a:t>
            </a: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endParaRPr lang="ru-RU" sz="1150" dirty="0">
              <a:solidFill>
                <a:srgbClr val="44506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ts val="1400"/>
              </a:lnSpc>
              <a:buNone/>
            </a:pPr>
            <a:r>
              <a:rPr lang="ru-RU" sz="1150" dirty="0">
                <a:solidFill>
                  <a:srgbClr val="44506B"/>
                </a:solidFill>
                <a:latin typeface="Arial" pitchFamily="34" charset="0"/>
                <a:cs typeface="Arial" pitchFamily="34" charset="-120"/>
              </a:rPr>
              <a:t>Руководитель образовательных программ по гостиничному делу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э. н., доцент · каб. 614</a:t>
            </a:r>
            <a:endParaRPr lang="en-US" sz="1150" dirty="0"/>
          </a:p>
        </p:txBody>
      </p:sp>
      <p:sp>
        <p:nvSpPr>
          <p:cNvPr id="12" name="Text 7"/>
          <p:cNvSpPr txBox="1"/>
          <p:nvPr/>
        </p:nvSpPr>
        <p:spPr>
          <a:xfrm>
            <a:off x="3383280" y="5340096"/>
            <a:ext cx="2505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kluchivskaya.is@rggu.ru</a:t>
            </a:r>
            <a:endParaRPr lang="en-US" sz="1100" dirty="0"/>
          </a:p>
        </p:txBody>
      </p:sp>
      <p:pic>
        <p:nvPicPr>
          <p:cNvPr id="13" name="Image 3" descr="/tmp/ftig/out/p_muhomorov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0" y="2084832"/>
            <a:ext cx="1883664" cy="1883664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6236208" y="4087368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Ирина Викторовна</a:t>
            </a:r>
            <a:endParaRPr lang="en-US" sz="155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Мухоморова</a:t>
            </a:r>
            <a:endParaRPr lang="en-US" sz="1550" dirty="0"/>
          </a:p>
        </p:txBody>
      </p:sp>
      <p:sp>
        <p:nvSpPr>
          <p:cNvPr id="15" name="Text 9"/>
          <p:cNvSpPr txBox="1"/>
          <p:nvPr/>
        </p:nvSpPr>
        <p:spPr>
          <a:xfrm>
            <a:off x="6181344" y="4535424"/>
            <a:ext cx="25054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Заместитель декана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работе со студентами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каб. 617</a:t>
            </a:r>
            <a:endParaRPr lang="en-US" sz="1150" dirty="0"/>
          </a:p>
        </p:txBody>
      </p:sp>
      <p:sp>
        <p:nvSpPr>
          <p:cNvPr id="16" name="Text 10"/>
          <p:cNvSpPr txBox="1"/>
          <p:nvPr/>
        </p:nvSpPr>
        <p:spPr>
          <a:xfrm>
            <a:off x="6181344" y="5340096"/>
            <a:ext cx="2505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mukhomorova.iv@rggu.ru</a:t>
            </a:r>
            <a:endParaRPr lang="en-US" sz="1100" dirty="0"/>
          </a:p>
        </p:txBody>
      </p:sp>
      <p:pic>
        <p:nvPicPr>
          <p:cNvPr id="17" name="Image 4" descr="/tmp/ftig/out/p_golubcov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0304" y="2084832"/>
            <a:ext cx="1883664" cy="1883664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9034272" y="4087368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Сергей Александрович</a:t>
            </a:r>
            <a:endParaRPr lang="en-US" sz="155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Голубцов</a:t>
            </a:r>
            <a:endParaRPr lang="en-US" sz="1550" dirty="0"/>
          </a:p>
        </p:txBody>
      </p:sp>
      <p:sp>
        <p:nvSpPr>
          <p:cNvPr id="19" name="Text 12"/>
          <p:cNvSpPr txBox="1"/>
          <p:nvPr/>
        </p:nvSpPr>
        <p:spPr>
          <a:xfrm>
            <a:off x="8979408" y="4535424"/>
            <a:ext cx="25054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Заведующий кафедрой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ОСТиГ, к. э. н., доцент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каб. 613</a:t>
            </a:r>
            <a:endParaRPr lang="en-US" sz="1150" dirty="0"/>
          </a:p>
        </p:txBody>
      </p:sp>
      <p:sp>
        <p:nvSpPr>
          <p:cNvPr id="20" name="Text 13"/>
          <p:cNvSpPr txBox="1"/>
          <p:nvPr/>
        </p:nvSpPr>
        <p:spPr>
          <a:xfrm>
            <a:off x="8979408" y="5340096"/>
            <a:ext cx="2505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golubcov.sa@rggu.ru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ПРЕПОДАВАТЕЛЕЙ · 1 из 3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384048"/>
            <a:ext cx="1018915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Руководители программ 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</a:t>
            </a: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3500" b="1" dirty="0" err="1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професс</a:t>
            </a:r>
            <a:r>
              <a:rPr lang="ru-RU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ора </a:t>
            </a:r>
            <a:endParaRPr lang="en-US" sz="3500" dirty="0"/>
          </a:p>
        </p:txBody>
      </p:sp>
      <p:pic>
        <p:nvPicPr>
          <p:cNvPr id="5" name="Image 1" descr="/tmp/ftig/out/p_mosale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624" y="1975104"/>
            <a:ext cx="1737360" cy="173736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834744" y="384048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Антон Игоревич</a:t>
            </a:r>
            <a:endParaRPr lang="en-US" sz="150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Мосалев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798168" y="4443984"/>
            <a:ext cx="21762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Руководитель программы</a:t>
            </a:r>
            <a:endParaRPr lang="en-US" sz="115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туризму</a:t>
            </a:r>
            <a:endParaRPr lang="en-US" sz="1150" dirty="0"/>
          </a:p>
        </p:txBody>
      </p:sp>
      <p:sp>
        <p:nvSpPr>
          <p:cNvPr id="8" name="Text 4"/>
          <p:cNvSpPr txBox="1"/>
          <p:nvPr/>
        </p:nvSpPr>
        <p:spPr>
          <a:xfrm>
            <a:off x="1761592" y="4882896"/>
            <a:ext cx="22494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э. н., доцент. Инновационное развитие туризма; предприниматель, приносит в аудиторию собственные бизнес-кейсы</a:t>
            </a:r>
            <a:endParaRPr lang="en-US" sz="1200" dirty="0"/>
          </a:p>
        </p:txBody>
      </p:sp>
      <p:pic>
        <p:nvPicPr>
          <p:cNvPr id="9" name="Image 2" descr="/tmp/ftig/out/p_putri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7320" y="1975104"/>
            <a:ext cx="1737360" cy="173736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3974440" y="384048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Юрий Степанович</a:t>
            </a:r>
            <a:endParaRPr lang="en-US" sz="150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Путрик</a:t>
            </a:r>
            <a:endParaRPr lang="en-US" sz="1500" dirty="0"/>
          </a:p>
        </p:txBody>
      </p:sp>
      <p:sp>
        <p:nvSpPr>
          <p:cNvPr id="11" name="Text 6"/>
          <p:cNvSpPr txBox="1"/>
          <p:nvPr/>
        </p:nvSpPr>
        <p:spPr>
          <a:xfrm>
            <a:off x="3937864" y="4443984"/>
            <a:ext cx="21762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</a:t>
            </a:r>
            <a:endParaRPr lang="en-US" sz="1150" dirty="0"/>
          </a:p>
        </p:txBody>
      </p:sp>
      <p:sp>
        <p:nvSpPr>
          <p:cNvPr id="12" name="Text 7"/>
          <p:cNvSpPr txBox="1"/>
          <p:nvPr/>
        </p:nvSpPr>
        <p:spPr>
          <a:xfrm>
            <a:off x="3901288" y="4882896"/>
            <a:ext cx="22494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и. н. Один из ведущих российских специалистов в области туризма, автор учебников и энциклопедий</a:t>
            </a:r>
            <a:endParaRPr lang="en-US" sz="1200" dirty="0"/>
          </a:p>
        </p:txBody>
      </p:sp>
      <p:pic>
        <p:nvPicPr>
          <p:cNvPr id="13" name="Image 3" descr="/tmp/ftig/out/p_tkali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7016" y="1975104"/>
            <a:ext cx="1737360" cy="173736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6114136" y="384048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Алексей Иванович</a:t>
            </a:r>
            <a:endParaRPr lang="en-US" sz="150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Ткалич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6077560" y="4443984"/>
            <a:ext cx="21762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Доцент</a:t>
            </a:r>
            <a:endParaRPr lang="en-US" sz="1150" dirty="0"/>
          </a:p>
        </p:txBody>
      </p:sp>
      <p:sp>
        <p:nvSpPr>
          <p:cNvPr id="16" name="Text 10"/>
          <p:cNvSpPr txBox="1"/>
          <p:nvPr/>
        </p:nvSpPr>
        <p:spPr>
          <a:xfrm>
            <a:off x="6040984" y="4882896"/>
            <a:ext cx="22494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п. н. Туризм и социально-культурное развитие; член профессиональных и экспертных объединений</a:t>
            </a:r>
            <a:endParaRPr lang="en-US" sz="1200" dirty="0"/>
          </a:p>
        </p:txBody>
      </p:sp>
      <p:pic>
        <p:nvPicPr>
          <p:cNvPr id="17" name="Image 4" descr="/tmp/ftig/out/p_polyakov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6712" y="1975104"/>
            <a:ext cx="1737360" cy="1737360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8253832" y="384048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Офелия Робертовна</a:t>
            </a:r>
            <a:endParaRPr lang="en-US" sz="150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Полякова</a:t>
            </a:r>
            <a:endParaRPr lang="en-US" sz="1500" dirty="0"/>
          </a:p>
        </p:txBody>
      </p:sp>
      <p:sp>
        <p:nvSpPr>
          <p:cNvPr id="19" name="Text 12"/>
          <p:cNvSpPr txBox="1"/>
          <p:nvPr/>
        </p:nvSpPr>
        <p:spPr>
          <a:xfrm>
            <a:off x="8217256" y="4443984"/>
            <a:ext cx="21762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Доцент</a:t>
            </a:r>
            <a:endParaRPr lang="en-US" sz="1150" dirty="0"/>
          </a:p>
        </p:txBody>
      </p:sp>
      <p:sp>
        <p:nvSpPr>
          <p:cNvPr id="20" name="Text 13"/>
          <p:cNvSpPr txBox="1"/>
          <p:nvPr/>
        </p:nvSpPr>
        <p:spPr>
          <a:xfrm>
            <a:off x="8180680" y="4882896"/>
            <a:ext cx="22494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п. н. Туроператорская деятельность и организация туристского продукта; более 20 лет в отрасли</a:t>
            </a:r>
            <a:endParaRPr lang="en-US" sz="1200" dirty="0"/>
          </a:p>
        </p:txBody>
      </p:sp>
      <p:sp>
        <p:nvSpPr>
          <p:cNvPr id="21" name="Text 14"/>
          <p:cNvSpPr txBox="1"/>
          <p:nvPr/>
        </p:nvSpPr>
        <p:spPr>
          <a:xfrm>
            <a:off x="566928" y="6144768"/>
            <a:ext cx="110578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преподавателями — через деканат: faculty_turgost@rggu.ru · +7 (495) 250-61-27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ПРЕПОДАВАТЕЛЕЙ · 2 из 3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384048"/>
            <a:ext cx="1018915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Преподаватели-практики</a:t>
            </a:r>
            <a:endParaRPr lang="en-US" sz="3500" dirty="0"/>
          </a:p>
        </p:txBody>
      </p:sp>
      <p:pic>
        <p:nvPicPr>
          <p:cNvPr id="5" name="Image 1" descr="/tmp/ftig/out/p_kamshechk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624" y="1975104"/>
            <a:ext cx="1737360" cy="173736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834744" y="384048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Мария Викторовна</a:t>
            </a:r>
            <a:endParaRPr lang="en-US" sz="150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Камшечко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798168" y="4443984"/>
            <a:ext cx="21762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преподаватель</a:t>
            </a:r>
            <a:endParaRPr lang="en-US" sz="1150" dirty="0"/>
          </a:p>
        </p:txBody>
      </p:sp>
      <p:sp>
        <p:nvSpPr>
          <p:cNvPr id="8" name="Text 4"/>
          <p:cNvSpPr txBox="1"/>
          <p:nvPr/>
        </p:nvSpPr>
        <p:spPr>
          <a:xfrm>
            <a:off x="1761592" y="4882896"/>
            <a:ext cx="22494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 гостиничных предприятий и управление в туризме.</a:t>
            </a:r>
            <a:endParaRPr lang="en-US" sz="120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 Гильдии маркетологов России.</a:t>
            </a:r>
            <a:endParaRPr lang="en-US" sz="120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kamshechko.mv@rggu.ru</a:t>
            </a:r>
            <a:endParaRPr lang="en-US" sz="1200" dirty="0"/>
          </a:p>
        </p:txBody>
      </p:sp>
      <p:pic>
        <p:nvPicPr>
          <p:cNvPr id="9" name="Image 2" descr="/tmp/ftig/out/p_vintaykin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7320" y="1975104"/>
            <a:ext cx="1737360" cy="173736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3974440" y="384048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Елена Владимировна</a:t>
            </a:r>
            <a:endParaRPr lang="en-US" sz="150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Винтайкина</a:t>
            </a:r>
            <a:endParaRPr lang="en-US" sz="1500" dirty="0"/>
          </a:p>
        </p:txBody>
      </p:sp>
      <p:sp>
        <p:nvSpPr>
          <p:cNvPr id="11" name="Text 6"/>
          <p:cNvSpPr txBox="1"/>
          <p:nvPr/>
        </p:nvSpPr>
        <p:spPr>
          <a:xfrm>
            <a:off x="3937864" y="4443984"/>
            <a:ext cx="21762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Доцент</a:t>
            </a:r>
            <a:endParaRPr lang="en-US" sz="1150" dirty="0"/>
          </a:p>
        </p:txBody>
      </p:sp>
      <p:sp>
        <p:nvSpPr>
          <p:cNvPr id="12" name="Text 7"/>
          <p:cNvSpPr txBox="1"/>
          <p:nvPr/>
        </p:nvSpPr>
        <p:spPr>
          <a:xfrm>
            <a:off x="3901288" y="4882896"/>
            <a:ext cx="22494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п. н. Ресторанный бизнес и сервис; практик индустрии с опытом более 20 лет, владелец ресторана</a:t>
            </a:r>
            <a:endParaRPr lang="en-US" sz="1200" dirty="0"/>
          </a:p>
        </p:txBody>
      </p:sp>
      <p:pic>
        <p:nvPicPr>
          <p:cNvPr id="13" name="Image 3" descr="/tmp/ftig/out/p_landey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7016" y="1975104"/>
            <a:ext cx="1737360" cy="173736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6114136" y="384048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Жанна Владимировна</a:t>
            </a:r>
            <a:endParaRPr lang="en-US" sz="150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Ландейс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6077560" y="4443984"/>
            <a:ext cx="21762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Преподаватель-практик</a:t>
            </a:r>
            <a:endParaRPr lang="en-US" sz="1150" dirty="0"/>
          </a:p>
        </p:txBody>
      </p:sp>
      <p:sp>
        <p:nvSpPr>
          <p:cNvPr id="16" name="Text 10"/>
          <p:cNvSpPr txBox="1"/>
          <p:nvPr/>
        </p:nvSpPr>
        <p:spPr>
          <a:xfrm>
            <a:off x="6040984" y="4882896"/>
            <a:ext cx="22494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 комитетов Торгово-промышленной палаты РФ по образованию, социальной политике и предпринимательству</a:t>
            </a:r>
            <a:endParaRPr lang="en-US" sz="1200" dirty="0"/>
          </a:p>
        </p:txBody>
      </p:sp>
      <p:pic>
        <p:nvPicPr>
          <p:cNvPr id="17" name="Image 4" descr="/tmp/ftig/out/p_pereverzev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6712" y="1975104"/>
            <a:ext cx="1737360" cy="1737360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8253832" y="384048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Андрей Викторович</a:t>
            </a:r>
            <a:endParaRPr lang="en-US" sz="150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Переверзев</a:t>
            </a:r>
            <a:endParaRPr lang="en-US" sz="1500" dirty="0"/>
          </a:p>
        </p:txBody>
      </p:sp>
      <p:sp>
        <p:nvSpPr>
          <p:cNvPr id="19" name="Text 12"/>
          <p:cNvSpPr txBox="1"/>
          <p:nvPr/>
        </p:nvSpPr>
        <p:spPr>
          <a:xfrm>
            <a:off x="8217256" y="4443984"/>
            <a:ext cx="21762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Преподаватель-практик</a:t>
            </a:r>
            <a:endParaRPr lang="en-US" sz="1150" dirty="0"/>
          </a:p>
        </p:txBody>
      </p:sp>
      <p:sp>
        <p:nvSpPr>
          <p:cNvPr id="20" name="Text 13"/>
          <p:cNvSpPr txBox="1"/>
          <p:nvPr/>
        </p:nvSpPr>
        <p:spPr>
          <a:xfrm>
            <a:off x="8180680" y="4882896"/>
            <a:ext cx="22494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Менеджмент туризма и экономика; директор и учредитель туристического агентства, работающего с 2009 года</a:t>
            </a:r>
            <a:endParaRPr lang="en-US" sz="1200" dirty="0"/>
          </a:p>
        </p:txBody>
      </p:sp>
      <p:sp>
        <p:nvSpPr>
          <p:cNvPr id="21" name="Text 14"/>
          <p:cNvSpPr txBox="1"/>
          <p:nvPr/>
        </p:nvSpPr>
        <p:spPr>
          <a:xfrm>
            <a:off x="566928" y="6144768"/>
            <a:ext cx="110578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преподавателями — через деканат: faculty_turgost@rggu.ru · +7 (495) 250-61-27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ПРЕПОДАВАТЕЛЕЙ · 3 из 3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384048"/>
            <a:ext cx="6035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Коммуникации, бренд</a:t>
            </a:r>
            <a:endParaRPr lang="en-US" sz="3500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 экономика впечатлений</a:t>
            </a:r>
            <a:endParaRPr lang="en-US" sz="3500" dirty="0"/>
          </a:p>
        </p:txBody>
      </p:sp>
      <p:pic>
        <p:nvPicPr>
          <p:cNvPr id="5" name="Image 1" descr="/tmp/ftig/out/s_meeti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512" y="2286000"/>
            <a:ext cx="5248656" cy="3749040"/>
          </a:xfrm>
          <a:prstGeom prst="rect">
            <a:avLst/>
          </a:prstGeom>
        </p:spPr>
      </p:pic>
      <p:pic>
        <p:nvPicPr>
          <p:cNvPr id="6" name="Image 2" descr="/tmp/ftig/out/p_zverev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28" y="2286000"/>
            <a:ext cx="1609344" cy="1609344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2450592" y="2340864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Андрей Леонидович</a:t>
            </a:r>
            <a:endParaRPr lang="en-US" sz="17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Зверев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2450592" y="2962656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психология, массовые коммуникации, брендинг и стратегические медиапроцессы. Автор более 100 аналитических публикаций.</a:t>
            </a:r>
            <a:endParaRPr lang="en-US" sz="1300" dirty="0"/>
          </a:p>
        </p:txBody>
      </p:sp>
      <p:pic>
        <p:nvPicPr>
          <p:cNvPr id="9" name="Image 3" descr="/tmp/ftig/out/p_mezhiev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28" y="4206240"/>
            <a:ext cx="1609344" cy="1609344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2450592" y="4261104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Айна Кюриевна</a:t>
            </a:r>
            <a:endParaRPr lang="en-US" sz="17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Межиева</a:t>
            </a:r>
            <a:endParaRPr lang="en-US" sz="1700" dirty="0"/>
          </a:p>
        </p:txBody>
      </p:sp>
      <p:sp>
        <p:nvSpPr>
          <p:cNvPr id="11" name="Text 5"/>
          <p:cNvSpPr txBox="1"/>
          <p:nvPr/>
        </p:nvSpPr>
        <p:spPr>
          <a:xfrm>
            <a:off x="2450592" y="4882896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 общественностью, экономика впечатлений и брендинг. Депутат Тверского района города Москвы.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566928" y="6144768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— через деканат: faculty_turgost@rggu.ru · +7 (495) 250-61-27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E6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 КУРАТОРЫ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384048"/>
            <a:ext cx="1018915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Куратор — ваш первый контакт</a:t>
            </a:r>
            <a:endParaRPr lang="en-US" sz="3500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 любому учебному вопросу</a:t>
            </a:r>
            <a:endParaRPr lang="en-US" sz="3500" dirty="0"/>
          </a:p>
        </p:txBody>
      </p:sp>
      <p:sp>
        <p:nvSpPr>
          <p:cNvPr id="5" name="Shape 2"/>
          <p:cNvSpPr/>
          <p:nvPr/>
        </p:nvSpPr>
        <p:spPr>
          <a:xfrm>
            <a:off x="603504" y="2011680"/>
            <a:ext cx="1755648" cy="2962656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6" name="Image 1" descr="/tmp/ftig/out/p_akramo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" y="2194560"/>
            <a:ext cx="1371600" cy="13716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40080" y="3675888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А. Р. Акрамов</a:t>
            </a:r>
            <a:endParaRPr lang="en-US" sz="1450" dirty="0"/>
          </a:p>
        </p:txBody>
      </p:sp>
      <p:sp>
        <p:nvSpPr>
          <p:cNvPr id="8" name="Text 4"/>
          <p:cNvSpPr txBox="1"/>
          <p:nvPr/>
        </p:nvSpPr>
        <p:spPr>
          <a:xfrm>
            <a:off x="603504" y="4059936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akramov.ar@rggu.ru</a:t>
            </a:r>
            <a:endParaRPr lang="en-US" sz="1050" dirty="0"/>
          </a:p>
        </p:txBody>
      </p:sp>
      <p:sp>
        <p:nvSpPr>
          <p:cNvPr id="9" name="Text 5"/>
          <p:cNvSpPr txBox="1"/>
          <p:nvPr/>
        </p:nvSpPr>
        <p:spPr>
          <a:xfrm>
            <a:off x="640080" y="4590288"/>
            <a:ext cx="1682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Куратор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2478024" y="2011680"/>
            <a:ext cx="1755648" cy="2962656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1" name="Image 2" descr="/tmp/ftig/out/p_golubcov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9192" y="2194560"/>
            <a:ext cx="1371600" cy="137160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514600" y="3675888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С. А. Голубцов</a:t>
            </a:r>
            <a:endParaRPr lang="en-US" sz="1450" dirty="0"/>
          </a:p>
        </p:txBody>
      </p:sp>
      <p:sp>
        <p:nvSpPr>
          <p:cNvPr id="13" name="Text 8"/>
          <p:cNvSpPr txBox="1"/>
          <p:nvPr/>
        </p:nvSpPr>
        <p:spPr>
          <a:xfrm>
            <a:off x="2478024" y="4059936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golubcov.sa@rggu.ru</a:t>
            </a:r>
            <a:endParaRPr lang="en-US" sz="1050" dirty="0"/>
          </a:p>
        </p:txBody>
      </p:sp>
      <p:sp>
        <p:nvSpPr>
          <p:cNvPr id="14" name="Text 9"/>
          <p:cNvSpPr txBox="1"/>
          <p:nvPr/>
        </p:nvSpPr>
        <p:spPr>
          <a:xfrm>
            <a:off x="2514600" y="4590288"/>
            <a:ext cx="1682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Куратор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4352544" y="2011680"/>
            <a:ext cx="1755648" cy="2962656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6" name="Image 3" descr="/tmp/ftig/out/p_gordeev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712" y="2194560"/>
            <a:ext cx="1371600" cy="137160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389120" y="3675888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М. А. Гордеева</a:t>
            </a:r>
            <a:endParaRPr lang="en-US" sz="1450" dirty="0"/>
          </a:p>
        </p:txBody>
      </p:sp>
      <p:sp>
        <p:nvSpPr>
          <p:cNvPr id="18" name="Text 12"/>
          <p:cNvSpPr txBox="1"/>
          <p:nvPr/>
        </p:nvSpPr>
        <p:spPr>
          <a:xfrm>
            <a:off x="4352544" y="4059936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gordeeva.ma@rggu.ru</a:t>
            </a:r>
            <a:endParaRPr lang="en-US" sz="1050" dirty="0"/>
          </a:p>
        </p:txBody>
      </p:sp>
      <p:sp>
        <p:nvSpPr>
          <p:cNvPr id="19" name="Text 13"/>
          <p:cNvSpPr txBox="1"/>
          <p:nvPr/>
        </p:nvSpPr>
        <p:spPr>
          <a:xfrm>
            <a:off x="4389120" y="4590288"/>
            <a:ext cx="1682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Куратор</a:t>
            </a:r>
            <a:endParaRPr lang="en-US" sz="1050" dirty="0"/>
          </a:p>
        </p:txBody>
      </p:sp>
      <p:sp>
        <p:nvSpPr>
          <p:cNvPr id="20" name="Shape 14"/>
          <p:cNvSpPr/>
          <p:nvPr/>
        </p:nvSpPr>
        <p:spPr>
          <a:xfrm>
            <a:off x="6227064" y="2011680"/>
            <a:ext cx="1755648" cy="2962656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1" name="Image 4" descr="/tmp/ftig/out/p_kamshechk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8232" y="2194560"/>
            <a:ext cx="1371600" cy="13716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263640" y="3675888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М. В. Камшечко</a:t>
            </a:r>
            <a:endParaRPr lang="en-US" sz="1450" dirty="0"/>
          </a:p>
        </p:txBody>
      </p:sp>
      <p:sp>
        <p:nvSpPr>
          <p:cNvPr id="23" name="Text 16"/>
          <p:cNvSpPr txBox="1"/>
          <p:nvPr/>
        </p:nvSpPr>
        <p:spPr>
          <a:xfrm>
            <a:off x="6227064" y="4059936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kamshechko.mv@rggu.ru</a:t>
            </a:r>
            <a:endParaRPr lang="en-US" sz="1050" dirty="0"/>
          </a:p>
        </p:txBody>
      </p:sp>
      <p:sp>
        <p:nvSpPr>
          <p:cNvPr id="24" name="Text 17"/>
          <p:cNvSpPr txBox="1"/>
          <p:nvPr/>
        </p:nvSpPr>
        <p:spPr>
          <a:xfrm>
            <a:off x="6263640" y="4590288"/>
            <a:ext cx="1682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Куратор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8101584" y="2011680"/>
            <a:ext cx="1755648" cy="2962656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6" name="Image 5" descr="/tmp/ftig/out/p_kluchevskay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2752" y="2194560"/>
            <a:ext cx="1371600" cy="137160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8138160" y="3675888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И. С. Ключевская</a:t>
            </a:r>
            <a:endParaRPr lang="en-US" sz="1450" dirty="0"/>
          </a:p>
        </p:txBody>
      </p:sp>
      <p:sp>
        <p:nvSpPr>
          <p:cNvPr id="28" name="Text 20"/>
          <p:cNvSpPr txBox="1"/>
          <p:nvPr/>
        </p:nvSpPr>
        <p:spPr>
          <a:xfrm>
            <a:off x="8101584" y="4059936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kluchivskaya.is@rggu.ru</a:t>
            </a:r>
            <a:endParaRPr lang="en-US" sz="1050" dirty="0"/>
          </a:p>
        </p:txBody>
      </p:sp>
      <p:sp>
        <p:nvSpPr>
          <p:cNvPr id="29" name="Text 21"/>
          <p:cNvSpPr txBox="1"/>
          <p:nvPr/>
        </p:nvSpPr>
        <p:spPr>
          <a:xfrm>
            <a:off x="8138160" y="4590288"/>
            <a:ext cx="1682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Куратор</a:t>
            </a:r>
            <a:endParaRPr lang="en-US" sz="1050" dirty="0"/>
          </a:p>
        </p:txBody>
      </p:sp>
      <p:sp>
        <p:nvSpPr>
          <p:cNvPr id="30" name="Shape 22"/>
          <p:cNvSpPr/>
          <p:nvPr/>
        </p:nvSpPr>
        <p:spPr>
          <a:xfrm>
            <a:off x="9976104" y="2011680"/>
            <a:ext cx="1755648" cy="2962656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31" name="Image 6" descr="/tmp/ftig/out/p_muhomorov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77272" y="2194560"/>
            <a:ext cx="1371600" cy="1371600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0012680" y="3675888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И. В. Мухоморова</a:t>
            </a:r>
            <a:endParaRPr lang="en-US" sz="1450" dirty="0"/>
          </a:p>
        </p:txBody>
      </p:sp>
      <p:sp>
        <p:nvSpPr>
          <p:cNvPr id="33" name="Text 24"/>
          <p:cNvSpPr txBox="1"/>
          <p:nvPr/>
        </p:nvSpPr>
        <p:spPr>
          <a:xfrm>
            <a:off x="9976104" y="4059936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mukhomorova.iv@rggu.ru</a:t>
            </a:r>
            <a:endParaRPr lang="en-US" sz="1050" dirty="0"/>
          </a:p>
        </p:txBody>
      </p:sp>
      <p:sp>
        <p:nvSpPr>
          <p:cNvPr id="34" name="Text 25"/>
          <p:cNvSpPr txBox="1"/>
          <p:nvPr/>
        </p:nvSpPr>
        <p:spPr>
          <a:xfrm>
            <a:off x="10012680" y="4590288"/>
            <a:ext cx="1682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Куратор</a:t>
            </a:r>
            <a:endParaRPr lang="en-US" sz="1050" dirty="0"/>
          </a:p>
        </p:txBody>
      </p:sp>
      <p:sp>
        <p:nvSpPr>
          <p:cNvPr id="35" name="Text 26"/>
          <p:cNvSpPr txBox="1"/>
          <p:nvPr/>
        </p:nvSpPr>
        <p:spPr>
          <a:xfrm>
            <a:off x="566928" y="5230368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Куратор — ваш первый контакт по вопросам адаптации и организации учебной жизни. Закрепление кураторов за конкретными </a:t>
            </a:r>
            <a:r>
              <a:rPr lang="en-US" sz="150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группами</a:t>
            </a: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будет объявлено</a:t>
            </a: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на этой встрече.</a:t>
            </a:r>
            <a:endParaRPr lang="en-US" sz="1500" dirty="0"/>
          </a:p>
        </p:txBody>
      </p:sp>
      <p:sp>
        <p:nvSpPr>
          <p:cNvPr id="36" name="Text 27"/>
          <p:cNvSpPr txBox="1"/>
          <p:nvPr/>
        </p:nvSpPr>
        <p:spPr>
          <a:xfrm>
            <a:off x="566928" y="603504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телефон: +7 (495) 250-61-27</a:t>
            </a:r>
            <a:endParaRPr lang="en-US" sz="13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ДЕКАНАТ: КОГДА И ЗАЧЕМ ОБРАЩАТЬСЯ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557784"/>
            <a:ext cx="5669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Миусская площадь, д. 6,</a:t>
            </a:r>
            <a:endParaRPr lang="en-US" sz="3100" dirty="0"/>
          </a:p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корпус 5, 6–7 этаж</a:t>
            </a:r>
            <a:endParaRPr lang="en-US" sz="3100" dirty="0"/>
          </a:p>
        </p:txBody>
      </p:sp>
      <p:pic>
        <p:nvPicPr>
          <p:cNvPr id="5" name="Image 1" descr="/tmp/ftig/out/s_ma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1847088"/>
            <a:ext cx="5321808" cy="299923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6928" y="2121408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Кабинеты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566928" y="2560320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27343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612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1280160" y="2578608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о. декана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66928" y="2962656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27343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613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1280160" y="2980944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Зав. кафедрой ОСТиГ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566928" y="3364992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27343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614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1280160" y="338328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Зам. декана по научной работе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566928" y="3767328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27343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617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1280160" y="378561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Зам. декана по работе со студентами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566928" y="4169664"/>
            <a:ext cx="658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27343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712</a:t>
            </a:r>
            <a:endParaRPr lang="en-US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1280160" y="4187952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Зав. кафедрой КМД</a:t>
            </a:r>
            <a:endParaRPr lang="en-US" sz="1400" dirty="0"/>
          </a:p>
        </p:txBody>
      </p:sp>
      <p:sp>
        <p:nvSpPr>
          <p:cNvPr id="17" name="Text 13"/>
          <p:cNvSpPr txBox="1"/>
          <p:nvPr/>
        </p:nvSpPr>
        <p:spPr>
          <a:xfrm>
            <a:off x="566928" y="457200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+7 (495) 250-61-27  ·  faculty_turgost@rggu.ru</a:t>
            </a:r>
            <a:endParaRPr lang="en-US" sz="1500" dirty="0"/>
          </a:p>
        </p:txBody>
      </p:sp>
      <p:sp>
        <p:nvSpPr>
          <p:cNvPr id="18" name="Shape 14"/>
          <p:cNvSpPr/>
          <p:nvPr/>
        </p:nvSpPr>
        <p:spPr>
          <a:xfrm>
            <a:off x="566928" y="5029200"/>
            <a:ext cx="5394960" cy="1417320"/>
          </a:xfrm>
          <a:prstGeom prst="roundRect">
            <a:avLst>
              <a:gd name="adj" fmla="val 9032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5"/>
          <p:cNvSpPr txBox="1"/>
          <p:nvPr/>
        </p:nvSpPr>
        <p:spPr>
          <a:xfrm>
            <a:off x="841248" y="5029200"/>
            <a:ext cx="4846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ru-RU" sz="1250" b="1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</a:t>
            </a:r>
            <a:r>
              <a:rPr lang="en-US" sz="1250" b="1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куратору: </a:t>
            </a:r>
            <a:r>
              <a:rPr lang="en-US" sz="12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расписание, группа, адаптация, бытовые вопросы.</a:t>
            </a:r>
            <a:endParaRPr lang="en-US" sz="125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250" b="1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деканат: </a:t>
            </a:r>
            <a:r>
              <a:rPr lang="en-US" sz="12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справки и заявления, академические вопросы, документы, переводы и восстановления.</a:t>
            </a:r>
            <a:endParaRPr lang="en-US" sz="125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250" b="1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знаете, к кому: </a:t>
            </a:r>
            <a:r>
              <a:rPr lang="en-US" sz="12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на faculty_turgost@rggu.ru — вас направят.</a:t>
            </a:r>
            <a:endParaRPr lang="en-US" sz="1250" dirty="0"/>
          </a:p>
        </p:txBody>
      </p:sp>
      <p:sp>
        <p:nvSpPr>
          <p:cNvPr id="20" name="Text 16"/>
          <p:cNvSpPr txBox="1"/>
          <p:nvPr/>
        </p:nvSpPr>
        <p:spPr>
          <a:xfrm>
            <a:off x="6309360" y="4992624"/>
            <a:ext cx="53218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приёма деканата уточняйте на двери деканата и у куратора: официально опубликованного графика на сайте нет.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ВАШ УЧЕБНЫЙ ПЛАН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384048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Учебный план лежит в открытом</a:t>
            </a:r>
            <a:endParaRPr lang="en-US" sz="3500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разделе сайта РГГУ</a:t>
            </a:r>
            <a:endParaRPr lang="en-US" sz="3500" dirty="0"/>
          </a:p>
        </p:txBody>
      </p:sp>
      <p:sp>
        <p:nvSpPr>
          <p:cNvPr id="5" name="Shape 2"/>
          <p:cNvSpPr/>
          <p:nvPr/>
        </p:nvSpPr>
        <p:spPr>
          <a:xfrm>
            <a:off x="566928" y="1956816"/>
            <a:ext cx="457200" cy="457200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 txBox="1"/>
          <p:nvPr/>
        </p:nvSpPr>
        <p:spPr>
          <a:xfrm>
            <a:off x="566928" y="19568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225296" y="1956816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РГГУ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566928" y="2615184"/>
            <a:ext cx="457200" cy="457200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 txBox="1"/>
          <p:nvPr/>
        </p:nvSpPr>
        <p:spPr>
          <a:xfrm>
            <a:off x="566928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225296" y="2615184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об образовательной организации</a:t>
            </a:r>
            <a:endParaRPr lang="en-US" sz="1650" dirty="0"/>
          </a:p>
        </p:txBody>
      </p:sp>
      <p:sp>
        <p:nvSpPr>
          <p:cNvPr id="11" name="Shape 8"/>
          <p:cNvSpPr/>
          <p:nvPr/>
        </p:nvSpPr>
        <p:spPr>
          <a:xfrm>
            <a:off x="566928" y="3273552"/>
            <a:ext cx="457200" cy="457200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 txBox="1"/>
          <p:nvPr/>
        </p:nvSpPr>
        <p:spPr>
          <a:xfrm>
            <a:off x="566928" y="32735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1225296" y="3273552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566928" y="3931920"/>
            <a:ext cx="457200" cy="457200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 txBox="1"/>
          <p:nvPr/>
        </p:nvSpPr>
        <p:spPr>
          <a:xfrm>
            <a:off x="566928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225296" y="393192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Ваша программа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566928" y="4590288"/>
            <a:ext cx="457200" cy="457200"/>
          </a:xfrm>
          <a:prstGeom prst="ellipse">
            <a:avLst/>
          </a:prstGeom>
          <a:solidFill>
            <a:srgbClr val="0B3F92"/>
          </a:solidFill>
          <a:ln w="12700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" name="Text 15"/>
          <p:cNvSpPr txBox="1"/>
          <p:nvPr/>
        </p:nvSpPr>
        <p:spPr>
          <a:xfrm>
            <a:off x="566928" y="45902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1225296" y="4590288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план</a:t>
            </a:r>
            <a:endParaRPr lang="en-US" sz="1650" dirty="0"/>
          </a:p>
        </p:txBody>
      </p:sp>
      <p:sp>
        <p:nvSpPr>
          <p:cNvPr id="20" name="Text 17"/>
          <p:cNvSpPr txBox="1"/>
          <p:nvPr/>
        </p:nvSpPr>
        <p:spPr>
          <a:xfrm>
            <a:off x="5943600" y="1883664"/>
            <a:ext cx="34015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Что вы там увидите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5943600" y="2395728"/>
            <a:ext cx="340156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Дисциплины по семестрам</a:t>
            </a:r>
            <a:endParaRPr lang="en-US" sz="145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и их сроки</a:t>
            </a:r>
            <a:endParaRPr lang="en-US" sz="145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Зачёты и экзамены</a:t>
            </a:r>
            <a:endParaRPr lang="en-US" sz="145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учебной нагрузки в зачётных единицах</a:t>
            </a:r>
            <a:endParaRPr lang="en-US" sz="1450" dirty="0"/>
          </a:p>
          <a:p>
            <a:pPr marL="342900" indent="-342900">
              <a:lnSpc>
                <a:spcPts val="25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Государственную итоговую аттестацию</a:t>
            </a:r>
            <a:endParaRPr lang="en-US" sz="1450" dirty="0"/>
          </a:p>
        </p:txBody>
      </p:sp>
      <p:sp>
        <p:nvSpPr>
          <p:cNvPr id="22" name="Shape 19"/>
          <p:cNvSpPr/>
          <p:nvPr/>
        </p:nvSpPr>
        <p:spPr>
          <a:xfrm>
            <a:off x="9619488" y="1883664"/>
            <a:ext cx="2002536" cy="2743200"/>
          </a:xfrm>
          <a:prstGeom prst="roundRect">
            <a:avLst>
              <a:gd name="adj" fmla="val 6393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3" name="Image 1" descr="/tmp/ftig/out/qr_edu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6376" y="2157984"/>
            <a:ext cx="1508760" cy="1508760"/>
          </a:xfrm>
          <a:prstGeom prst="rect">
            <a:avLst/>
          </a:prstGeom>
        </p:spPr>
      </p:pic>
      <p:sp>
        <p:nvSpPr>
          <p:cNvPr id="24" name="Text 20"/>
          <p:cNvSpPr txBox="1"/>
          <p:nvPr/>
        </p:nvSpPr>
        <p:spPr>
          <a:xfrm>
            <a:off x="9656064" y="3785616"/>
            <a:ext cx="19293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</a:t>
            </a:r>
            <a:endParaRPr lang="en-US" sz="135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«Образование»</a:t>
            </a:r>
            <a:endParaRPr lang="en-US" sz="1350" dirty="0"/>
          </a:p>
        </p:txBody>
      </p:sp>
      <p:sp>
        <p:nvSpPr>
          <p:cNvPr id="25" name="Text 21"/>
          <p:cNvSpPr txBox="1"/>
          <p:nvPr/>
        </p:nvSpPr>
        <p:spPr>
          <a:xfrm>
            <a:off x="9619488" y="4352544"/>
            <a:ext cx="2002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rsuh.ru/sveden/education</a:t>
            </a:r>
            <a:endParaRPr lang="en-US" sz="1050" dirty="0"/>
          </a:p>
        </p:txBody>
      </p:sp>
      <p:sp>
        <p:nvSpPr>
          <p:cNvPr id="26" name="Text 22"/>
          <p:cNvSpPr txBox="1"/>
          <p:nvPr/>
        </p:nvSpPr>
        <p:spPr>
          <a:xfrm>
            <a:off x="566928" y="5614416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50" i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Название вашей программы должно совпадать буквально — ищите его в списке, а не по памяти.</a:t>
            </a:r>
            <a:endParaRPr lang="en-US" sz="15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E6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КАРТА ПЕРВОКУРСНИКА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384048"/>
            <a:ext cx="1018915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Четыре адреса, которые</a:t>
            </a:r>
            <a:endParaRPr lang="en-US" sz="3500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нужны каждую неделю</a:t>
            </a:r>
            <a:endParaRPr lang="en-US" sz="3500" dirty="0"/>
          </a:p>
        </p:txBody>
      </p:sp>
      <p:sp>
        <p:nvSpPr>
          <p:cNvPr id="5" name="Shape 2"/>
          <p:cNvSpPr/>
          <p:nvPr/>
        </p:nvSpPr>
        <p:spPr>
          <a:xfrm>
            <a:off x="658368" y="2048256"/>
            <a:ext cx="2395728" cy="3200400"/>
          </a:xfrm>
          <a:prstGeom prst="roundRect">
            <a:avLst>
              <a:gd name="adj" fmla="val 53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6" name="Image 1" descr="/tmp/ftig/out/qr_raspi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2286000"/>
            <a:ext cx="1847088" cy="184708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4261104"/>
            <a:ext cx="26151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</a:t>
            </a:r>
            <a:endParaRPr lang="en-US" sz="1450" dirty="0"/>
          </a:p>
        </p:txBody>
      </p:sp>
      <p:sp>
        <p:nvSpPr>
          <p:cNvPr id="8" name="Text 4"/>
          <p:cNvSpPr txBox="1"/>
          <p:nvPr/>
        </p:nvSpPr>
        <p:spPr>
          <a:xfrm>
            <a:off x="429768" y="4572000"/>
            <a:ext cx="2852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raspis.rggu.ru</a:t>
            </a:r>
            <a:endParaRPr lang="en-US" sz="1150" dirty="0"/>
          </a:p>
        </p:txBody>
      </p:sp>
      <p:sp>
        <p:nvSpPr>
          <p:cNvPr id="9" name="Shape 5"/>
          <p:cNvSpPr/>
          <p:nvPr/>
        </p:nvSpPr>
        <p:spPr>
          <a:xfrm>
            <a:off x="3346704" y="2048256"/>
            <a:ext cx="2395728" cy="3200400"/>
          </a:xfrm>
          <a:prstGeom prst="roundRect">
            <a:avLst>
              <a:gd name="adj" fmla="val 53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0" name="Image 2" descr="/tmp/ftig/out/qr_port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1024" y="2286000"/>
            <a:ext cx="1847088" cy="1847088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3236976" y="4261104"/>
            <a:ext cx="26151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кабинет</a:t>
            </a:r>
            <a:endParaRPr lang="en-US" sz="1450" dirty="0"/>
          </a:p>
        </p:txBody>
      </p:sp>
      <p:sp>
        <p:nvSpPr>
          <p:cNvPr id="12" name="Text 7"/>
          <p:cNvSpPr txBox="1"/>
          <p:nvPr/>
        </p:nvSpPr>
        <p:spPr>
          <a:xfrm>
            <a:off x="3118104" y="4572000"/>
            <a:ext cx="2852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portal.rggu.ru</a:t>
            </a:r>
            <a:endParaRPr lang="en-US" sz="1150" dirty="0"/>
          </a:p>
        </p:txBody>
      </p:sp>
      <p:sp>
        <p:nvSpPr>
          <p:cNvPr id="13" name="Shape 8"/>
          <p:cNvSpPr/>
          <p:nvPr/>
        </p:nvSpPr>
        <p:spPr>
          <a:xfrm>
            <a:off x="6035040" y="2048256"/>
            <a:ext cx="2395728" cy="3200400"/>
          </a:xfrm>
          <a:prstGeom prst="roundRect">
            <a:avLst>
              <a:gd name="adj" fmla="val 53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4" name="Image 3" descr="/tmp/ftig/out/qr_edu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2286000"/>
            <a:ext cx="1847088" cy="1847088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5925312" y="4261104"/>
            <a:ext cx="26151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планы</a:t>
            </a:r>
            <a:endParaRPr lang="en-US" sz="1450" dirty="0"/>
          </a:p>
        </p:txBody>
      </p:sp>
      <p:sp>
        <p:nvSpPr>
          <p:cNvPr id="16" name="Text 10"/>
          <p:cNvSpPr txBox="1"/>
          <p:nvPr/>
        </p:nvSpPr>
        <p:spPr>
          <a:xfrm>
            <a:off x="5806440" y="4572000"/>
            <a:ext cx="2852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rsuh.ru/sveden/education</a:t>
            </a:r>
            <a:endParaRPr lang="en-US" sz="1150" dirty="0"/>
          </a:p>
        </p:txBody>
      </p:sp>
      <p:sp>
        <p:nvSpPr>
          <p:cNvPr id="17" name="Shape 11"/>
          <p:cNvSpPr/>
          <p:nvPr/>
        </p:nvSpPr>
        <p:spPr>
          <a:xfrm>
            <a:off x="8723376" y="2048256"/>
            <a:ext cx="2395728" cy="3200400"/>
          </a:xfrm>
          <a:prstGeom prst="roundRect">
            <a:avLst>
              <a:gd name="adj" fmla="val 53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8" name="Image 4" descr="/tmp/ftig/out/qr_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7696" y="2286000"/>
            <a:ext cx="1847088" cy="1847088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8613648" y="4261104"/>
            <a:ext cx="26151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«Студентам»</a:t>
            </a:r>
            <a:endParaRPr lang="en-US" sz="1450" dirty="0"/>
          </a:p>
        </p:txBody>
      </p:sp>
      <p:sp>
        <p:nvSpPr>
          <p:cNvPr id="20" name="Text 13"/>
          <p:cNvSpPr txBox="1"/>
          <p:nvPr/>
        </p:nvSpPr>
        <p:spPr>
          <a:xfrm>
            <a:off x="8494776" y="4572000"/>
            <a:ext cx="2852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rsuh.ru/student</a:t>
            </a:r>
            <a:endParaRPr lang="en-US" sz="1150" dirty="0"/>
          </a:p>
        </p:txBody>
      </p:sp>
      <p:sp>
        <p:nvSpPr>
          <p:cNvPr id="21" name="Text 14"/>
          <p:cNvSpPr txBox="1"/>
          <p:nvPr/>
        </p:nvSpPr>
        <p:spPr>
          <a:xfrm>
            <a:off x="566928" y="55778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Корпоративную почту и доступ в личный кабинет получают в первые дни — уточните у куратора, </a:t>
            </a:r>
            <a:r>
              <a:rPr lang="en-US" sz="150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</a:t>
            </a:r>
            <a:r>
              <a:rPr lang="en-US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5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проблемы</a:t>
            </a:r>
            <a:endParaRPr lang="en-US" sz="15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ФАКУЛЬТЕТА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384048"/>
            <a:ext cx="10424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Проекты, поездки, конференции</a:t>
            </a:r>
            <a:endParaRPr lang="en-US" sz="3300" dirty="0"/>
          </a:p>
          <a:p>
            <a:pPr marL="0" indent="0" algn="l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 профессиональные события</a:t>
            </a:r>
            <a:endParaRPr lang="en-US" sz="3300" dirty="0"/>
          </a:p>
        </p:txBody>
      </p:sp>
      <p:pic>
        <p:nvPicPr>
          <p:cNvPr id="5" name="Image 1" descr="/tmp/ftig/out/s_ach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2121408"/>
            <a:ext cx="3456432" cy="222199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6928" y="4498848"/>
            <a:ext cx="34564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Конференции и научные школы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566928" y="5157216"/>
            <a:ext cx="34564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доклады, секции и публикации вместе с преподавателями</a:t>
            </a:r>
            <a:endParaRPr lang="en-US" sz="1350" dirty="0"/>
          </a:p>
        </p:txBody>
      </p:sp>
      <p:pic>
        <p:nvPicPr>
          <p:cNvPr id="8" name="Image 2" descr="/tmp/ftig/out/s_intl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9392" y="2121408"/>
            <a:ext cx="3456432" cy="2221992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4279392" y="4498848"/>
            <a:ext cx="34564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Выезды и профессиональные площадки</a:t>
            </a:r>
            <a:endParaRPr lang="en-US" sz="1700" dirty="0"/>
          </a:p>
        </p:txBody>
      </p:sp>
      <p:sp>
        <p:nvSpPr>
          <p:cNvPr id="10" name="Text 5"/>
          <p:cNvSpPr txBox="1"/>
          <p:nvPr/>
        </p:nvSpPr>
        <p:spPr>
          <a:xfrm>
            <a:off x="4279392" y="5157216"/>
            <a:ext cx="34564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Отраслевые форумы, выставки и площадки партнёров</a:t>
            </a:r>
            <a:endParaRPr lang="en-US" sz="1350" dirty="0"/>
          </a:p>
        </p:txBody>
      </p:sp>
      <p:pic>
        <p:nvPicPr>
          <p:cNvPr id="11" name="Image 3" descr="/tmp/ftig/out/s_clubs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1856" y="2121408"/>
            <a:ext cx="3456432" cy="2221992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7991856" y="4498848"/>
            <a:ext cx="34564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Проекты и волонтёрство</a:t>
            </a:r>
            <a:endParaRPr lang="en-US" sz="1700" dirty="0"/>
          </a:p>
        </p:txBody>
      </p:sp>
      <p:sp>
        <p:nvSpPr>
          <p:cNvPr id="13" name="Text 7"/>
          <p:cNvSpPr txBox="1"/>
          <p:nvPr/>
        </p:nvSpPr>
        <p:spPr>
          <a:xfrm>
            <a:off x="7991856" y="5157216"/>
            <a:ext cx="34564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Событийные проекты факультета и волонтёрские программы</a:t>
            </a:r>
            <a:endParaRPr lang="en-US" sz="13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СДЕЛАТЬ В ПЕРВУЮ НЕДЕЛЮ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594360"/>
            <a:ext cx="967721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00"/>
              </a:lnSpc>
              <a:buNone/>
            </a:pPr>
            <a:r>
              <a:rPr lang="en-US" sz="29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Шесть действий, после которых</a:t>
            </a:r>
            <a:endParaRPr lang="en-US" sz="2900" dirty="0"/>
          </a:p>
          <a:p>
            <a:pPr marL="0" indent="0" algn="l">
              <a:lnSpc>
                <a:spcPts val="3700"/>
              </a:lnSpc>
              <a:buNone/>
            </a:pPr>
            <a:r>
              <a:rPr lang="en-US" sz="29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учёба перестаёт быть загадкой</a:t>
            </a:r>
            <a:endParaRPr lang="en-US" sz="2900" dirty="0"/>
          </a:p>
        </p:txBody>
      </p:sp>
      <p:sp>
        <p:nvSpPr>
          <p:cNvPr id="6" name="Shape 2"/>
          <p:cNvSpPr/>
          <p:nvPr/>
        </p:nvSpPr>
        <p:spPr>
          <a:xfrm>
            <a:off x="566928" y="219456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22225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3"/>
          <p:cNvSpPr txBox="1"/>
          <p:nvPr/>
        </p:nvSpPr>
        <p:spPr>
          <a:xfrm>
            <a:off x="1170432" y="2176272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расписание на raspis.rggu.ru</a:t>
            </a:r>
            <a:endParaRPr lang="en-US" sz="1550" dirty="0"/>
          </a:p>
        </p:txBody>
      </p:sp>
      <p:sp>
        <p:nvSpPr>
          <p:cNvPr id="8" name="Shape 4"/>
          <p:cNvSpPr/>
          <p:nvPr/>
        </p:nvSpPr>
        <p:spPr>
          <a:xfrm>
            <a:off x="566928" y="2852928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22225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5"/>
          <p:cNvSpPr txBox="1"/>
          <p:nvPr/>
        </p:nvSpPr>
        <p:spPr>
          <a:xfrm>
            <a:off x="1170432" y="28346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контакт куратора и </a:t>
            </a:r>
            <a:r>
              <a:rPr lang="en-US" sz="15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написать</a:t>
            </a:r>
            <a:r>
              <a:rPr lang="en-US" sz="15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</a:t>
            </a:r>
            <a:r>
              <a:rPr lang="ru-RU" sz="15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 чат группы</a:t>
            </a:r>
            <a:endParaRPr lang="en-US" sz="1550" dirty="0"/>
          </a:p>
        </p:txBody>
      </p:sp>
      <p:sp>
        <p:nvSpPr>
          <p:cNvPr id="10" name="Shape 6"/>
          <p:cNvSpPr/>
          <p:nvPr/>
        </p:nvSpPr>
        <p:spPr>
          <a:xfrm>
            <a:off x="566928" y="351129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22225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7"/>
          <p:cNvSpPr txBox="1"/>
          <p:nvPr/>
        </p:nvSpPr>
        <p:spPr>
          <a:xfrm>
            <a:off x="1170432" y="3493008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Настроить корпоративную почту и личный кабинет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566928" y="416966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22225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9"/>
          <p:cNvSpPr txBox="1"/>
          <p:nvPr/>
        </p:nvSpPr>
        <p:spPr>
          <a:xfrm>
            <a:off x="1170432" y="4151376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свою программу </a:t>
            </a:r>
            <a:r>
              <a:rPr lang="en-US" sz="15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</a:t>
            </a:r>
            <a:r>
              <a:rPr lang="en-US" sz="15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5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</a:t>
            </a:r>
            <a:r>
              <a:rPr lang="en-US" sz="1550" dirty="0" err="1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ть</a:t>
            </a:r>
            <a:r>
              <a:rPr lang="en-US" sz="15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учебный план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566928" y="4828032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22225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1"/>
          <p:cNvSpPr txBox="1"/>
          <p:nvPr/>
        </p:nvSpPr>
        <p:spPr>
          <a:xfrm>
            <a:off x="1170432" y="4809744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Подписаться на официальные ресурсы факультета</a:t>
            </a:r>
            <a:endParaRPr lang="en-US" sz="1550" dirty="0"/>
          </a:p>
        </p:txBody>
      </p:sp>
      <p:sp>
        <p:nvSpPr>
          <p:cNvPr id="16" name="Shape 12"/>
          <p:cNvSpPr/>
          <p:nvPr/>
        </p:nvSpPr>
        <p:spPr>
          <a:xfrm>
            <a:off x="566928" y="548640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22225">
            <a:solidFill>
              <a:srgbClr val="0B3F92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3"/>
          <p:cNvSpPr txBox="1"/>
          <p:nvPr/>
        </p:nvSpPr>
        <p:spPr>
          <a:xfrm>
            <a:off x="1170432" y="5468112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телефон и почту деканата</a:t>
            </a:r>
            <a:endParaRPr lang="en-US" sz="1550" dirty="0"/>
          </a:p>
        </p:txBody>
      </p:sp>
      <p:pic>
        <p:nvPicPr>
          <p:cNvPr id="18" name="Picture 2" descr="Мастер-класс с генеральным директором компании «Ракета» - российским разработчиком цифровой платформы и мобильного приложения для организации командировок и управления расходами., изображение №1">
            <a:extLst>
              <a:ext uri="{FF2B5EF4-FFF2-40B4-BE49-F238E27FC236}">
                <a16:creationId xmlns:a16="http://schemas.microsoft.com/office/drawing/2014/main" id="{240F1078-83FF-95F6-FCE7-297D66327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88" y="2394546"/>
            <a:ext cx="4725428" cy="355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log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839" y="310896"/>
            <a:ext cx="566928" cy="56692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18872"/>
            <a:ext cx="101891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027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БУДЬТЕ НА СВЯЗИ</a:t>
            </a:r>
            <a:endParaRPr lang="en-US" sz="1250" dirty="0"/>
          </a:p>
        </p:txBody>
      </p:sp>
      <p:sp>
        <p:nvSpPr>
          <p:cNvPr id="4" name="Text 1"/>
          <p:cNvSpPr txBox="1"/>
          <p:nvPr/>
        </p:nvSpPr>
        <p:spPr>
          <a:xfrm>
            <a:off x="1652778" y="766953"/>
            <a:ext cx="10189159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0B3F92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Официальные ресурсы факультета</a:t>
            </a:r>
            <a:endParaRPr lang="en-US" sz="3500" dirty="0"/>
          </a:p>
        </p:txBody>
      </p:sp>
      <p:sp>
        <p:nvSpPr>
          <p:cNvPr id="5" name="Shape 2"/>
          <p:cNvSpPr/>
          <p:nvPr/>
        </p:nvSpPr>
        <p:spPr>
          <a:xfrm>
            <a:off x="658368" y="1956816"/>
            <a:ext cx="2395728" cy="3145536"/>
          </a:xfrm>
          <a:prstGeom prst="roundRect">
            <a:avLst>
              <a:gd name="adj" fmla="val 5344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6" name="Image 1" descr="/tmp/ftig/out/qr_s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2194560"/>
            <a:ext cx="1847088" cy="184708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4169664"/>
            <a:ext cx="26151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факультета</a:t>
            </a:r>
            <a:endParaRPr lang="en-US" sz="1450" dirty="0"/>
          </a:p>
        </p:txBody>
      </p:sp>
      <p:sp>
        <p:nvSpPr>
          <p:cNvPr id="8" name="Text 4"/>
          <p:cNvSpPr txBox="1"/>
          <p:nvPr/>
        </p:nvSpPr>
        <p:spPr>
          <a:xfrm>
            <a:off x="429768" y="4480560"/>
            <a:ext cx="2852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rsuh.ru/education/ieivi/ftig</a:t>
            </a:r>
            <a:endParaRPr lang="en-US" sz="1150" dirty="0"/>
          </a:p>
        </p:txBody>
      </p:sp>
      <p:sp>
        <p:nvSpPr>
          <p:cNvPr id="9" name="Shape 5"/>
          <p:cNvSpPr/>
          <p:nvPr/>
        </p:nvSpPr>
        <p:spPr>
          <a:xfrm>
            <a:off x="3346704" y="1956816"/>
            <a:ext cx="2395728" cy="3145536"/>
          </a:xfrm>
          <a:prstGeom prst="roundRect">
            <a:avLst>
              <a:gd name="adj" fmla="val 5344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0" name="Image 2" descr="/tmp/ftig/out/qr_t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1024" y="2194560"/>
            <a:ext cx="1847088" cy="1847088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3236976" y="4169664"/>
            <a:ext cx="26151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Telegram-канал</a:t>
            </a:r>
            <a:endParaRPr lang="en-US" sz="1450" dirty="0"/>
          </a:p>
        </p:txBody>
      </p:sp>
      <p:sp>
        <p:nvSpPr>
          <p:cNvPr id="12" name="Text 7"/>
          <p:cNvSpPr txBox="1"/>
          <p:nvPr/>
        </p:nvSpPr>
        <p:spPr>
          <a:xfrm>
            <a:off x="3118104" y="4480560"/>
            <a:ext cx="2852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t.me/ftig_rggu</a:t>
            </a:r>
            <a:endParaRPr lang="en-US" sz="1150" dirty="0"/>
          </a:p>
        </p:txBody>
      </p:sp>
      <p:sp>
        <p:nvSpPr>
          <p:cNvPr id="13" name="Shape 8"/>
          <p:cNvSpPr/>
          <p:nvPr/>
        </p:nvSpPr>
        <p:spPr>
          <a:xfrm>
            <a:off x="6035040" y="1956816"/>
            <a:ext cx="2395728" cy="3145536"/>
          </a:xfrm>
          <a:prstGeom prst="roundRect">
            <a:avLst>
              <a:gd name="adj" fmla="val 5344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4" name="Image 3" descr="/tmp/ftig/out/qr_v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2194560"/>
            <a:ext cx="1847088" cy="1847088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5925312" y="4169664"/>
            <a:ext cx="26151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ВКонтакте</a:t>
            </a:r>
            <a:endParaRPr lang="en-US" sz="1450" dirty="0"/>
          </a:p>
        </p:txBody>
      </p:sp>
      <p:sp>
        <p:nvSpPr>
          <p:cNvPr id="16" name="Text 10"/>
          <p:cNvSpPr txBox="1"/>
          <p:nvPr/>
        </p:nvSpPr>
        <p:spPr>
          <a:xfrm>
            <a:off x="5806440" y="4480560"/>
            <a:ext cx="2852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vk.com/ftig.rggu</a:t>
            </a:r>
            <a:endParaRPr lang="en-US" sz="1150" dirty="0"/>
          </a:p>
        </p:txBody>
      </p:sp>
      <p:sp>
        <p:nvSpPr>
          <p:cNvPr id="17" name="Shape 11"/>
          <p:cNvSpPr/>
          <p:nvPr/>
        </p:nvSpPr>
        <p:spPr>
          <a:xfrm>
            <a:off x="8723376" y="1956816"/>
            <a:ext cx="2395728" cy="3145536"/>
          </a:xfrm>
          <a:prstGeom prst="roundRect">
            <a:avLst>
              <a:gd name="adj" fmla="val 5344"/>
            </a:avLst>
          </a:prstGeom>
          <a:solidFill>
            <a:srgbClr val="E6F3FF"/>
          </a:solidFill>
          <a:ln w="12700">
            <a:solidFill>
              <a:srgbClr val="E6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8" name="Image 4" descr="/tmp/ftig/out/qr_max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7696" y="2194560"/>
            <a:ext cx="1847088" cy="1847088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8613648" y="4169664"/>
            <a:ext cx="26151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B3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</a:t>
            </a:r>
            <a:endParaRPr lang="en-US" sz="1450" dirty="0"/>
          </a:p>
        </p:txBody>
      </p:sp>
      <p:sp>
        <p:nvSpPr>
          <p:cNvPr id="20" name="Text 13"/>
          <p:cNvSpPr txBox="1"/>
          <p:nvPr/>
        </p:nvSpPr>
        <p:spPr>
          <a:xfrm>
            <a:off x="8494776" y="4480560"/>
            <a:ext cx="2852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450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max.ru/id7707033405_gos6</a:t>
            </a:r>
            <a:endParaRPr lang="en-US" sz="1150" dirty="0"/>
          </a:p>
        </p:txBody>
      </p:sp>
      <p:sp>
        <p:nvSpPr>
          <p:cNvPr id="21" name="Text 14"/>
          <p:cNvSpPr txBox="1"/>
          <p:nvPr/>
        </p:nvSpPr>
        <p:spPr>
          <a:xfrm>
            <a:off x="566928" y="5431536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00" dirty="0">
                <a:solidFill>
                  <a:srgbClr val="15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Расписание, изменения, отраслевые события и студенческие проекты объявляются в этих каналах. Подпишитесь сегодня.</a:t>
            </a:r>
            <a:endParaRPr lang="en-US" sz="1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ftig/out/bg_fi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2C68">
              <a:alpha val="74000"/>
            </a:srgbClr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1" descr="/tmp/ftig/out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0367" y="402336"/>
            <a:ext cx="914400" cy="9144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66928" y="2011680"/>
            <a:ext cx="96926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6000"/>
              </a:lnSpc>
              <a:buNone/>
            </a:pPr>
            <a:r>
              <a:rPr lang="en-US" sz="5000" b="1" dirty="0" err="1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Ваш</a:t>
            </a:r>
            <a:r>
              <a:rPr lang="en-US" sz="50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университетский</a:t>
            </a:r>
            <a:endParaRPr lang="en-US" sz="5000" dirty="0"/>
          </a:p>
          <a:p>
            <a:pPr marL="0" indent="0">
              <a:lnSpc>
                <a:spcPts val="6000"/>
              </a:lnSpc>
              <a:buNone/>
            </a:pPr>
            <a:r>
              <a:rPr lang="ru-RU" sz="50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путь</a:t>
            </a:r>
            <a:r>
              <a:rPr lang="en-US" sz="50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начинается</a:t>
            </a:r>
            <a:r>
              <a:rPr lang="en-US" sz="50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здесь</a:t>
            </a:r>
            <a:r>
              <a:rPr lang="ru-RU" sz="50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!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66928" y="448056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DCE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задавайте сейчас — и потом в любой момент по контактам ниже.</a:t>
            </a:r>
            <a:endParaRPr lang="en-US" sz="1900" dirty="0"/>
          </a:p>
        </p:txBody>
      </p:sp>
      <p:sp>
        <p:nvSpPr>
          <p:cNvPr id="7" name="Text 3"/>
          <p:cNvSpPr txBox="1"/>
          <p:nvPr/>
        </p:nvSpPr>
        <p:spPr>
          <a:xfrm>
            <a:off x="566928" y="5230368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faculty_turgost@rggu.ru   ·   +7 (495) 250-61-27   ·   Миусская пл., д. 6, корп. 5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57607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BBD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Факультет туризма и гостеприимства · Институт евразийских и восточных исследований · РГГУ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6688</Words>
  <Application>Microsoft Macintosh PowerPoint</Application>
  <PresentationFormat>Широкоэкранный</PresentationFormat>
  <Paragraphs>506</Paragraphs>
  <Slides>36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1" baseType="lpstr">
      <vt:lpstr>Arial</vt:lpstr>
      <vt:lpstr>Century Gothic</vt:lpstr>
      <vt:lpstr>Lora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ФТиГ — встреча с первокурсниками, 2 сентября 2026</dc:title>
  <dc:subject>PptxGenJS Presentation</dc:subject>
  <dc:creator>Факультет туризма и гостеприимства РГГУ</dc:creator>
  <cp:lastModifiedBy>Александр Акрамов</cp:lastModifiedBy>
  <cp:revision>15</cp:revision>
  <dcterms:created xsi:type="dcterms:W3CDTF">2026-08-31T09:26:40Z</dcterms:created>
  <dcterms:modified xsi:type="dcterms:W3CDTF">2026-09-03T16:46:21Z</dcterms:modified>
</cp:coreProperties>
</file>