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757353A-345E-4C9C-8E35-AE34840F4121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F026AD9-8931-41AE-B9C1-27074A60CC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4953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7353A-345E-4C9C-8E35-AE34840F4121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26AD9-8931-41AE-B9C1-27074A60CC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922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7353A-345E-4C9C-8E35-AE34840F4121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26AD9-8931-41AE-B9C1-27074A60CC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514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7353A-345E-4C9C-8E35-AE34840F4121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26AD9-8931-41AE-B9C1-27074A60CC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851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757353A-345E-4C9C-8E35-AE34840F4121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DF026AD9-8931-41AE-B9C1-27074A60CC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6679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7353A-345E-4C9C-8E35-AE34840F4121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26AD9-8931-41AE-B9C1-27074A60CC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09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7353A-345E-4C9C-8E35-AE34840F4121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26AD9-8931-41AE-B9C1-27074A60CC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077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7353A-345E-4C9C-8E35-AE34840F4121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26AD9-8931-41AE-B9C1-27074A60CC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32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7353A-345E-4C9C-8E35-AE34840F4121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26AD9-8931-41AE-B9C1-27074A60CC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954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7353A-345E-4C9C-8E35-AE34840F4121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F026AD9-8931-41AE-B9C1-27074A60CC0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64927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D757353A-345E-4C9C-8E35-AE34840F4121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F026AD9-8931-41AE-B9C1-27074A60CC0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93674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757353A-345E-4C9C-8E35-AE34840F4121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F026AD9-8931-41AE-B9C1-27074A60CC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634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25BF4-D9CA-ED3B-8AC9-893EF5243A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800" b="1" kern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Игра как компонент обучения </a:t>
            </a:r>
            <a:br>
              <a:rPr lang="ru-RU" sz="2800" b="1" kern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800" b="1" kern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иностранным языкам в высшей школе</a:t>
            </a:r>
            <a:endParaRPr lang="ru-RU" sz="9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24331E6-2B86-1D2F-08E7-3C52EECEF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2100" y="4262512"/>
            <a:ext cx="9068192" cy="876752"/>
          </a:xfrm>
        </p:spPr>
        <p:txBody>
          <a:bodyPr>
            <a:normAutofit/>
          </a:bodyPr>
          <a:lstStyle/>
          <a:p>
            <a:pPr algn="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Маркова Анна Сергеевна, преподаватель </a:t>
            </a:r>
          </a:p>
          <a:p>
            <a:pPr algn="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кафедры иностранных языков РГГУ</a:t>
            </a:r>
          </a:p>
        </p:txBody>
      </p:sp>
    </p:spTree>
    <p:extLst>
      <p:ext uri="{BB962C8B-B14F-4D97-AF65-F5344CB8AC3E}">
        <p14:creationId xmlns:p14="http://schemas.microsoft.com/office/powerpoint/2010/main" val="907876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C5B5112-BCBE-5FB4-8B2C-087655F24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00" y="603505"/>
            <a:ext cx="2432304" cy="775130"/>
          </a:xfrm>
        </p:spPr>
        <p:txBody>
          <a:bodyPr/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«Своё» и «Чужое»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07A8E4D-8360-80DD-EC6A-5F74B59D6E0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1" r="6031"/>
          <a:stretch>
            <a:fillRect/>
          </a:stretch>
        </p:blipFill>
        <p:spPr/>
      </p:pic>
      <p:sp>
        <p:nvSpPr>
          <p:cNvPr id="6" name="Текст 5">
            <a:extLst>
              <a:ext uri="{FF2B5EF4-FFF2-40B4-BE49-F238E27FC236}">
                <a16:creationId xmlns:a16="http://schemas.microsoft.com/office/drawing/2014/main" id="{3CE4C3A5-B83B-9AC3-558B-42D20FE942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96400" y="2285999"/>
            <a:ext cx="2432304" cy="3968495"/>
          </a:xfrm>
        </p:spPr>
        <p:txBody>
          <a:bodyPr>
            <a:normAutofit/>
          </a:bodyPr>
          <a:lstStyle/>
          <a:p>
            <a:r>
              <a:rPr lang="ru-RU" sz="20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Соприкосновение неизбежно порождает пограничную ситуацию, которая всегда, по мнению Ю. М. Лотмана, возникает при </a:t>
            </a:r>
            <a:r>
              <a:rPr lang="ru-RU" sz="2000" kern="0" dirty="0">
                <a:latin typeface="Times New Roman" panose="02020603050405020304" pitchFamily="18" charset="0"/>
                <a:ea typeface="Calibri" panose="020F0502020204030204" pitchFamily="34" charset="0"/>
              </a:rPr>
              <a:t>взаимодействии </a:t>
            </a:r>
            <a:r>
              <a:rPr lang="ru-RU" sz="20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двух миров.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804420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BDA145-9C81-F8CF-398D-398A7815E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Современные исследования «игры»: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4D501B-EE70-4E3B-2B4C-CEE337A807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Шатилова А. А. Игра как технология обучения взрослых английскому языку. Преподаватель высшей школы: традиции, проблемы, перспективы (2019);</a:t>
            </a:r>
          </a:p>
          <a:p>
            <a:r>
              <a:rPr lang="ru-RU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Молдахмедова</a:t>
            </a:r>
            <a:r>
              <a:rPr lang="ru-RU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З. К. Значение ролевых игр в обучении английскому языку в высших учебных заведениях (2020)</a:t>
            </a:r>
            <a:r>
              <a:rPr lang="ru-RU" sz="2400" kern="0" dirty="0"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</a:p>
          <a:p>
            <a:r>
              <a:rPr lang="ru-RU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Кадиева</a:t>
            </a:r>
            <a:r>
              <a:rPr lang="ru-RU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А. А. Игра как средство обучения иностранному языку. Проблемы гуманитарного образования в аспекте новых научных парадигм (2019);</a:t>
            </a:r>
          </a:p>
          <a:p>
            <a:r>
              <a:rPr lang="ru-RU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Манакова П. А., Жилина Д. А. Компьютерные игры как средство обучению английского языка (2022)</a:t>
            </a:r>
            <a:r>
              <a:rPr lang="ru-RU" sz="2400" kern="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48116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5C0DE0-DA65-547A-097F-CC6BDB6CE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kern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Homo </a:t>
            </a:r>
            <a:r>
              <a:rPr lang="ru-RU" sz="4800" kern="0" dirty="0" err="1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ludens</a:t>
            </a:r>
            <a:r>
              <a:rPr lang="ru-RU" sz="4800" kern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Человек играющий</a:t>
            </a: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F1276935-5F27-0ACA-3A32-E16D5AB5410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455" y="1619493"/>
            <a:ext cx="4229284" cy="4716293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8C460396-1858-EBCF-F804-406B43DA67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36566" y="1989675"/>
            <a:ext cx="5449289" cy="4471012"/>
          </a:xfrm>
        </p:spPr>
        <p:txBody>
          <a:bodyPr>
            <a:normAutofit/>
          </a:bodyPr>
          <a:lstStyle/>
          <a:p>
            <a:r>
              <a:rPr lang="ru-RU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Й. </a:t>
            </a:r>
            <a:r>
              <a:rPr lang="ru-RU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Хёйзинга</a:t>
            </a:r>
            <a:r>
              <a:rPr lang="ru-RU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в книге «</a:t>
            </a:r>
            <a:r>
              <a:rPr lang="ru-RU" sz="1800" kern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Homo </a:t>
            </a:r>
            <a:r>
              <a:rPr lang="ru-RU" sz="1800" kern="0" dirty="0" err="1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ludens</a:t>
            </a:r>
            <a:r>
              <a:rPr lang="ru-RU" sz="1800" kern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Человек играющий» отводит игре роль безусловно-положительной, всеохватывающей силы:</a:t>
            </a:r>
          </a:p>
          <a:p>
            <a:endParaRPr lang="ru-RU" kern="0" dirty="0">
              <a:solidFill>
                <a:srgbClr val="1A1A1A"/>
              </a:solidFill>
              <a:latin typeface="Times New Roman" panose="02020603050405020304" pitchFamily="18" charset="0"/>
            </a:endParaRPr>
          </a:p>
          <a:p>
            <a:r>
              <a:rPr lang="ru-RU" sz="1800" kern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Всякая Игра (Заглавная буква Й. </a:t>
            </a:r>
            <a:r>
              <a:rPr lang="ru-RU" sz="1800" kern="0" dirty="0" err="1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Хёзинга</a:t>
            </a:r>
            <a:r>
              <a:rPr lang="ru-RU" sz="1800" kern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Прим. авт.) есть прежде всего и в первую очередь свободное действие. Игра по принуждению уже более не игра»;</a:t>
            </a:r>
          </a:p>
          <a:p>
            <a:r>
              <a:rPr lang="ru-RU" sz="1800" kern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игре вместе с тем играет нечто, выходящее за пределы непосред­ственного стремления к поддержанию жизни, нечто, вносящее смысл в происходящее действие. Всякая игра что-то значит.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6441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0EF4D8-9F40-3571-C841-E4E3E3F41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Игра и поэзия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4B2E9C4B-756A-98D0-6039-072C0CCC789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98" y="2014194"/>
            <a:ext cx="5807719" cy="3811314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67A1C606-583E-5301-49E3-E5385430C1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07944" y="2014194"/>
            <a:ext cx="5080782" cy="3837966"/>
          </a:xfrm>
        </p:spPr>
        <p:txBody>
          <a:bodyPr/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180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связь игры и поэзии указывает и </a:t>
            </a:r>
            <a:r>
              <a:rPr lang="ru-RU" sz="1800" dirty="0" err="1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Й.Хёйзинга</a:t>
            </a:r>
            <a:r>
              <a:rPr lang="ru-RU" sz="180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полагая: «всё, что является поэзией, вырастает в игре: в священной игре поклонения богам, в праздничной игре ухаживания, в боевой игре поединка с похвальбой, оскорблениями и насмешкой, в игре остроумия и находчивости».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2471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473DF9-8453-1154-E27B-B97BF02B9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Синкретическая эпоха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3F7166-D461-52C7-3245-360896FBCF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6972" y="2180493"/>
            <a:ext cx="4025705" cy="3643532"/>
          </a:xfrm>
        </p:spPr>
        <p:txBody>
          <a:bodyPr>
            <a:normAutofit/>
          </a:bodyPr>
          <a:lstStyle/>
          <a:p>
            <a:pPr algn="just"/>
            <a:r>
              <a:rPr lang="ru-RU" sz="2000" kern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Описывая состояние </a:t>
            </a:r>
            <a:r>
              <a:rPr lang="ru-RU" sz="2000" kern="0" dirty="0">
                <a:solidFill>
                  <a:srgbClr val="1A1A1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«до» </a:t>
            </a:r>
            <a:r>
              <a:rPr lang="ru-RU" sz="2000" kern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искусства (С. Н. </a:t>
            </a:r>
            <a:r>
              <a:rPr lang="ru-RU" sz="2000" kern="0" dirty="0" err="1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Бройтман</a:t>
            </a:r>
            <a:r>
              <a:rPr lang="ru-RU" sz="2000" kern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добавляет: </a:t>
            </a:r>
            <a:r>
              <a:rPr lang="ru-RU" sz="2000" kern="0" dirty="0" err="1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предыскусства</a:t>
            </a:r>
            <a:r>
              <a:rPr lang="ru-RU" sz="2000" kern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), «когда оно еще не существовало как автономное явление, а “начала” будущих искусств (музыки, пения, танца, театра, литературы) и литературных родов пребывали в синкретическом виде и были составляющей мифа и обряда».</a:t>
            </a:r>
            <a:endParaRPr lang="ru-RU" sz="2000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9D5829F2-3D9B-0608-4689-C7E9A9B34D5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042" y="1926271"/>
            <a:ext cx="6029009" cy="4006778"/>
          </a:xfrm>
        </p:spPr>
      </p:pic>
    </p:spTree>
    <p:extLst>
      <p:ext uri="{BB962C8B-B14F-4D97-AF65-F5344CB8AC3E}">
        <p14:creationId xmlns:p14="http://schemas.microsoft.com/office/powerpoint/2010/main" val="2455049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95EEF1-AF66-C84D-5F8A-A78432286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Игра и её роль в психическом развитии ребёнка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BCF9EB-05B5-FCE9-2051-CC549FE9DC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2651760"/>
            <a:ext cx="4754880" cy="3256671"/>
          </a:xfrm>
        </p:spPr>
        <p:txBody>
          <a:bodyPr/>
          <a:lstStyle/>
          <a:p>
            <a:pPr algn="just"/>
            <a:r>
              <a:rPr lang="ru-RU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Л. С. Выготского «Игра и её роль в психическом развитии ребёнка»:</a:t>
            </a:r>
          </a:p>
          <a:p>
            <a:pPr algn="just"/>
            <a:r>
              <a:rPr lang="ru-RU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Действие в ситуации, которая не видится, а только мыслится, действие в воображаемом поле, в мнимой ситуации приводит к тому, что ребенок научается определяться в своем поведении не только непосредственным восприятием вещи или непосредственно действующей на него ситуацией, а смыслом этой ситуации</a:t>
            </a:r>
            <a:r>
              <a:rPr lang="ru-RU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EA7B573B-7D4B-F521-4071-1F07405A84B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322" y="2569868"/>
            <a:ext cx="5077819" cy="2854879"/>
          </a:xfrm>
        </p:spPr>
      </p:pic>
    </p:spTree>
    <p:extLst>
      <p:ext uri="{BB962C8B-B14F-4D97-AF65-F5344CB8AC3E}">
        <p14:creationId xmlns:p14="http://schemas.microsoft.com/office/powerpoint/2010/main" val="2121192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473C57-8814-741E-BE3E-EE88717D5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Выводы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D82EB4-0482-DF07-F92F-8BD7048F8A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Игру мы определяем как точку видения, определяющуюся условностью, но дающую участнику игры безусловную степень свободы (Й. </a:t>
            </a:r>
            <a:r>
              <a:rPr lang="ru-RU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Хёйзинга</a:t>
            </a:r>
            <a:r>
              <a:rPr lang="ru-RU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). В аспекте преподавания иностранного языка игра, будучи укоренённой в синкретической эпохе, становится не видом деятельности, а особым компонентом, который составляет образовательный процесс. Игра обладает потенциалом преображения, который не только способствует преодолению языкового барьера и вовлечению в познавательный процесс, но открывает возможности для личностного развития.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40926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FE0BF1-F779-8213-E7F9-6F5E43C58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Спасибо за внимание!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C6A4074-3D89-8EA4-55A0-A4CD84DCB9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822" y="2103438"/>
            <a:ext cx="5898355" cy="3932237"/>
          </a:xfrm>
        </p:spPr>
      </p:pic>
    </p:spTree>
    <p:extLst>
      <p:ext uri="{BB962C8B-B14F-4D97-AF65-F5344CB8AC3E}">
        <p14:creationId xmlns:p14="http://schemas.microsoft.com/office/powerpoint/2010/main" val="38862543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Савон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Савон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Савон</Template>
  <TotalTime>27</TotalTime>
  <Words>493</Words>
  <Application>Microsoft Office PowerPoint</Application>
  <PresentationFormat>Широкоэкранный</PresentationFormat>
  <Paragraphs>25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Calibri</vt:lpstr>
      <vt:lpstr>Century Gothic</vt:lpstr>
      <vt:lpstr>Garamond</vt:lpstr>
      <vt:lpstr>Times New Roman</vt:lpstr>
      <vt:lpstr>Савон</vt:lpstr>
      <vt:lpstr>Игра как компонент обучения  иностранным языкам в высшей школе</vt:lpstr>
      <vt:lpstr>«Своё» и «Чужое»</vt:lpstr>
      <vt:lpstr>Современные исследования «игры»:</vt:lpstr>
      <vt:lpstr>Homo ludens. Человек играющий</vt:lpstr>
      <vt:lpstr>Игра и поэзия</vt:lpstr>
      <vt:lpstr>Синкретическая эпоха</vt:lpstr>
      <vt:lpstr>Игра и её роль в психическом развитии ребёнка</vt:lpstr>
      <vt:lpstr>Выводы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как компонент обучения  иностранным языкам в высшей школе</dc:title>
  <dc:creator>Анна Маркова</dc:creator>
  <cp:lastModifiedBy>Анна Маркова</cp:lastModifiedBy>
  <cp:revision>8</cp:revision>
  <dcterms:created xsi:type="dcterms:W3CDTF">2023-02-16T12:19:44Z</dcterms:created>
  <dcterms:modified xsi:type="dcterms:W3CDTF">2023-02-20T18:14:44Z</dcterms:modified>
</cp:coreProperties>
</file>