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167956-B72D-4E12-A5A9-730F09F3DC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2B1F289-16D6-46B8-8144-6D565DD1A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D95AB38-8458-4F4E-A8C5-8BB13793C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6B99-E8DC-41AD-B542-801AC83B70D9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713FE18-D819-4A19-BAC2-7F58D6B22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BDB62DE-833C-4650-83B8-14BB6F840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BE99-067F-4FFC-AE11-CFC2447610F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529060C7-8FE2-44E8-8179-7FF39C4ED2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57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76571B-4BBB-4C14-B1C4-8CA276F5E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C8A856A-43A6-4CB9-8BB1-E5FCB5FEF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B15F261-CD2E-40EC-94F3-A1837A761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6B99-E8DC-41AD-B542-801AC83B70D9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89F91F4-336D-41B2-9CD7-8F8658DD8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D7BDA24-11A3-4C90-AA0D-04D1B3B09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BE99-067F-4FFC-AE11-CFC2447610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73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4481CA5-3E2E-41C5-A0AE-51896862CC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D86D1E3-301C-4D8D-9CC8-AE4CF7E47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6386B7C-8855-442C-B1D2-FA2CD9C0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6B99-E8DC-41AD-B542-801AC83B70D9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3EA82E4-1D00-4F8F-BEA6-FAAAC0922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3060B12-15C3-45F7-AB2A-4AB8D0EC6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BE99-067F-4FFC-AE11-CFC2447610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36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D847D4-622B-408A-B082-27042CF89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B26B92-E303-408D-9B96-69B5DDB60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A4407C4-10B0-47D5-B269-D9822151F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6B99-E8DC-41AD-B542-801AC83B70D9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B3BE1E9-7AEF-42A6-80F1-0273E557B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BA8B2DC-D4FC-4F2E-B268-C73C7EB56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BE99-067F-4FFC-AE11-CFC2447610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49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61F701-421F-4FF7-B572-D49EF7ED4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AD9725D-2137-452B-AB52-AB0EE2090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081EB1E-0AEA-46CF-AA9E-A61D652FD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6B99-E8DC-41AD-B542-801AC83B70D9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0FC9666-E209-4709-A11E-6C65E71BC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3932EEC-770D-4C91-AC27-E8BF44A1A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BE99-067F-4FFC-AE11-CFC2447610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99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2BBFD2-D18E-4A49-96AF-419B08953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DD29E74-1927-43D4-8FFC-9BA37B09F4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93816C6-7CB4-4391-AAD2-39EE57DFF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753654C-4C70-4DBF-8733-351D295B0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6B99-E8DC-41AD-B542-801AC83B70D9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7C58E1E-9E86-4502-9446-F8711433E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499365B-6B6A-4AA4-9A8D-27BC37657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BE99-067F-4FFC-AE11-CFC2447610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611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511BCD1-71A0-4A27-A5A0-4A2AA6D6A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4733DF7-196E-4E44-8898-ABC4ED8CA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97DE661-E1F3-470E-BC82-5FEC9813D8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F317477-1564-488F-86D8-071749797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748F7FD-D2AF-41C8-8E65-7B5FEB9B70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9BA225D-A6C5-404A-B0BF-7FCE7D1E2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6B99-E8DC-41AD-B542-801AC83B70D9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0426CCC-DC6B-48C2-BBB3-A30749A0A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829B7C5-EBD2-46AA-9E65-3767AB8A7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BE99-067F-4FFC-AE11-CFC2447610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098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0847B2-9F9D-415A-8A54-6C67F8611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902AD05-D926-4A03-B3B5-88F48CE58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6B99-E8DC-41AD-B542-801AC83B70D9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2C18DAE-D3E7-4696-9634-A9BE7B915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CF93026-0361-4FF4-976D-3B5AC365C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BE99-067F-4FFC-AE11-CFC2447610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35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B566D6A-7797-4B50-B627-C49464420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6B99-E8DC-41AD-B542-801AC83B70D9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402F791-8B23-48C3-A5D3-BDD10E188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9BBC49F-91E9-4D90-8E4C-B38BAF11E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BE99-067F-4FFC-AE11-CFC2447610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04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684F46-4ADD-4D25-A384-99BE16EF5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74D27AE-395F-4153-82F8-63E98D9AA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E50C0B7-2F19-40C6-A2AA-D4A55E1F1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CD66132-6F44-423E-A8CE-D68BD1489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6B99-E8DC-41AD-B542-801AC83B70D9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95AB40C-D978-4259-9341-0C7EBA377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0BE8464-B3FF-4F4B-8F34-22DF8E41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BE99-067F-4FFC-AE11-CFC2447610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51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235AE7-058A-41BA-8B8C-1D3180463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08C0A69-3B78-4920-813E-CEAD71B99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2F7E2ED-BAC0-4F9D-B9BC-908AB2ABA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FC5B38D-266A-48F9-94C9-995D05D41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6B99-E8DC-41AD-B542-801AC83B70D9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CD6A3B2-9FC1-4C5F-ABE5-78096E371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81B46A6-3EB9-485B-886E-E008A617F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BE99-067F-4FFC-AE11-CFC2447610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91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DBCD35-5321-47F4-8DFD-FF926ABBB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2A4DE5E-DD65-4847-8CEF-AFADED07E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4D5301E-AD68-4F6B-ABD4-9372365AD5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56B99-E8DC-41AD-B542-801AC83B70D9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D72E4FE-7D7D-421E-B22E-3DC97A7D35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38D43D6-9734-4DD7-8A2C-FD0CC32ED5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CBE99-067F-4FFC-AE11-CFC2447610F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EE99AEF8-D179-4B74-85B3-A76B4689A3F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00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94A31D-CE66-4D84-8954-CEF0FE991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4106"/>
            <a:ext cx="9144000" cy="238760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Образовательные возможности рекламы в процессе формирования межкультурной компетенции студентов</a:t>
            </a:r>
            <a:endParaRPr lang="ru-RU" sz="3600" b="1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09B209C-1F54-4EEF-A3DD-BD07DA7AC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781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Доцент кафедры рекламы и </a:t>
            </a:r>
            <a:r>
              <a:rPr lang="en-US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</a:t>
            </a:r>
            <a:r>
              <a:rPr lang="ru-RU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технологий </a:t>
            </a:r>
          </a:p>
          <a:p>
            <a:r>
              <a:rPr lang="ru-RU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ЛГАКИ им. М. </a:t>
            </a:r>
            <a:r>
              <a:rPr lang="ru-RU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Матусовского</a:t>
            </a:r>
            <a:endParaRPr lang="ru-RU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кандидат философских наук</a:t>
            </a:r>
          </a:p>
          <a:p>
            <a:r>
              <a:rPr lang="ru-RU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Серостанова</a:t>
            </a:r>
            <a:r>
              <a:rPr lang="ru-RU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Оксана Борисовна</a:t>
            </a:r>
            <a:endParaRPr lang="ru-RU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47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Межкультурная компетенция ─</a:t>
            </a:r>
            <a:endParaRPr lang="ru-RU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совокупность интеллектуальных способностей индивида, его знаний и убеждений.</a:t>
            </a:r>
          </a:p>
          <a:p>
            <a:pPr algn="ctr">
              <a:buNone/>
            </a:pPr>
            <a:endParaRPr lang="ru-RU" sz="3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Формирование межкультурной компетенции выстраивается на триединстве языка, мышления и культуры. </a:t>
            </a:r>
          </a:p>
          <a:p>
            <a:pPr algn="ctr">
              <a:buNone/>
            </a:pPr>
            <a:endParaRPr lang="ru-RU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D17CCE-CD3B-44A2-97F8-DCBAD0C42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721" y="1"/>
            <a:ext cx="9738822" cy="136144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Преимущества рекламы как инструмента формирования межкультурной компетенции</a:t>
            </a:r>
            <a:endParaRPr lang="ru-RU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70246DCD-9364-48C9-92F2-059EE0952FDA}"/>
              </a:ext>
            </a:extLst>
          </p:cNvPr>
          <p:cNvGrpSpPr>
            <a:grpSpLocks/>
          </p:cNvGrpSpPr>
          <p:nvPr/>
        </p:nvGrpSpPr>
        <p:grpSpPr bwMode="auto">
          <a:xfrm>
            <a:off x="3541776" y="4114368"/>
            <a:ext cx="7835905" cy="830263"/>
            <a:chOff x="1248" y="1278"/>
            <a:chExt cx="4936" cy="523"/>
          </a:xfrm>
        </p:grpSpPr>
        <p:sp>
          <p:nvSpPr>
            <p:cNvPr id="5" name="Line 3">
              <a:extLst>
                <a:ext uri="{FF2B5EF4-FFF2-40B4-BE49-F238E27FC236}">
                  <a16:creationId xmlns:a16="http://schemas.microsoft.com/office/drawing/2014/main" xmlns="" id="{368BDE47-B654-41E8-9FB8-5304D6D6F5C1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17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xmlns="" id="{B852F7A7-DA90-4452-93E3-6C34B86506E3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" name="Text Box 5">
              <a:extLst>
                <a:ext uri="{FF2B5EF4-FFF2-40B4-BE49-F238E27FC236}">
                  <a16:creationId xmlns:a16="http://schemas.microsoft.com/office/drawing/2014/main" xmlns="" id="{698E7E35-5B74-4DC3-9865-DAFD18F4BFE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60" y="1278"/>
              <a:ext cx="442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наличие сравнительных суждений и характеристик</a:t>
              </a:r>
              <a:endPara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6">
              <a:extLst>
                <a:ext uri="{FF2B5EF4-FFF2-40B4-BE49-F238E27FC236}">
                  <a16:creationId xmlns:a16="http://schemas.microsoft.com/office/drawing/2014/main" xmlns="" id="{DBC95829-1BB4-46FB-AD77-8023D330CD1E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14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4</a:t>
              </a:r>
            </a:p>
          </p:txBody>
        </p:sp>
      </p:grpSp>
      <p:grpSp>
        <p:nvGrpSpPr>
          <p:cNvPr id="9" name="Group 7">
            <a:extLst>
              <a:ext uri="{FF2B5EF4-FFF2-40B4-BE49-F238E27FC236}">
                <a16:creationId xmlns:a16="http://schemas.microsoft.com/office/drawing/2014/main" xmlns="" id="{6B6F8743-11C7-43AD-9273-4B5A6AD06724}"/>
              </a:ext>
            </a:extLst>
          </p:cNvPr>
          <p:cNvGrpSpPr>
            <a:grpSpLocks/>
          </p:cNvGrpSpPr>
          <p:nvPr/>
        </p:nvGrpSpPr>
        <p:grpSpPr bwMode="auto">
          <a:xfrm>
            <a:off x="3605571" y="1488976"/>
            <a:ext cx="7392988" cy="881063"/>
            <a:chOff x="1248" y="1825"/>
            <a:chExt cx="4657" cy="555"/>
          </a:xfrm>
        </p:grpSpPr>
        <p:sp>
          <p:nvSpPr>
            <p:cNvPr id="10" name="Line 8">
              <a:extLst>
                <a:ext uri="{FF2B5EF4-FFF2-40B4-BE49-F238E27FC236}">
                  <a16:creationId xmlns:a16="http://schemas.microsoft.com/office/drawing/2014/main" xmlns="" id="{480293D9-0440-4B6A-A55B-0A87AD08385D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3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xmlns="" id="{65F911E6-297F-4DFE-958D-C77C01A258F6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0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2" name="Text Box 10">
              <a:extLst>
                <a:ext uri="{FF2B5EF4-FFF2-40B4-BE49-F238E27FC236}">
                  <a16:creationId xmlns:a16="http://schemas.microsoft.com/office/drawing/2014/main" xmlns="" id="{64A0DE94-A7D3-420F-B557-AB7CA896BD90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57" y="1825"/>
              <a:ext cx="414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ru-RU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является частью массовой культуры</a:t>
              </a:r>
              <a:endPara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1">
              <a:extLst>
                <a:ext uri="{FF2B5EF4-FFF2-40B4-BE49-F238E27FC236}">
                  <a16:creationId xmlns:a16="http://schemas.microsoft.com/office/drawing/2014/main" xmlns="" id="{EAF23DC6-B4EF-42E3-8405-4C80F4089769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0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4" name="Group 12">
            <a:extLst>
              <a:ext uri="{FF2B5EF4-FFF2-40B4-BE49-F238E27FC236}">
                <a16:creationId xmlns:a16="http://schemas.microsoft.com/office/drawing/2014/main" xmlns="" id="{597D08EB-D51A-4CB7-992F-451799F4966E}"/>
              </a:ext>
            </a:extLst>
          </p:cNvPr>
          <p:cNvGrpSpPr>
            <a:grpSpLocks/>
          </p:cNvGrpSpPr>
          <p:nvPr/>
        </p:nvGrpSpPr>
        <p:grpSpPr bwMode="auto">
          <a:xfrm>
            <a:off x="3541776" y="2287019"/>
            <a:ext cx="7496041" cy="831997"/>
            <a:chOff x="1248" y="2604"/>
            <a:chExt cx="7612" cy="408"/>
          </a:xfrm>
        </p:grpSpPr>
        <p:sp>
          <p:nvSpPr>
            <p:cNvPr id="15" name="Line 13">
              <a:extLst>
                <a:ext uri="{FF2B5EF4-FFF2-40B4-BE49-F238E27FC236}">
                  <a16:creationId xmlns:a16="http://schemas.microsoft.com/office/drawing/2014/main" xmlns="" id="{82D26720-4A91-4E3E-9B03-0E1963709175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299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xmlns="" id="{E9016547-FF97-4018-939C-7AB1F4C903C0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" name="Text Box 15">
              <a:extLst>
                <a:ext uri="{FF2B5EF4-FFF2-40B4-BE49-F238E27FC236}">
                  <a16:creationId xmlns:a16="http://schemas.microsoft.com/office/drawing/2014/main" xmlns="" id="{63EAA7D7-62C4-4D78-9C15-C7F5E35A30D2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2121" y="2604"/>
              <a:ext cx="6739" cy="4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/>
              <a:r>
                <a:rPr lang="ru-RU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отвечает за воспроизводство моделей поведения и образа жизни</a:t>
              </a:r>
              <a:endPara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16">
              <a:extLst>
                <a:ext uri="{FF2B5EF4-FFF2-40B4-BE49-F238E27FC236}">
                  <a16:creationId xmlns:a16="http://schemas.microsoft.com/office/drawing/2014/main" xmlns="" id="{413F1EDA-209B-411B-AC9E-54E188188621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265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9" name="Group 17">
            <a:extLst>
              <a:ext uri="{FF2B5EF4-FFF2-40B4-BE49-F238E27FC236}">
                <a16:creationId xmlns:a16="http://schemas.microsoft.com/office/drawing/2014/main" xmlns="" id="{A9DF4FEE-115A-433C-BF8C-1661AFC1FA9B}"/>
              </a:ext>
            </a:extLst>
          </p:cNvPr>
          <p:cNvGrpSpPr>
            <a:grpSpLocks/>
          </p:cNvGrpSpPr>
          <p:nvPr/>
        </p:nvGrpSpPr>
        <p:grpSpPr bwMode="auto">
          <a:xfrm>
            <a:off x="3541776" y="3265058"/>
            <a:ext cx="8253423" cy="830263"/>
            <a:chOff x="1248" y="3061"/>
            <a:chExt cx="5199" cy="523"/>
          </a:xfrm>
        </p:grpSpPr>
        <p:sp>
          <p:nvSpPr>
            <p:cNvPr id="20" name="Line 18">
              <a:extLst>
                <a:ext uri="{FF2B5EF4-FFF2-40B4-BE49-F238E27FC236}">
                  <a16:creationId xmlns:a16="http://schemas.microsoft.com/office/drawing/2014/main" xmlns="" id="{E50E923F-DBAF-411C-89A5-67CE84D205B3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1" y="3579"/>
              <a:ext cx="3023" cy="1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xmlns="" id="{4EE13A2D-6C79-48AA-8849-791A62416303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2" name="Text Box 20">
              <a:extLst>
                <a:ext uri="{FF2B5EF4-FFF2-40B4-BE49-F238E27FC236}">
                  <a16:creationId xmlns:a16="http://schemas.microsoft.com/office/drawing/2014/main" xmlns="" id="{320CECDC-2CE2-4A38-84A0-B17214D1A687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17" y="3061"/>
              <a:ext cx="473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стандартизация и адаптация  к культурным ценностям</a:t>
              </a:r>
              <a:endPara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21">
              <a:extLst>
                <a:ext uri="{FF2B5EF4-FFF2-40B4-BE49-F238E27FC236}">
                  <a16:creationId xmlns:a16="http://schemas.microsoft.com/office/drawing/2014/main" xmlns="" id="{51E6C7A7-1048-47EB-AF7A-C780895F2DA5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24" name="Group 22">
            <a:extLst>
              <a:ext uri="{FF2B5EF4-FFF2-40B4-BE49-F238E27FC236}">
                <a16:creationId xmlns:a16="http://schemas.microsoft.com/office/drawing/2014/main" xmlns="" id="{E3F8F44E-C272-414A-8546-C1213D647601}"/>
              </a:ext>
            </a:extLst>
          </p:cNvPr>
          <p:cNvGrpSpPr>
            <a:grpSpLocks/>
          </p:cNvGrpSpPr>
          <p:nvPr/>
        </p:nvGrpSpPr>
        <p:grpSpPr bwMode="auto">
          <a:xfrm>
            <a:off x="3541776" y="4924010"/>
            <a:ext cx="7718427" cy="863603"/>
            <a:chOff x="1248" y="3036"/>
            <a:chExt cx="4862" cy="544"/>
          </a:xfrm>
        </p:grpSpPr>
        <p:sp>
          <p:nvSpPr>
            <p:cNvPr id="25" name="Line 23">
              <a:extLst>
                <a:ext uri="{FF2B5EF4-FFF2-40B4-BE49-F238E27FC236}">
                  <a16:creationId xmlns:a16="http://schemas.microsoft.com/office/drawing/2014/main" xmlns="" id="{3BB9F22E-F1D0-4E9C-99CA-8387F0E3EEBF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1440" y="3580"/>
              <a:ext cx="3024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xmlns="" id="{6104E26F-39C5-456C-82FA-AF8E119BC9B6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7" name="Text Box 25">
              <a:extLst>
                <a:ext uri="{FF2B5EF4-FFF2-40B4-BE49-F238E27FC236}">
                  <a16:creationId xmlns:a16="http://schemas.microsoft.com/office/drawing/2014/main" xmlns="" id="{6362C866-A670-4A49-BB9E-4CFFA4953388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750" y="3036"/>
              <a:ext cx="436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возможность осваивать особенности невербального компонента общения</a:t>
              </a:r>
              <a:endPara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26">
              <a:extLst>
                <a:ext uri="{FF2B5EF4-FFF2-40B4-BE49-F238E27FC236}">
                  <a16:creationId xmlns:a16="http://schemas.microsoft.com/office/drawing/2014/main" xmlns="" id="{06FE6094-79C6-4744-A19F-F9A292EF4AED}"/>
                </a:ext>
              </a:extLst>
            </p:cNvPr>
            <p:cNvSpPr txBox="1">
              <a:spLocks noChangeArrowheads="1"/>
            </p:cNvSpPr>
            <p:nvPr/>
          </p:nvSpPr>
          <p:spPr bwMode="gray">
            <a:xfrm>
              <a:off x="1296" y="3244"/>
              <a:ext cx="21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614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Образовательные возможности рекламы в преподавании иностранного языка</a:t>
            </a:r>
            <a:endParaRPr lang="ru-RU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Приближение процесса обучения к реальным условиям межкультурного общения через интеграцию рекламы в учебный процесс.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Применение метода моделирования как основы компетентного использования знания и навыков коммуникации на иностранном языке в коммуникативном опыте при решении задач социальной и профессиональной направленности.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Использование некоммерческой рекламы для изучения нравственных ценностей и специфики поведения представителей стан изучаемых языков.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Образовательные возможности рекламы в преподавании иностранного языка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Исследование особенностей визуальной коммуникации в построении рекламного видеоряда.</a:t>
            </a:r>
          </a:p>
          <a:p>
            <a:pPr algn="just">
              <a:buNone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 При разборе текстов рекламы студенты знакомятся с наиболее яркими идиомами, англицизмами, выражениями, свойственными для иностранного языка.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94A31D-CE66-4D84-8954-CEF0FE991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4106"/>
            <a:ext cx="9144000" cy="238760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Доцент кафедры рекламы и 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</a:t>
            </a:r>
            <a:r>
              <a:rPr lang="ru-RU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-технологий </a:t>
            </a:r>
            <a:br>
              <a:rPr lang="ru-RU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ЛГАКИ им. М. </a:t>
            </a:r>
            <a:r>
              <a:rPr lang="ru-RU" sz="28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Матусовского</a:t>
            </a:r>
            <a:r>
              <a:rPr lang="ru-RU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кандидат философских наук</a:t>
            </a:r>
            <a:br>
              <a:rPr lang="ru-RU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Серостанова</a:t>
            </a:r>
            <a:r>
              <a:rPr lang="ru-RU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Оксана Борисовна</a:t>
            </a:r>
            <a:endParaRPr lang="ru-RU" sz="2800" b="1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09B209C-1F54-4EEF-A3DD-BD07DA7AC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3680" y="3943780"/>
            <a:ext cx="9164320" cy="1949019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г. Луганск, ул. Красная площадь, 7</a:t>
            </a:r>
          </a:p>
          <a:p>
            <a:r>
              <a:rPr lang="ru-RU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+79591715744</a:t>
            </a:r>
          </a:p>
          <a:p>
            <a:r>
              <a:rPr lang="ru-RU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lgaki</a:t>
            </a:r>
            <a:r>
              <a:rPr lang="ru-RU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_</a:t>
            </a:r>
            <a:r>
              <a:rPr lang="en-US" sz="28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serostanova</a:t>
            </a:r>
            <a:r>
              <a:rPr lang="ru-RU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@</a:t>
            </a:r>
            <a:r>
              <a:rPr lang="en-US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ru-RU" sz="28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28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ru</a:t>
            </a:r>
            <a:endParaRPr lang="ru-RU" sz="28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47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221</Words>
  <Application>Microsoft Office PowerPoint</Application>
  <PresentationFormat>Широкоэкранный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Образовательные возможности рекламы в процессе формирования межкультурной компетенции студентов</vt:lpstr>
      <vt:lpstr>Межкультурная компетенция ─</vt:lpstr>
      <vt:lpstr>Преимущества рекламы как инструмента формирования межкультурной компетенции</vt:lpstr>
      <vt:lpstr>Образовательные возможности рекламы в преподавании иностранного языка</vt:lpstr>
      <vt:lpstr>Образовательные возможности рекламы в преподавании иностранного языка</vt:lpstr>
      <vt:lpstr>Доцент кафедры рекламы и PR-технологий  ЛГАКИ им. М. Матусовского кандидат философских наук Серостанова Оксана Борисовна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Анастасия Андреевна Закатова</cp:lastModifiedBy>
  <cp:revision>11</cp:revision>
  <dcterms:created xsi:type="dcterms:W3CDTF">2021-09-20T10:21:52Z</dcterms:created>
  <dcterms:modified xsi:type="dcterms:W3CDTF">2023-02-13T07:18:31Z</dcterms:modified>
</cp:coreProperties>
</file>