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9" r:id="rId6"/>
    <p:sldId id="267" r:id="rId7"/>
    <p:sldId id="270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17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31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9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94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94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14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87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46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60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52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CD79-66C0-45D4-9CC8-282B4CDF77C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09E-2074-4EAB-B29A-673543B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46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9CD79-66C0-45D4-9CC8-282B4CDF77CA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6009E-2074-4EAB-B29A-673543BD4B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2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a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riteandimprov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vocaroo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Chikileva@fa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628800"/>
            <a:ext cx="5976664" cy="576064"/>
          </a:xfrm>
        </p:spPr>
        <p:txBody>
          <a:bodyPr>
            <a:noAutofit/>
          </a:bodyPr>
          <a:lstStyle/>
          <a:p>
            <a:r>
              <a:rPr lang="ru-RU" sz="2000" dirty="0"/>
              <a:t>Департамент английского языка и профессиональной коммуникации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264696" cy="3528392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Роль наставничества </a:t>
            </a:r>
          </a:p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в совершенствовании профессиональной компетентности преподавателя иностранных языков</a:t>
            </a:r>
            <a:endParaRPr lang="en-US" sz="2800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pPr lvl="0" algn="r"/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                        </a:t>
            </a:r>
            <a:endParaRPr lang="en-US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 algn="r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доктор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филол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. наук </a:t>
            </a:r>
          </a:p>
          <a:p>
            <a:pPr lvl="0" algn="r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                                    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Чикилева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Л.С</a:t>
            </a: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.                                                   </a:t>
            </a:r>
            <a:endParaRPr lang="en-US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/>
            <a:endParaRPr lang="ru-RU" sz="24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 Москва 2023</a:t>
            </a:r>
            <a:r>
              <a:rPr lang="en-US" sz="2400" dirty="0">
                <a:solidFill>
                  <a:schemeClr val="tx1"/>
                </a:solidFill>
              </a:rPr>
              <a:t>                                  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900" dirty="0">
              <a:solidFill>
                <a:schemeClr val="tx1"/>
              </a:solidFill>
            </a:endParaRPr>
          </a:p>
        </p:txBody>
      </p:sp>
      <p:pic>
        <p:nvPicPr>
          <p:cNvPr id="4" name="ufrf-logo" descr="Логотип Финуниверситета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4752528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78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Развитие профессиональной компетентности</a:t>
            </a:r>
            <a:br>
              <a:rPr lang="ru-RU" sz="2800" b="1" dirty="0">
                <a:solidFill>
                  <a:schemeClr val="tx2"/>
                </a:solidFill>
              </a:rPr>
            </a:br>
            <a:r>
              <a:rPr lang="ru-RU" sz="2800" b="1" dirty="0">
                <a:solidFill>
                  <a:schemeClr val="tx2"/>
                </a:solidFill>
              </a:rPr>
              <a:t>преподавателя</a:t>
            </a:r>
            <a:r>
              <a:rPr lang="ru-RU" sz="3200" b="1" dirty="0">
                <a:solidFill>
                  <a:schemeClr val="tx2"/>
                </a:solidFill>
              </a:rPr>
              <a:t/>
            </a:r>
            <a:br>
              <a:rPr lang="ru-RU" sz="3200" b="1" dirty="0">
                <a:solidFill>
                  <a:schemeClr val="tx2"/>
                </a:solidFill>
              </a:rPr>
            </a:b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/>
              <a:t>Использование новых педагогических технологий с учетом потребностей обучаемых</a:t>
            </a:r>
          </a:p>
          <a:p>
            <a:pPr lvl="0"/>
            <a:r>
              <a:rPr lang="ru-RU" sz="2800" dirty="0"/>
              <a:t>Улучшение цифровой грамотности</a:t>
            </a:r>
          </a:p>
          <a:p>
            <a:pPr lvl="0"/>
            <a:r>
              <a:rPr lang="ru-RU" sz="2800" dirty="0"/>
              <a:t>Посещение занятий коллег с целью заимствования опыта</a:t>
            </a:r>
          </a:p>
          <a:p>
            <a:pPr lvl="0"/>
            <a:r>
              <a:rPr lang="ru-RU" sz="2800" dirty="0"/>
              <a:t>Участие в исследовательской деятельности</a:t>
            </a:r>
          </a:p>
          <a:p>
            <a:pPr lvl="0"/>
            <a:r>
              <a:rPr lang="ru-RU" sz="2800" dirty="0"/>
              <a:t>Совершенствование уровня владения иностранным языком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16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</a:rPr>
              <a:t>Роль наставничества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800" dirty="0"/>
              <a:t>    </a:t>
            </a:r>
            <a:r>
              <a:rPr lang="ru-RU" sz="2800" dirty="0"/>
              <a:t>Наставничество способствует</a:t>
            </a:r>
            <a:r>
              <a:rPr lang="en-US" sz="2800" dirty="0"/>
              <a:t>:</a:t>
            </a:r>
          </a:p>
          <a:p>
            <a:pPr lvl="0"/>
            <a:r>
              <a:rPr lang="ru-RU" sz="2800" dirty="0"/>
              <a:t> адаптации в коллективе</a:t>
            </a:r>
          </a:p>
          <a:p>
            <a:pPr lvl="0"/>
            <a:r>
              <a:rPr lang="ru-RU" sz="2800" dirty="0"/>
              <a:t>карьерному развитию</a:t>
            </a:r>
          </a:p>
          <a:p>
            <a:r>
              <a:rPr lang="ru-RU" sz="2800" dirty="0"/>
              <a:t>улучшению  профессионализма</a:t>
            </a:r>
          </a:p>
          <a:p>
            <a:r>
              <a:rPr lang="ru-RU" sz="2800" dirty="0"/>
              <a:t>уменьшению текучести кадров</a:t>
            </a:r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5189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92888" cy="93610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Цифровые технологии для обучения письму</a:t>
            </a:r>
            <a:r>
              <a:rPr lang="en-US" sz="2800" b="1" dirty="0">
                <a:solidFill>
                  <a:schemeClr val="tx2"/>
                </a:solidFill>
              </a:rPr>
              <a:t/>
            </a:r>
            <a:br>
              <a:rPr lang="en-US" sz="2800" b="1" dirty="0">
                <a:solidFill>
                  <a:schemeClr val="tx2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Write &amp; improve -</a:t>
            </a:r>
            <a:r>
              <a:rPr lang="ru-RU" sz="2800" b="1" dirty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  <a:hlinkClick r:id="rId2"/>
              </a:rPr>
              <a:t>https://writeandimprove.com</a:t>
            </a:r>
            <a:r>
              <a:rPr lang="ru-RU" sz="2800" b="1" dirty="0">
                <a:solidFill>
                  <a:schemeClr val="tx2"/>
                </a:solidFill>
              </a:rPr>
              <a:t/>
            </a:r>
            <a:br>
              <a:rPr lang="ru-RU" sz="2800" b="1" dirty="0">
                <a:solidFill>
                  <a:schemeClr val="tx2"/>
                </a:solidFill>
              </a:rPr>
            </a:b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196751"/>
            <a:ext cx="8928993" cy="56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70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solidFill>
                  <a:schemeClr val="tx2"/>
                </a:solidFill>
              </a:rPr>
              <a:t>Write &amp; Improve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оценивает письмо по Европейской шкале и определяет уровень </a:t>
            </a:r>
          </a:p>
          <a:p>
            <a:r>
              <a:rPr lang="ru-RU" sz="2800" dirty="0"/>
              <a:t>проверяет орфографические ошибки, лексику и грамматику </a:t>
            </a:r>
          </a:p>
          <a:p>
            <a:r>
              <a:rPr lang="ru-RU" sz="2800" dirty="0"/>
              <a:t> предлагает рекомендации для улучшения  письменных навыков</a:t>
            </a:r>
          </a:p>
        </p:txBody>
      </p:sp>
    </p:spTree>
    <p:extLst>
      <p:ext uri="{BB962C8B-B14F-4D97-AF65-F5344CB8AC3E}">
        <p14:creationId xmlns:p14="http://schemas.microsoft.com/office/powerpoint/2010/main" val="158958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/>
                </a:solidFill>
              </a:rPr>
              <a:t>Онлайн ресурсы для обучения говорению</a:t>
            </a:r>
            <a:r>
              <a:rPr lang="en-US" sz="3200" b="1" dirty="0">
                <a:solidFill>
                  <a:schemeClr val="tx2"/>
                </a:solidFill>
              </a:rPr>
              <a:t/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2800" b="1" dirty="0" err="1">
                <a:solidFill>
                  <a:schemeClr val="tx2"/>
                </a:solidFill>
              </a:rPr>
              <a:t>Vocaroo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ru-RU" sz="2800" b="1" dirty="0">
                <a:solidFill>
                  <a:schemeClr val="tx2"/>
                </a:solidFill>
              </a:rPr>
              <a:t>  </a:t>
            </a:r>
            <a:r>
              <a:rPr lang="en-US" sz="2800" b="1" dirty="0">
                <a:solidFill>
                  <a:schemeClr val="tx2"/>
                </a:solidFill>
                <a:hlinkClick r:id="rId2"/>
              </a:rPr>
              <a:t>https://vocaroo.com</a:t>
            </a:r>
            <a:r>
              <a:rPr lang="ru-RU" sz="2800" b="1" dirty="0">
                <a:solidFill>
                  <a:schemeClr val="tx2"/>
                </a:solidFill>
              </a:rPr>
              <a:t/>
            </a:r>
            <a:br>
              <a:rPr lang="ru-RU" sz="2800" b="1" dirty="0">
                <a:solidFill>
                  <a:schemeClr val="tx2"/>
                </a:solidFill>
              </a:rPr>
            </a:br>
            <a:r>
              <a:rPr lang="ru-RU" sz="2800" b="1" dirty="0">
                <a:solidFill>
                  <a:schemeClr val="tx2"/>
                </a:solidFill>
              </a:rPr>
              <a:t/>
            </a:r>
            <a:br>
              <a:rPr lang="ru-RU" sz="2800" b="1" dirty="0">
                <a:solidFill>
                  <a:schemeClr val="tx2"/>
                </a:solidFill>
              </a:rPr>
            </a:b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499782" cy="47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528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>
                <a:solidFill>
                  <a:schemeClr val="tx2"/>
                </a:solidFill>
              </a:rPr>
              <a:t>Преимущества </a:t>
            </a:r>
            <a:br>
              <a:rPr lang="ru-RU" sz="3200" b="1">
                <a:solidFill>
                  <a:schemeClr val="tx2"/>
                </a:solidFill>
              </a:rPr>
            </a:br>
            <a:r>
              <a:rPr lang="ru-RU" sz="3200" b="1">
                <a:solidFill>
                  <a:schemeClr val="tx2"/>
                </a:solidFill>
              </a:rPr>
              <a:t>педагогического </a:t>
            </a:r>
            <a:r>
              <a:rPr lang="ru-RU" sz="3200" b="1" dirty="0">
                <a:solidFill>
                  <a:schemeClr val="tx2"/>
                </a:solidFill>
              </a:rPr>
              <a:t>сотрудничества</a:t>
            </a:r>
            <a:br>
              <a:rPr lang="ru-RU" sz="3200" b="1" dirty="0">
                <a:solidFill>
                  <a:schemeClr val="tx2"/>
                </a:solidFill>
              </a:rPr>
            </a:b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    </a:t>
            </a:r>
          </a:p>
          <a:p>
            <a:r>
              <a:rPr lang="ru-RU" sz="2800" dirty="0"/>
              <a:t>снижение уровня эмоциональной тревожности</a:t>
            </a:r>
          </a:p>
          <a:p>
            <a:r>
              <a:rPr lang="ru-RU" sz="2800" dirty="0"/>
              <a:t>совершенствование профессиональной компетентности</a:t>
            </a:r>
          </a:p>
          <a:p>
            <a:r>
              <a:rPr lang="ru-RU" sz="2800" dirty="0"/>
              <a:t>мотивация к повышению уровня владения иностранным языком</a:t>
            </a:r>
          </a:p>
          <a:p>
            <a:r>
              <a:rPr lang="ru-RU" sz="2800" dirty="0"/>
              <a:t>создание благоприятного психологического климата в коллективе</a:t>
            </a:r>
          </a:p>
          <a:p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65394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687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/>
            </a:r>
            <a:br>
              <a:rPr lang="en-US" sz="4800" dirty="0">
                <a:solidFill>
                  <a:schemeClr val="tx2"/>
                </a:solidFill>
              </a:rPr>
            </a:br>
            <a:r>
              <a:rPr lang="en-US" sz="4800" dirty="0">
                <a:solidFill>
                  <a:schemeClr val="tx2"/>
                </a:solidFill>
              </a:rPr>
              <a:t/>
            </a:r>
            <a:br>
              <a:rPr lang="en-US" sz="4800" dirty="0">
                <a:solidFill>
                  <a:schemeClr val="tx2"/>
                </a:solidFill>
              </a:rPr>
            </a:br>
            <a:r>
              <a:rPr lang="en-US" sz="4800" dirty="0">
                <a:solidFill>
                  <a:schemeClr val="tx2"/>
                </a:solidFill>
              </a:rPr>
              <a:t/>
            </a:r>
            <a:br>
              <a:rPr lang="en-US" sz="4800" dirty="0">
                <a:solidFill>
                  <a:schemeClr val="tx2"/>
                </a:solidFill>
              </a:rPr>
            </a:br>
            <a:r>
              <a:rPr lang="en-US" sz="4800" dirty="0">
                <a:solidFill>
                  <a:schemeClr val="tx2"/>
                </a:solidFill>
              </a:rPr>
              <a:t>Thank you for your time!</a:t>
            </a:r>
            <a:endParaRPr lang="ru-RU" sz="4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 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LChikileva@fa.ru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4862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133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Департамент английского языка и профессиональной коммуникации</vt:lpstr>
      <vt:lpstr>Развитие профессиональной компетентности преподавателя </vt:lpstr>
      <vt:lpstr>Роль наставничества</vt:lpstr>
      <vt:lpstr>Цифровые технологии для обучения письму Write &amp; improve - https://writeandimprove.com </vt:lpstr>
      <vt:lpstr>Write &amp; Improve</vt:lpstr>
      <vt:lpstr>Онлайн ресурсы для обучения говорению Vocaroo   https://vocaroo.com  </vt:lpstr>
      <vt:lpstr>Преимущества  педагогического сотрудничества </vt:lpstr>
      <vt:lpstr>   Thank you for your time!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языковой подготовки</dc:title>
  <dc:creator>Елена</dc:creator>
  <cp:lastModifiedBy>Анастасия Андреевна Закатова</cp:lastModifiedBy>
  <cp:revision>52</cp:revision>
  <dcterms:created xsi:type="dcterms:W3CDTF">2018-03-20T15:12:53Z</dcterms:created>
  <dcterms:modified xsi:type="dcterms:W3CDTF">2023-02-20T07:29:02Z</dcterms:modified>
</cp:coreProperties>
</file>