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70" r:id="rId11"/>
    <p:sldId id="271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212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ci.rggu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978-3-030-59126-7_6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28578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Разработка Методики оценки конкурентоспособности товаров отраслей промышленности по отношению к зарубежным товарам-аналогам на внутреннем и внешнем рынках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72819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ОТЧЕТ</a:t>
            </a:r>
            <a:br>
              <a:rPr lang="ru-RU" sz="3200" dirty="0" smtClean="0"/>
            </a:br>
            <a:r>
              <a:rPr lang="ru-RU" sz="3200" dirty="0" smtClean="0"/>
              <a:t>о научно-исследовательской работе по результатам реализации проекта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82" r="20858" b="2629"/>
          <a:stretch/>
        </p:blipFill>
        <p:spPr bwMode="auto">
          <a:xfrm>
            <a:off x="179512" y="188640"/>
            <a:ext cx="878497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01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77" b="4553"/>
          <a:stretch/>
        </p:blipFill>
        <p:spPr bwMode="auto">
          <a:xfrm>
            <a:off x="179512" y="188640"/>
            <a:ext cx="878497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41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применимость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Методика на </a:t>
            </a:r>
            <a:r>
              <a:rPr lang="ru-RU" sz="2800" dirty="0" err="1" smtClean="0"/>
              <a:t>микроуровне</a:t>
            </a:r>
            <a:r>
              <a:rPr lang="ru-RU" sz="2800" dirty="0" smtClean="0"/>
              <a:t> может быть использована российским предприятиями для систематизации разрозненной информации и практического применения при определении  целесообразности производства того или иного продукта и его экспортного потенциала</a:t>
            </a:r>
          </a:p>
          <a:p>
            <a:r>
              <a:rPr lang="ru-RU" sz="2800" dirty="0" smtClean="0"/>
              <a:t>На мезо- и </a:t>
            </a:r>
            <a:r>
              <a:rPr lang="ru-RU" sz="2800" dirty="0" err="1" smtClean="0"/>
              <a:t>макроуровне</a:t>
            </a:r>
            <a:r>
              <a:rPr lang="ru-RU" sz="2800" dirty="0" smtClean="0"/>
              <a:t> методика позволит рассчитывать потенциал развития конкретной отрасли, определять </a:t>
            </a:r>
            <a:r>
              <a:rPr lang="ru-RU" sz="2800" dirty="0" err="1" smtClean="0"/>
              <a:t>адресность</a:t>
            </a:r>
            <a:r>
              <a:rPr lang="ru-RU" sz="2800" dirty="0" smtClean="0"/>
              <a:t> государственной поддержки отраслей и оптимизировать производственные цепочки создания продукции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Внедрение в образовательный процесс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дисциплина «Стратегическое планирование в маркетинге» (уровень магистратуры)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дисциплина «Международный маркетинг» (уровень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магистратуры)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НИР студентов </a:t>
            </a:r>
            <a:r>
              <a:rPr lang="ru-RU" dirty="0" err="1" smtClean="0"/>
              <a:t>бакалавриата</a:t>
            </a:r>
            <a:r>
              <a:rPr lang="ru-RU" dirty="0" smtClean="0"/>
              <a:t> и магистратуры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hlinkClick r:id="rId2"/>
              </a:rPr>
              <a:t/>
            </a:r>
            <a:br>
              <a:rPr lang="ru-RU" u="sng" dirty="0" smtClean="0">
                <a:hlinkClick r:id="rId2"/>
              </a:rPr>
            </a:br>
            <a:r>
              <a:rPr lang="ru-RU" u="sng" dirty="0" smtClean="0">
                <a:hlinkClick r:id="rId2"/>
              </a:rPr>
              <a:t>Сайт проекта</a:t>
            </a:r>
            <a:br>
              <a:rPr lang="ru-RU" u="sng" dirty="0" smtClean="0">
                <a:hlinkClick r:id="rId2"/>
              </a:rPr>
            </a:br>
            <a:r>
              <a:rPr lang="ru-RU" u="sng" dirty="0" smtClean="0">
                <a:hlinkClick r:id="rId2"/>
              </a:rPr>
              <a:t>https://</a:t>
            </a:r>
            <a:r>
              <a:rPr lang="en-US" u="sng" dirty="0" err="1" smtClean="0">
                <a:hlinkClick r:id="rId2"/>
              </a:rPr>
              <a:t>mci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rggu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9744" y="1527175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r>
              <a:rPr lang="ru-RU" dirty="0" smtClean="0"/>
              <a:t>                     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928802"/>
            <a:ext cx="8503920" cy="3973654"/>
          </a:xfrm>
        </p:spPr>
        <p:txBody>
          <a:bodyPr/>
          <a:lstStyle/>
          <a:p>
            <a:pPr algn="just"/>
            <a:r>
              <a:rPr lang="ru-RU" dirty="0" smtClean="0"/>
              <a:t>1. Разработан инструментарий качественного исследования и проведены </a:t>
            </a:r>
            <a:r>
              <a:rPr lang="ru-RU" dirty="0" err="1" smtClean="0"/>
              <a:t>пилотные</a:t>
            </a:r>
            <a:r>
              <a:rPr lang="ru-RU" dirty="0" smtClean="0"/>
              <a:t> интервью </a:t>
            </a:r>
          </a:p>
          <a:p>
            <a:pPr algn="just"/>
            <a:r>
              <a:rPr lang="ru-RU" dirty="0" smtClean="0"/>
              <a:t>2. Проведен сбор и анализ вторичной информации</a:t>
            </a:r>
          </a:p>
          <a:p>
            <a:pPr algn="just"/>
            <a:r>
              <a:rPr lang="ru-RU" dirty="0" smtClean="0"/>
              <a:t>3. Проведены 3 стратегические сессии с представителями ФАС</a:t>
            </a:r>
          </a:p>
          <a:p>
            <a:pPr algn="just"/>
            <a:r>
              <a:rPr lang="ru-RU" dirty="0" smtClean="0"/>
              <a:t>4. Организован анализ информационного поля в динамике (в том числе, мониторинг СМИ)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857364"/>
            <a:ext cx="8503920" cy="3687902"/>
          </a:xfrm>
        </p:spPr>
        <p:txBody>
          <a:bodyPr>
            <a:normAutofit/>
          </a:bodyPr>
          <a:lstStyle/>
          <a:p>
            <a:r>
              <a:rPr lang="ru-RU" dirty="0" smtClean="0"/>
              <a:t>Изучено современное состояние вопросов развития конкуренции, конкурентоспособности и внешнеэкономической деятельности</a:t>
            </a:r>
          </a:p>
          <a:p>
            <a:r>
              <a:rPr lang="ru-RU" dirty="0" smtClean="0"/>
              <a:t>Раскрыт генезис формирования системы государственной поддержки конкурентоспособности</a:t>
            </a:r>
            <a:r>
              <a:rPr lang="ru-RU" b="1" dirty="0" smtClean="0"/>
              <a:t> </a:t>
            </a:r>
            <a:r>
              <a:rPr lang="ru-RU" dirty="0" smtClean="0"/>
              <a:t>и экспортного потенциала</a:t>
            </a:r>
            <a:r>
              <a:rPr lang="ru-RU" b="1" dirty="0" smtClean="0"/>
              <a:t> </a:t>
            </a:r>
            <a:r>
              <a:rPr lang="ru-RU" dirty="0" smtClean="0"/>
              <a:t>отечественных предприятий с учетом международного и российского опыта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000240"/>
            <a:ext cx="8503920" cy="3545026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Проведена систематизация нормативно-правовой документации, определяющей  полномочия и ответственность всех государственных структур, вовлеченных во внешнеэкономическую деятельность</a:t>
            </a:r>
          </a:p>
          <a:p>
            <a:r>
              <a:rPr lang="ru-RU" dirty="0" smtClean="0"/>
              <a:t>Проведен анализ международной практики поддержки национальных производителей и  внешнеторговых барьеров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85926"/>
            <a:ext cx="8503920" cy="3929090"/>
          </a:xfrm>
        </p:spPr>
        <p:txBody>
          <a:bodyPr>
            <a:normAutofit/>
          </a:bodyPr>
          <a:lstStyle/>
          <a:p>
            <a:r>
              <a:rPr lang="ru-RU" dirty="0" smtClean="0"/>
              <a:t>Установлены методологические ограничения использования существующих общепринятых  подходов к оценке конкурентоспособности на разных уровнях экономики, а также методик, используемых российскими ведомствами</a:t>
            </a:r>
          </a:p>
          <a:p>
            <a:r>
              <a:rPr lang="ru-RU" dirty="0" smtClean="0"/>
              <a:t>Определены индикаторы конкурентоспособности объекта  на микро- и </a:t>
            </a:r>
            <a:r>
              <a:rPr lang="ru-RU" dirty="0" err="1" smtClean="0"/>
              <a:t>мезоуровнях</a:t>
            </a:r>
            <a:r>
              <a:rPr lang="ru-RU" dirty="0" smtClean="0"/>
              <a:t> на внутреннем и внешнем рынках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Участие в научных мероприятиях и организация научных мероприятий по тематике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229600" cy="428133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29 октября 2020 г. Международная научная конференция: XX </a:t>
            </a:r>
            <a:r>
              <a:rPr lang="ru-RU" dirty="0" err="1" smtClean="0"/>
              <a:t>Чаяновские</a:t>
            </a:r>
            <a:r>
              <a:rPr lang="ru-RU" dirty="0" smtClean="0"/>
              <a:t> чтения «Экономика России: новые реалии и стратегии развития». Организатор ИЭУП РГГУ</a:t>
            </a:r>
          </a:p>
          <a:p>
            <a:pPr>
              <a:buNone/>
            </a:pPr>
            <a:r>
              <a:rPr lang="ru-RU" dirty="0" smtClean="0"/>
              <a:t>Секция «Конкуренция и коммуникации в современных экономических условиях»</a:t>
            </a:r>
          </a:p>
          <a:p>
            <a:pPr>
              <a:buNone/>
            </a:pPr>
            <a:r>
              <a:rPr lang="ru-RU" dirty="0" smtClean="0"/>
              <a:t>Абаев А.Л. тема доклада «Проблемы оценки конкурентоспособности отечественной продукции на международном рынке» </a:t>
            </a:r>
          </a:p>
          <a:p>
            <a:pPr>
              <a:buNone/>
            </a:pPr>
            <a:r>
              <a:rPr lang="ru-RU" dirty="0" smtClean="0"/>
              <a:t>Голова А.Г. тема доклада «</a:t>
            </a:r>
            <a:r>
              <a:rPr lang="ru-RU" dirty="0" err="1" smtClean="0"/>
              <a:t>Субъектность</a:t>
            </a:r>
            <a:r>
              <a:rPr lang="ru-RU" dirty="0" smtClean="0"/>
              <a:t> государства в конкурентных отношениях на отечественном и международном рынках»</a:t>
            </a:r>
          </a:p>
          <a:p>
            <a:pPr>
              <a:buNone/>
            </a:pPr>
            <a:r>
              <a:rPr lang="ru-RU" dirty="0" err="1" smtClean="0"/>
              <a:t>Гуриева</a:t>
            </a:r>
            <a:r>
              <a:rPr lang="ru-RU" dirty="0" smtClean="0"/>
              <a:t> М.Т. тема доклада «Международный опыт государственной поддержки конкурентоспособности национального производителя»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30 октября 2020 года. Открытая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on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-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line </a:t>
            </a:r>
            <a:r>
              <a:rPr lang="ru-RU" dirty="0" smtClean="0"/>
              <a:t>лекция </a:t>
            </a:r>
            <a:r>
              <a:rPr lang="ru-RU" dirty="0" err="1" smtClean="0"/>
              <a:t>Абаева</a:t>
            </a:r>
            <a:r>
              <a:rPr lang="ru-RU" dirty="0" smtClean="0"/>
              <a:t> А.Л. на тему:  «Рынок без конкурентов — миф или реальность?». Организаторы: НКО  ОПОРА России и ООО «Центр делового развития»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10 ноября 2020. Х Международная Грушинская конференция. Секция: «Роль брендов в повседневной жизни человека - от узнаваемости до лояльности». Организатор ВЦИОМ</a:t>
            </a:r>
          </a:p>
          <a:p>
            <a:pPr>
              <a:buNone/>
            </a:pPr>
            <a:r>
              <a:rPr lang="ru-RU" dirty="0" smtClean="0"/>
              <a:t>Абаев А.Л. тема доклада «Поддержка государства: как и кого поддерживать во время кризиса»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Планируемая секция на </a:t>
            </a:r>
            <a:r>
              <a:rPr lang="en-US" dirty="0" smtClean="0"/>
              <a:t>V</a:t>
            </a:r>
            <a:r>
              <a:rPr lang="ru-RU" dirty="0" smtClean="0"/>
              <a:t>  международной конференции «Образование 4.0: конкуренция, компетенции, коммуникации и </a:t>
            </a:r>
            <a:r>
              <a:rPr lang="ru-RU" dirty="0" err="1" smtClean="0"/>
              <a:t>креатив</a:t>
            </a:r>
            <a:r>
              <a:rPr lang="ru-RU" dirty="0" smtClean="0"/>
              <a:t>» перенесена на апрель 2021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публикаций по проекту: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8503920" cy="414340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Абаев А.Л., Голова А.Г. </a:t>
            </a:r>
            <a:r>
              <a:rPr lang="ru-RU" dirty="0" err="1" smtClean="0"/>
              <a:t>Субъектность</a:t>
            </a:r>
            <a:r>
              <a:rPr lang="ru-RU" dirty="0" smtClean="0"/>
              <a:t> государства на глобальных конкурентных рынках //Энергия: экономика, техника, экология. 2020. № 8. С. 41-53.</a:t>
            </a:r>
          </a:p>
          <a:p>
            <a:r>
              <a:rPr lang="ru-RU" dirty="0" smtClean="0"/>
              <a:t>Абаев А.Л., Голова А.Г. Понятия «конкуренция» и «конкурентоспособность» в контексте государственной политики// Экономика России: новые реалии и стратегии развития. XX </a:t>
            </a:r>
            <a:r>
              <a:rPr lang="ru-RU" dirty="0" err="1" smtClean="0"/>
              <a:t>Чаяновские</a:t>
            </a:r>
            <a:r>
              <a:rPr lang="ru-RU" dirty="0" smtClean="0"/>
              <a:t> чтения. Сборник статей. Москва, 2020 г. / Отв. ред. Н.И. Архипова. М.: РГГУ, 2020. С.11-23.</a:t>
            </a:r>
          </a:p>
          <a:p>
            <a:r>
              <a:rPr lang="ru-RU" dirty="0" smtClean="0"/>
              <a:t>Абаев А.Л., </a:t>
            </a:r>
            <a:r>
              <a:rPr lang="ru-RU" dirty="0" err="1" smtClean="0"/>
              <a:t>Гуриева</a:t>
            </a:r>
            <a:r>
              <a:rPr lang="ru-RU" dirty="0" smtClean="0"/>
              <a:t> М.Т. Современные цифровые технологии в розничной торговле//Новые парадигмы развития маркетинговых инструментов в условиях трансформации современной экономики. Монография под общей ред. Карповой С.Б. / М.: ИТК Дашков и К. 2020. С 46 – 57.</a:t>
            </a:r>
          </a:p>
          <a:p>
            <a:r>
              <a:rPr lang="ru-RU" dirty="0" smtClean="0"/>
              <a:t>Голова А.Г. Макроэкономическая динамика инноваций//Энергия: экономика, техника, экология. 2019. № 7. С. 25-39.</a:t>
            </a:r>
          </a:p>
          <a:p>
            <a:r>
              <a:rPr lang="en-US" dirty="0" err="1" smtClean="0">
                <a:latin typeface="Cambria" pitchFamily="18" charset="0"/>
                <a:ea typeface="Cambria" pitchFamily="18" charset="0"/>
              </a:rPr>
              <a:t>Abaev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A.,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Sharkov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F.,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Aleshnikova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V. (2021) The Application of Digital Marketing Technologies for Improvement of Customer Communications. In: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Popkova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E.G.,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Sergi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B.S. (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eds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) "Smart Technologies" for Society, State and Economy. ISC 2020. Lecture Notes in Networks and Systems,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vol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155. Springer, Cham. https://doi.org/10.1007/978-3-030-59126-7_97</a:t>
            </a:r>
            <a:endParaRPr lang="ru-RU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dirty="0" err="1" smtClean="0">
                <a:latin typeface="Cambria" pitchFamily="18" charset="0"/>
                <a:ea typeface="Cambria" pitchFamily="18" charset="0"/>
              </a:rPr>
              <a:t>Arkhipova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N.I.,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Azoev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G.L.,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Gurieva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M.T. (2021)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Omnichannel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as a Modern Concept of Interaction with the Consumer. In: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Popkova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E.G.,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Sergi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B.S. (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eds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) "Smart Technologies" for Society, State and Economy. ISC 2020. Lecture Notes in Networks and Systems, </a:t>
            </a:r>
            <a:r>
              <a:rPr lang="en-US" dirty="0" err="1" smtClean="0">
                <a:latin typeface="Cambria" pitchFamily="18" charset="0"/>
                <a:ea typeface="Cambria" pitchFamily="18" charset="0"/>
              </a:rPr>
              <a:t>vol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 155. Springer, Cham. </a:t>
            </a:r>
            <a:r>
              <a:rPr lang="en-US" u="sng" dirty="0" smtClean="0">
                <a:latin typeface="Cambria" pitchFamily="18" charset="0"/>
                <a:ea typeface="Cambria" pitchFamily="18" charset="0"/>
                <a:hlinkClick r:id="rId2"/>
              </a:rPr>
              <a:t>https</a:t>
            </a:r>
            <a:r>
              <a:rPr lang="ru-RU" u="sng" dirty="0" smtClean="0">
                <a:latin typeface="Cambria" pitchFamily="18" charset="0"/>
                <a:ea typeface="Cambria" pitchFamily="18" charset="0"/>
                <a:hlinkClick r:id="rId2"/>
              </a:rPr>
              <a:t>://</a:t>
            </a:r>
            <a:r>
              <a:rPr lang="en-US" u="sng" dirty="0" err="1" smtClean="0">
                <a:latin typeface="Cambria" pitchFamily="18" charset="0"/>
                <a:ea typeface="Cambria" pitchFamily="18" charset="0"/>
                <a:hlinkClick r:id="rId2"/>
              </a:rPr>
              <a:t>doi</a:t>
            </a:r>
            <a:r>
              <a:rPr lang="ru-RU" u="sng" dirty="0" smtClean="0">
                <a:latin typeface="Cambria" pitchFamily="18" charset="0"/>
                <a:ea typeface="Cambria" pitchFamily="18" charset="0"/>
                <a:hlinkClick r:id="rId2"/>
              </a:rPr>
              <a:t>.</a:t>
            </a:r>
            <a:r>
              <a:rPr lang="en-US" u="sng" dirty="0" smtClean="0">
                <a:latin typeface="Cambria" pitchFamily="18" charset="0"/>
                <a:ea typeface="Cambria" pitchFamily="18" charset="0"/>
                <a:hlinkClick r:id="rId2"/>
              </a:rPr>
              <a:t>org</a:t>
            </a:r>
            <a:r>
              <a:rPr lang="ru-RU" u="sng" dirty="0" smtClean="0">
                <a:latin typeface="Cambria" pitchFamily="18" charset="0"/>
                <a:ea typeface="Cambria" pitchFamily="18" charset="0"/>
                <a:hlinkClick r:id="rId2"/>
              </a:rPr>
              <a:t>/10.1007/978-3-030-59126-7_60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Публикации в печати: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Абаев А.Л., Иванюшин Д.В. Инфраструктурные войны и инфраструктурный маркетинг. О роли инфраструктуры в обеспечении глобальной конкурентоспособности предприятий, отраслей и государств</a:t>
            </a:r>
          </a:p>
          <a:p>
            <a:r>
              <a:rPr lang="ru-RU" dirty="0" smtClean="0"/>
              <a:t>Абаев А.Л., Архипова Н.И., Голова А.Г. Методика определения конкурентоспособности промышленного продукта</a:t>
            </a:r>
          </a:p>
          <a:p>
            <a:r>
              <a:rPr lang="ru-RU" dirty="0" smtClean="0"/>
              <a:t>Абаев А.Л., Голова А.Г., </a:t>
            </a:r>
            <a:r>
              <a:rPr lang="ru-RU" dirty="0" err="1" smtClean="0"/>
              <a:t>Гуриева</a:t>
            </a:r>
            <a:r>
              <a:rPr lang="ru-RU" dirty="0" smtClean="0"/>
              <a:t> М.Т. Механизмы государственной поддержки экспортной конкурентоспособности предприятий в России и других странах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Разработана </a:t>
            </a:r>
            <a:r>
              <a:rPr lang="ru-RU" dirty="0" smtClean="0"/>
              <a:t>блок-схема оценки конкурентного потенциала отраслей, которая представлена к рассмотрению Федеральной антимонопольной службе (ФАС)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700</TotalTime>
  <Words>822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ОТЧЕТ о научно-исследовательской работе по результатам реализации проекта </vt:lpstr>
      <vt:lpstr>Методика исследования</vt:lpstr>
      <vt:lpstr>Основные результаты</vt:lpstr>
      <vt:lpstr>Основные результаты</vt:lpstr>
      <vt:lpstr>Основные результаты</vt:lpstr>
      <vt:lpstr>Участие в научных мероприятиях и организация научных мероприятий по тематике проекта</vt:lpstr>
      <vt:lpstr>Список публикаций по проекту: </vt:lpstr>
      <vt:lpstr>Публикации в печати: </vt:lpstr>
      <vt:lpstr>Главный результат</vt:lpstr>
      <vt:lpstr>Слайд 10</vt:lpstr>
      <vt:lpstr>Слайд 11</vt:lpstr>
      <vt:lpstr>Практическая применимость</vt:lpstr>
      <vt:lpstr>Внедрение в образовательный процесс</vt:lpstr>
      <vt:lpstr> Сайт проекта https://mci.rggu.ru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научно-исследовательской работе по результатам реализации проекта</dc:title>
  <dc:creator>Пользователь</dc:creator>
  <cp:lastModifiedBy>RomanishinaVN</cp:lastModifiedBy>
  <cp:revision>60</cp:revision>
  <dcterms:created xsi:type="dcterms:W3CDTF">2020-12-19T11:37:46Z</dcterms:created>
  <dcterms:modified xsi:type="dcterms:W3CDTF">2020-12-24T09:01:57Z</dcterms:modified>
</cp:coreProperties>
</file>