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sldIdLst>
    <p:sldId id="256" r:id="rId2"/>
    <p:sldId id="257" r:id="rId3"/>
    <p:sldId id="260" r:id="rId4"/>
    <p:sldId id="258" r:id="rId5"/>
    <p:sldId id="279" r:id="rId6"/>
    <p:sldId id="259" r:id="rId7"/>
    <p:sldId id="277" r:id="rId8"/>
    <p:sldId id="261" r:id="rId9"/>
    <p:sldId id="275" r:id="rId10"/>
    <p:sldId id="265" r:id="rId11"/>
    <p:sldId id="278" r:id="rId12"/>
    <p:sldId id="267" r:id="rId13"/>
    <p:sldId id="271" r:id="rId14"/>
    <p:sldId id="274" r:id="rId15"/>
    <p:sldId id="272" r:id="rId16"/>
    <p:sldId id="276" r:id="rId17"/>
    <p:sldId id="273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600"/>
    <a:srgbClr val="000000"/>
    <a:srgbClr val="FF99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BDE8-5A89-44AC-A1B0-1C65530F38B1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0385E-39BE-4BAE-8350-B31671E24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006510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19B2-4958-4867-9CF6-5CF32AEE9EA9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4B07-C19B-49F6-A757-BAFB96A806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886739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5B7A-2490-4E5A-A075-D2DF829ABCBA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78D13-7A83-43DE-9988-8D08EF1614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300434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42AD-571C-4E8B-AE62-5BD9931AC823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65214-1327-474D-9827-2362B7BBFA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097570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2226-B2F5-468A-8184-3DF60123079A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EBA8B-6070-4D84-8810-E21BB36A4F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2499803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DC35-3163-40FB-9A9D-6BC25471FB50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9F6A9-42FE-4147-974F-E4A8963E25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864479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B2ED-48C6-4BF1-AA84-3B18F9D4CCD5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DC787-4FC4-4E23-8585-DE8B357B04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74360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63E1-4E7F-48DB-8E06-67FFC07DAD72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42FC3-FDD5-432B-84B1-91AC42A181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890363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4169-C712-4B97-9EEB-75FA97441038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2266-16D5-4D49-83EB-BFD5F1B71F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908726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93E5-5089-43BC-9024-BA33D95BEE5B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4251A-682B-4EC7-B740-CD2E296061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036871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B579-E510-40EB-BBE2-EAA5FBF1E138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2D77A-4984-4F2A-AE5E-60879026A6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471032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3DA283-0958-4577-A560-612D93F541C2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6984B2C-755A-4BD7-9F45-85BEC009B5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6" r:id="rId9"/>
    <p:sldLayoutId id="2147484014" r:id="rId10"/>
    <p:sldLayoutId id="2147484015" r:id="rId11"/>
  </p:sldLayoutIdLst>
  <p:transition spd="slow">
    <p:diamond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4062413" y="3800475"/>
            <a:ext cx="4572000" cy="71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mtClean="0">
              <a:latin typeface="Century Schoolbook" panose="02040604050505020304" pitchFamily="18" charset="0"/>
            </a:endParaRP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2376488" y="4516438"/>
            <a:ext cx="7464425" cy="1570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36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altLang="ru-RU" sz="3600" b="1" cap="small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МАССМЕДИА</a:t>
            </a:r>
            <a:endParaRPr lang="ru-RU" altLang="ru-RU" sz="3600" b="1" cap="small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30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Российского государственного гуманитарного университета</a:t>
            </a:r>
            <a:endParaRPr lang="ru-RU" cap="small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4511826" y="688733"/>
            <a:ext cx="3240000" cy="32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4062413" y="3800475"/>
            <a:ext cx="4572000" cy="71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mtClean="0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2413" y="3800475"/>
            <a:ext cx="4572000" cy="159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6003925" y="3290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Изображение 8" descr="-24_(        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3" y="1565275"/>
            <a:ext cx="3028950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8" descr="http://cdn-st1.rtr-vesti.ru/p/xw_1013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627188"/>
            <a:ext cx="1787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220px-1%D0%BA%D0%B0%D0%BD%D0%B0%D0%BB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4275" y="1624013"/>
            <a:ext cx="1171575" cy="115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45" name="Picture 9" descr="axLYrE8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9113" y="2844800"/>
            <a:ext cx="1327150" cy="132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46" name="Picture 10" descr="http://toplogos.ru/images/logo-ntv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2363" y="2790825"/>
            <a:ext cx="1600200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47" name="Picture 22" descr="http://zato-zvezdny.ru/wp-content/uploads/2015/09/3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5625" y="3003550"/>
            <a:ext cx="1785938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48" name="Picture 20" descr="http://www.gramota.ru/files/lib/495_gramota240x8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48625" y="3413125"/>
            <a:ext cx="2076450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49" name="Picture 16" descr="http://investments.academic.ru/pictures/investments/img1945761_Rossiyskoe_informatsionnoe_agentstvo_Novosti_RIA_Novosti_lidiruyuschiy_rossiyskiy_mediaholding_s_ochen_bogatoy_70_letney_istorie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7213" y="4438650"/>
            <a:ext cx="1985962" cy="87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50" name="Picture 30" descr="http://vignette2.wikia.nocookie.net/tvpedia/images/7/74/%D0%A2%D0%A0%D0%9E.png/revision/latest?cb=20120311032229&amp;path-prefix=r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06863" y="4640263"/>
            <a:ext cx="1185862" cy="94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51" name="Picture 18" descr="http://www.kritikanstvo.ru/publications/2/big.jpg"/>
          <p:cNvPicPr>
            <a:picLocks noChangeAspect="1" noChangeArrowheads="1"/>
          </p:cNvPicPr>
          <p:nvPr/>
        </p:nvPicPr>
        <p:blipFill>
          <a:blip r:embed="rId11"/>
          <a:srcRect t="24875" b="30330"/>
          <a:stretch>
            <a:fillRect/>
          </a:stretch>
        </p:blipFill>
        <p:spPr bwMode="auto">
          <a:xfrm>
            <a:off x="5857875" y="4362450"/>
            <a:ext cx="1787525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52" name="Picture 15" descr="Moskovskiy_komsomolets_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86850" y="1563688"/>
            <a:ext cx="1344613" cy="155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53" name="Picture 24" descr="http://www.responsesource.com/content/uploads/2014/10/16-Oct-Ell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46325" y="5581650"/>
            <a:ext cx="1392238" cy="75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54" name="Picture 28" descr="http://1.bp.blogspot.com/-GEaIOUI83Xo/UnOsGZrqKfI/AAAAAAAAA-I/adpbrQYHhqA/s1600/BazaarLogo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97863" y="4656138"/>
            <a:ext cx="1801812" cy="52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55" name="Picture 14" descr="http://www.nkhp.ru/sponsors/rus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7175" y="5535613"/>
            <a:ext cx="2911475" cy="66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0" name="Прямоугольник 11"/>
          <p:cNvSpPr>
            <a:spLocks noChangeArrowheads="1"/>
          </p:cNvSpPr>
          <p:nvPr/>
        </p:nvSpPr>
        <p:spPr bwMode="auto">
          <a:xfrm>
            <a:off x="2144713" y="319088"/>
            <a:ext cx="7943850" cy="5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ПРАКТИКА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6900" y="1863725"/>
            <a:ext cx="7269163" cy="4365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2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ВЫПУСКНИКИ ВОСТРЕБОВАНЫ:</a:t>
            </a:r>
          </a:p>
        </p:txBody>
      </p:sp>
      <p:sp>
        <p:nvSpPr>
          <p:cNvPr id="15364" name="Прямоугольник 12"/>
          <p:cNvSpPr>
            <a:spLocks noChangeArrowheads="1"/>
          </p:cNvSpPr>
          <p:nvPr/>
        </p:nvSpPr>
        <p:spPr bwMode="auto">
          <a:xfrm>
            <a:off x="6127750" y="2320925"/>
            <a:ext cx="5511800" cy="4745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практикующие журналисты – в  современных СМИ, занимающихся, в частности, проблемами истории и культуры России и мира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литературные критики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литературные редакторы </a:t>
            </a:r>
            <a:endParaRPr lang="ru-RU" altLang="ru-RU" sz="2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профессиональные преподаватели гуманитарных дисциплин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исследователи современных медиа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2114550" y="77788"/>
            <a:ext cx="7943850" cy="92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</a:t>
            </a: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</a:t>
            </a:r>
            <a:r>
              <a:rPr lang="ru-RU" altLang="ru-RU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МЕДИАПУБЛИЦИСТИКА</a:t>
            </a: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5367" name="Picture 7" descr="http://a.mytrend.it/finance/2013/05/461625/o.17114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00024" y="1419104"/>
            <a:ext cx="5191125" cy="5191125"/>
          </a:xfrm>
          <a:prstGeom prst="rect">
            <a:avLst/>
          </a:prstGeom>
          <a:noFill/>
          <a:ex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4062413" y="3800475"/>
            <a:ext cx="4572000" cy="71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mtClean="0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2413" y="3800475"/>
            <a:ext cx="4572000" cy="159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6003925" y="3290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1733550" y="1946275"/>
            <a:ext cx="4572000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ЖУРНАЛИСТИКА   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 баллов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экзамен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1897063" y="2903538"/>
            <a:ext cx="4572000" cy="2554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вступительного испытания на сайте факультета журналистики: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www.rsuh.ru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/media/master/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the-program-international-journalism.php?clear_cache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Прямоугольник 8"/>
          <p:cNvSpPr>
            <a:spLocks noChangeArrowheads="1"/>
          </p:cNvSpPr>
          <p:nvPr/>
        </p:nvSpPr>
        <p:spPr bwMode="auto">
          <a:xfrm>
            <a:off x="5114925" y="5988050"/>
            <a:ext cx="543242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приемной комиссии</a:t>
            </a:r>
            <a:r>
              <a:rPr lang="en-US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http://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www.rsuh.ru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/applicant/admissions-2017/</a:t>
            </a:r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2144713" y="319088"/>
            <a:ext cx="7943850" cy="5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ИСПЫТАНИЕ</a:t>
            </a:r>
          </a:p>
        </p:txBody>
      </p:sp>
      <p:pic>
        <p:nvPicPr>
          <p:cNvPr id="16395" name="Picture 11" descr="http://kazan.bezformata.ru/content/image66107986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380884" y="2884519"/>
            <a:ext cx="402985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4062413" y="3800475"/>
            <a:ext cx="4572000" cy="71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mtClean="0">
              <a:latin typeface="Century Schoolbook" panose="02040604050505020304" pitchFamily="18" charset="0"/>
            </a:endParaRPr>
          </a:p>
        </p:txBody>
      </p:sp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6003925" y="3290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2022475" y="1924050"/>
            <a:ext cx="4816475" cy="3416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КОПИЯ ПАСПОРТА 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ОРИГИНАЛ  ИЛИ  КОПИЯ ДОКУМЕНТА ОБ ОБРАЗОВАНИИ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4 ФОТОГРАФИИ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ДОКУМЕНТЫ ОБ ИНДИВИДУАЛЬНЫХ ДОСТИЖЕНИЯХ 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ЗАЯВЛЕНИЕ (можно заполнить в приемной комиссии)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2144713" y="319088"/>
            <a:ext cx="7943850" cy="5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ПРИЕМНОЙ КОМИССИИ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5114925" y="5988050"/>
            <a:ext cx="543242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приемной комиссии</a:t>
            </a:r>
            <a:r>
              <a:rPr lang="en-US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http://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www.rsuh.ru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/applicant/admissions-2017/</a:t>
            </a:r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8" descr="http://vshssn.msu.ru/wp-content/uploads/2016/08/%D0%BF%D1%80%D0%B8%D0%B5%D0%BC-%D0%B4%D0%BE%D0%BA%D1%83%D0%BC%D0%B5%D0%BD%D1%82%D0%BE%D0%B2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11885"/>
          <a:stretch/>
        </p:blipFill>
        <p:spPr bwMode="auto">
          <a:xfrm>
            <a:off x="6838951" y="2191744"/>
            <a:ext cx="3488267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3409950" y="1317625"/>
            <a:ext cx="8267700" cy="2170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всероссийского этапа Всероссийских студенческих олимпиад (далее –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приравниваются к лицам, набравшим максимальное количество баллов (100 баллов) на вступительном испытании по предмету магистерской подготовки, при условии соответствия профиля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направлению подготовки магистратуры и (или) профилю магистерской программы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1975" y="3702050"/>
            <a:ext cx="11115675" cy="300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 приеме на обучение по программам магистратуры поступающему могут быть начислены баллы за следующие индивидуальные достижения: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диплома о высшем образовании с отличием – 10 баллов;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научной публикации по выбранному направлению подготовки – 2 балла (за одну публикацию по выбору поступающего);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диплома призера заключительного этапа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 условии соответствия профиля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направлению подготовки магистратуры) – 2 балла.</a:t>
            </a: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2144713" y="319088"/>
            <a:ext cx="7943850" cy="5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ДОСТИЖЕНИЙ</a:t>
            </a:r>
          </a:p>
        </p:txBody>
      </p:sp>
      <p:pic>
        <p:nvPicPr>
          <p:cNvPr id="18438" name="Picture 6" descr="http://s21-miass.ucoz.ru/2017/imag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74500" y="934189"/>
            <a:ext cx="3240000" cy="3240000"/>
          </a:xfrm>
          <a:prstGeom prst="rect">
            <a:avLst/>
          </a:prstGeom>
          <a:noFill/>
          <a:ex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4062413" y="3800475"/>
            <a:ext cx="4572000" cy="71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mtClean="0">
              <a:latin typeface="Century Schoolbook" panose="02040604050505020304" pitchFamily="18" charset="0"/>
            </a:endParaRPr>
          </a:p>
        </p:txBody>
      </p: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6003925" y="3290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1617663"/>
            <a:ext cx="4994275" cy="278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500" u="sng" cap="small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 РГГУ:</a:t>
            </a:r>
            <a:br>
              <a:rPr lang="ru-RU" altLang="ru-RU" sz="2500" u="sng" cap="small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 499 973 40 16</a:t>
            </a:r>
            <a:b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massmediarggu@bk.ru</a:t>
            </a:r>
            <a:endParaRPr lang="ru-RU" altLang="ru-RU" sz="2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500" u="sng" cap="small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журналистики РГГУ:</a:t>
            </a:r>
            <a:br>
              <a:rPr lang="ru-RU" altLang="ru-RU" sz="2500" u="sng" cap="small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495 250 68 01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www.media.rsuh.ru</a:t>
            </a:r>
            <a:r>
              <a:rPr lang="en-US" altLang="ru-RU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2144713" y="319088"/>
            <a:ext cx="7943850" cy="5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</a:p>
        </p:txBody>
      </p:sp>
      <p:pic>
        <p:nvPicPr>
          <p:cNvPr id="19467" name="Picture 11" descr="http://yashodaprana.ru/wp-content/uploads/2016/10/contact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21375297">
            <a:off x="1286316" y="4578922"/>
            <a:ext cx="5459999" cy="2520000"/>
          </a:xfrm>
          <a:prstGeom prst="rect">
            <a:avLst/>
          </a:prstGeom>
          <a:noFill/>
          <a:extLst/>
        </p:spPr>
      </p:pic>
      <p:pic>
        <p:nvPicPr>
          <p:cNvPr id="19473" name="Picture 17" descr="http://xn--80aiyb6f.xn--p1ai/uploads/images/content-panel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820680" y="1356895"/>
            <a:ext cx="4237317" cy="4237317"/>
          </a:xfrm>
          <a:prstGeom prst="rect">
            <a:avLst/>
          </a:prstGeom>
          <a:noFill/>
          <a:ex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1"/>
          <p:cNvSpPr txBox="1">
            <a:spLocks noChangeArrowheads="1"/>
          </p:cNvSpPr>
          <p:nvPr/>
        </p:nvSpPr>
        <p:spPr bwMode="auto">
          <a:xfrm>
            <a:off x="4154488" y="2401888"/>
            <a:ext cx="4384675" cy="438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25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sz="225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5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media.rsuh.ru</a:t>
            </a:r>
            <a:endParaRPr lang="ru-RU" sz="225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4117975" y="3184525"/>
            <a:ext cx="2981325" cy="4397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25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vk.com/club134704694</a:t>
            </a:r>
            <a:endParaRPr lang="ru-RU" sz="2250" b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TextBox 13"/>
          <p:cNvSpPr txBox="1">
            <a:spLocks noChangeArrowheads="1"/>
          </p:cNvSpPr>
          <p:nvPr/>
        </p:nvSpPr>
        <p:spPr bwMode="auto">
          <a:xfrm>
            <a:off x="4087813" y="3989388"/>
            <a:ext cx="4168775" cy="438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25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www.instagram.com/media.rsuh</a:t>
            </a:r>
            <a:endParaRPr lang="ru-RU" sz="2250" b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4148138" y="4856163"/>
            <a:ext cx="4079875" cy="438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25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www.youtube.com/user/stkrggu</a:t>
            </a:r>
            <a:endParaRPr lang="ru-RU" sz="2250" b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8" name="Picture 4" descr="http://minutoligado.com.br/wp-content/uploads/2013/11/Facebook-hacke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t="15675" r="7336" b="19586"/>
          <a:stretch>
            <a:fillRect/>
          </a:stretch>
        </p:blipFill>
        <p:spPr bwMode="auto">
          <a:xfrm>
            <a:off x="2814638" y="2165350"/>
            <a:ext cx="78581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http://skynet2.ru/wp-content/uploads/2015/09/778fb0_ab7d93d606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836863"/>
            <a:ext cx="12461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http://readytospeak.ru/wp-content/uploads/2015/09/insta_rea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5" t="9140" r="23378" b="9297"/>
          <a:stretch>
            <a:fillRect/>
          </a:stretch>
        </p:blipFill>
        <p:spPr bwMode="auto">
          <a:xfrm>
            <a:off x="2841625" y="3790950"/>
            <a:ext cx="7715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http://www.altstav.ru/afisha/wp-content/uploads/2016/07/utu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25525" r="5624" b="23425"/>
          <a:stretch>
            <a:fillRect/>
          </a:stretch>
        </p:blipFill>
        <p:spPr bwMode="auto">
          <a:xfrm>
            <a:off x="2459038" y="4719638"/>
            <a:ext cx="14859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2144713" y="319088"/>
            <a:ext cx="7943850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ЖУРНАЛИСТИКИ</a:t>
            </a:r>
          </a:p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СОЦИАЛЬНЫХ СЕТЯХ</a:t>
            </a:r>
            <a:endParaRPr lang="ru-RU" altLang="ru-RU" sz="27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4062413" y="3800475"/>
            <a:ext cx="4572000" cy="71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mtClean="0">
              <a:latin typeface="Century Schoolbook" panose="02040604050505020304" pitchFamily="18" charset="0"/>
            </a:endParaRP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6003925" y="3290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Лента лицом вверх 1"/>
          <p:cNvSpPr/>
          <p:nvPr/>
        </p:nvSpPr>
        <p:spPr>
          <a:xfrm>
            <a:off x="752475" y="212725"/>
            <a:ext cx="10668000" cy="1730375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1E0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5718" y="482646"/>
            <a:ext cx="45005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5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45432" y="2117545"/>
            <a:ext cx="6882083" cy="4588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3824288" y="87313"/>
            <a:ext cx="4572000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altLang="ru-RU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МАССМЕДИА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7" name="Прямоугольник 7"/>
          <p:cNvSpPr>
            <a:spLocks noChangeArrowheads="1"/>
          </p:cNvSpPr>
          <p:nvPr/>
        </p:nvSpPr>
        <p:spPr bwMode="auto">
          <a:xfrm>
            <a:off x="3917950" y="1538288"/>
            <a:ext cx="4527550" cy="5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7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Факультет журналистики</a:t>
            </a: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1609725" y="2297113"/>
            <a:ext cx="3060700" cy="71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025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2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журналистики </a:t>
            </a: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7456488" y="2368550"/>
            <a:ext cx="3060700" cy="1027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2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телевизионных, </a:t>
            </a:r>
            <a:br>
              <a:rPr lang="ru-RU" altLang="ru-RU" sz="202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202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радио </a:t>
            </a:r>
            <a:br>
              <a:rPr lang="ru-RU" altLang="ru-RU" sz="202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202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интернет-технологий </a:t>
            </a:r>
          </a:p>
        </p:txBody>
      </p:sp>
      <p:sp>
        <p:nvSpPr>
          <p:cNvPr id="6150" name="Прямоугольник 12"/>
          <p:cNvSpPr>
            <a:spLocks noChangeArrowheads="1"/>
          </p:cNvSpPr>
          <p:nvPr/>
        </p:nvSpPr>
        <p:spPr bwMode="auto">
          <a:xfrm>
            <a:off x="1609725" y="4419600"/>
            <a:ext cx="3060700" cy="1027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025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2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литературной критики </a:t>
            </a:r>
          </a:p>
        </p:txBody>
      </p:sp>
      <p:sp>
        <p:nvSpPr>
          <p:cNvPr id="6151" name="Прямоугольник 13"/>
          <p:cNvSpPr>
            <a:spLocks noChangeArrowheads="1"/>
          </p:cNvSpPr>
          <p:nvPr/>
        </p:nvSpPr>
        <p:spPr bwMode="auto">
          <a:xfrm>
            <a:off x="7896225" y="4419600"/>
            <a:ext cx="2428875" cy="715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025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2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025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медиаречи</a:t>
            </a:r>
            <a:r>
              <a:rPr lang="ru-RU" altLang="ru-RU" sz="202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52" name="Прямоугольник 14"/>
          <p:cNvSpPr>
            <a:spLocks noChangeArrowheads="1"/>
          </p:cNvSpPr>
          <p:nvPr/>
        </p:nvSpPr>
        <p:spPr bwMode="auto">
          <a:xfrm>
            <a:off x="4510088" y="5741988"/>
            <a:ext cx="3060700" cy="1027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2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Учебно-научный центр экономики и социологии </a:t>
            </a:r>
            <a:r>
              <a:rPr lang="ru-RU" altLang="ru-RU" sz="2025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медиарынка</a:t>
            </a:r>
            <a:endParaRPr lang="ru-RU" altLang="ru-RU" sz="2025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698811" y="2619981"/>
            <a:ext cx="2796172" cy="2880000"/>
          </a:xfrm>
          <a:prstGeom prst="ellipse">
            <a:avLst/>
          </a:prstGeom>
          <a:noFill/>
          <a:ln w="12700"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4062413" y="3800475"/>
            <a:ext cx="4572000" cy="71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mtClean="0">
              <a:latin typeface="Century Schoolbook" panose="02040604050505020304" pitchFamily="18" charset="0"/>
            </a:endParaRP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3749675" y="25701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4016375" y="82550"/>
            <a:ext cx="4210050" cy="9223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Направление подготовки </a:t>
            </a:r>
            <a:endParaRPr lang="en-US" altLang="ru-RU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«ЖУРНАЛИСТИКА»</a:t>
            </a:r>
          </a:p>
        </p:txBody>
      </p:sp>
      <p:sp>
        <p:nvSpPr>
          <p:cNvPr id="7173" name="Прямоугольник 3"/>
          <p:cNvSpPr>
            <a:spLocks noChangeArrowheads="1"/>
          </p:cNvSpPr>
          <p:nvPr/>
        </p:nvSpPr>
        <p:spPr bwMode="auto">
          <a:xfrm>
            <a:off x="2146300" y="2581275"/>
            <a:ext cx="471011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ОБУЧЕНИЯ:   очная; заочная</a:t>
            </a:r>
            <a:endParaRPr lang="ru-RU" altLang="ru-RU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2151063" y="2998788"/>
            <a:ext cx="5545137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  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года; 2,5 года</a:t>
            </a:r>
          </a:p>
        </p:txBody>
      </p:sp>
      <p:sp>
        <p:nvSpPr>
          <p:cNvPr id="7176" name="Прямоугольник 11"/>
          <p:cNvSpPr>
            <a:spLocks noChangeArrowheads="1"/>
          </p:cNvSpPr>
          <p:nvPr/>
        </p:nvSpPr>
        <p:spPr bwMode="auto">
          <a:xfrm>
            <a:off x="2238375" y="1308100"/>
            <a:ext cx="862965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 </a:t>
            </a:r>
            <a:r>
              <a:rPr lang="ru-RU" altLang="ru-RU" sz="30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0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0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000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altLang="ru-RU" sz="3000" b="1" cap="small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медиапублицистика</a:t>
            </a:r>
            <a:r>
              <a:rPr lang="ru-RU" altLang="ru-RU" sz="3000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3000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Прямоугольник 12"/>
          <p:cNvSpPr>
            <a:spLocks noChangeArrowheads="1"/>
          </p:cNvSpPr>
          <p:nvPr/>
        </p:nvSpPr>
        <p:spPr bwMode="auto">
          <a:xfrm>
            <a:off x="5275263" y="4643438"/>
            <a:ext cx="2716212" cy="1616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 места: 10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Контрактная основа: 30       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defRPr/>
            </a:pP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Прямоугольник 2"/>
          <p:cNvSpPr>
            <a:spLocks noChangeArrowheads="1"/>
          </p:cNvSpPr>
          <p:nvPr/>
        </p:nvSpPr>
        <p:spPr bwMode="auto">
          <a:xfrm>
            <a:off x="6003925" y="3979863"/>
            <a:ext cx="3846513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КАМПАНИЯ 2017</a:t>
            </a:r>
          </a:p>
        </p:txBody>
      </p:sp>
      <p:sp>
        <p:nvSpPr>
          <p:cNvPr id="7179" name="Прямоугольник 12"/>
          <p:cNvSpPr>
            <a:spLocks noChangeArrowheads="1"/>
          </p:cNvSpPr>
          <p:nvPr/>
        </p:nvSpPr>
        <p:spPr bwMode="auto">
          <a:xfrm>
            <a:off x="7878763" y="4643438"/>
            <a:ext cx="2732087" cy="1616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ФОРМА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 места: 10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Контрактная основа: 30       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defRPr/>
            </a:pP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1" name="Picture 13" descr="http://netreforme.org/wp-content/uploads/2015/09/36_vuzy_rezonans_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40613" y="3683794"/>
            <a:ext cx="3292475" cy="2469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4062413" y="3800475"/>
            <a:ext cx="4572000" cy="71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mtClean="0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2413" y="3800475"/>
            <a:ext cx="4572000" cy="159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202113" y="3605213"/>
            <a:ext cx="7232650" cy="1247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литературной критики, </a:t>
            </a:r>
            <a:endParaRPr lang="ru-RU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</a:p>
          <a:p>
            <a:pPr eaLnBrk="1" hangingPunct="1">
              <a:defRPr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500" b="1" cap="sm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ru-RU" sz="2500" b="1" cap="small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 </a:t>
            </a:r>
            <a:r>
              <a:rPr lang="ru-RU" sz="2500" b="1" cap="small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Киянская</a:t>
            </a:r>
            <a:endParaRPr lang="ru-RU" sz="2500" b="1" cap="small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7" name="Прямоугольник 11"/>
          <p:cNvSpPr>
            <a:spLocks noChangeArrowheads="1"/>
          </p:cNvSpPr>
          <p:nvPr/>
        </p:nvSpPr>
        <p:spPr bwMode="auto">
          <a:xfrm>
            <a:off x="2114550" y="77788"/>
            <a:ext cx="7943850" cy="92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</a:t>
            </a: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</a:t>
            </a:r>
            <a:r>
              <a:rPr lang="ru-RU" altLang="ru-RU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МЕДИАПУБЛИЦИСТИКА</a:t>
            </a: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198" name="Прямоугольник 17"/>
          <p:cNvSpPr>
            <a:spLocks noChangeArrowheads="1"/>
          </p:cNvSpPr>
          <p:nvPr/>
        </p:nvSpPr>
        <p:spPr bwMode="auto">
          <a:xfrm>
            <a:off x="4246563" y="1863725"/>
            <a:ext cx="4983162" cy="1476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000" b="1" cap="small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</a:p>
          <a:p>
            <a:pPr eaLnBrk="1" hangingPunct="1">
              <a:defRPr/>
            </a:pPr>
            <a:r>
              <a:rPr lang="ru-RU" sz="3000" b="1" cap="small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магистерской </a:t>
            </a:r>
            <a:r>
              <a:rPr lang="ru-RU" sz="3000" b="1" cap="sm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</p:txBody>
      </p:sp>
      <p:sp>
        <p:nvSpPr>
          <p:cNvPr id="8199" name="Прямоугольник 18"/>
          <p:cNvSpPr>
            <a:spLocks noChangeArrowheads="1"/>
          </p:cNvSpPr>
          <p:nvPr/>
        </p:nvSpPr>
        <p:spPr bwMode="auto">
          <a:xfrm>
            <a:off x="4635500" y="5313363"/>
            <a:ext cx="6365875" cy="16303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интересы: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история и культура России, культурно-просветительская тематика в СМИ, современная публицистика,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медиапублицистика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литературная критика.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200" name="Picture 9" descr="G:\архивы\арх4.10.05\oksana\фото\фото\2005\24 апр 2005\_MG_8278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12512" t="-953" r="25545" b="953"/>
          <a:stretch/>
        </p:blipFill>
        <p:spPr bwMode="auto">
          <a:xfrm>
            <a:off x="502598" y="2043119"/>
            <a:ext cx="3223904" cy="3792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4062413" y="3800475"/>
            <a:ext cx="4572000" cy="71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mtClean="0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2413" y="3800475"/>
            <a:ext cx="4572000" cy="159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6003925" y="3290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4105275" y="128588"/>
            <a:ext cx="3981450" cy="5064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b="1" cap="small" spc="113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Наши преподаватели</a:t>
            </a:r>
            <a:endParaRPr lang="ru-RU" sz="2700" b="1" cap="small" spc="113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14907" t="-356" r="17657" b="-398"/>
          <a:stretch/>
        </p:blipFill>
        <p:spPr>
          <a:xfrm>
            <a:off x="4638179" y="1868929"/>
            <a:ext cx="2889504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4949825" y="4618038"/>
            <a:ext cx="2305050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spc="11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Михаил Одесский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7881938" y="3411538"/>
            <a:ext cx="24431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spc="11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Евгения </a:t>
            </a:r>
            <a:r>
              <a:rPr lang="ru-RU" b="1" spc="113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Басовская</a:t>
            </a:r>
            <a:endParaRPr lang="ru-RU" b="1" spc="113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1870075" y="3411538"/>
            <a:ext cx="2397125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spc="11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Николай Сванидзе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19331" t="62" r="15397"/>
          <a:stretch/>
        </p:blipFill>
        <p:spPr>
          <a:xfrm>
            <a:off x="7646481" y="693723"/>
            <a:ext cx="2913888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7575550" y="6357938"/>
            <a:ext cx="3055938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spc="11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Александр </a:t>
            </a:r>
            <a:r>
              <a:rPr lang="ru-RU" b="1" spc="113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Парканский</a:t>
            </a:r>
            <a:endParaRPr lang="ru-RU" b="1" spc="113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30" name="TextBox 14"/>
          <p:cNvSpPr txBox="1">
            <a:spLocks noChangeArrowheads="1"/>
          </p:cNvSpPr>
          <p:nvPr/>
        </p:nvSpPr>
        <p:spPr bwMode="auto">
          <a:xfrm>
            <a:off x="1727200" y="6357938"/>
            <a:ext cx="2689225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spc="11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Анастасия </a:t>
            </a:r>
            <a:r>
              <a:rPr lang="ru-RU" b="1" spc="113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Готовцева</a:t>
            </a:r>
            <a:endParaRPr lang="ru-RU" b="1" spc="113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10302" t="13753" r="13512" b="41067"/>
          <a:stretch/>
        </p:blipFill>
        <p:spPr>
          <a:xfrm>
            <a:off x="1615366" y="3639754"/>
            <a:ext cx="2913888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 rotWithShape="1">
          <a:blip r:embed="rId5" cstate="print"/>
          <a:srcRect l="7320" t="12039" r="7464" b="31805"/>
          <a:stretch/>
        </p:blipFill>
        <p:spPr bwMode="auto">
          <a:xfrm>
            <a:off x="7646481" y="3639754"/>
            <a:ext cx="2913888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3" name="Picture 17" descr="http://g3.dcdn.lt/images/pix/nikolaj-svanidze-66244180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4006" r="24044"/>
          <a:stretch/>
        </p:blipFill>
        <p:spPr bwMode="auto">
          <a:xfrm>
            <a:off x="1579975" y="693723"/>
            <a:ext cx="2913888" cy="28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6003925" y="3290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736850" y="138113"/>
            <a:ext cx="6738938" cy="508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7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Мастер-классы ведущих журналистов</a:t>
            </a:r>
            <a:endParaRPr lang="ru-RU" sz="2700" cap="small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7792" r="6281"/>
          <a:stretch/>
        </p:blipFill>
        <p:spPr>
          <a:xfrm>
            <a:off x="2612928" y="994796"/>
            <a:ext cx="371202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9241"/>
          <a:stretch/>
        </p:blipFill>
        <p:spPr>
          <a:xfrm>
            <a:off x="6106216" y="1292954"/>
            <a:ext cx="3920787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450798" y="3589046"/>
            <a:ext cx="421575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127075" y="3771322"/>
            <a:ext cx="369230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2054225"/>
            <a:ext cx="7269163" cy="436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ПРОГРАММЫ:</a:t>
            </a:r>
          </a:p>
        </p:txBody>
      </p:sp>
      <p:sp>
        <p:nvSpPr>
          <p:cNvPr id="11268" name="Прямоугольник 12"/>
          <p:cNvSpPr>
            <a:spLocks noChangeArrowheads="1"/>
          </p:cNvSpPr>
          <p:nvPr/>
        </p:nvSpPr>
        <p:spPr bwMode="auto">
          <a:xfrm>
            <a:off x="793750" y="2601913"/>
            <a:ext cx="6235700" cy="3409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актуальных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проблем современной журналистики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Углубленная историко-культурная подготовка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– как действующие практики СМИ, так и ведущие современные ученые </a:t>
            </a:r>
            <a:endParaRPr lang="ru-RU" altLang="ru-RU" sz="2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известных журналистов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стажировки </a:t>
            </a: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9296400" y="6135688"/>
            <a:ext cx="1966913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Давид Фельдман</a:t>
            </a:r>
          </a:p>
        </p:txBody>
      </p:sp>
      <p:pic>
        <p:nvPicPr>
          <p:cNvPr id="11270" name="Picture 7" descr="C:\Users\Оксана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3502"/>
          <a:stretch/>
        </p:blipFill>
        <p:spPr bwMode="auto">
          <a:xfrm>
            <a:off x="9379856" y="1949456"/>
            <a:ext cx="1800000" cy="3996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2114550" y="77788"/>
            <a:ext cx="7943850" cy="92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</a:t>
            </a: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</a:t>
            </a:r>
            <a:r>
              <a:rPr lang="ru-RU" altLang="ru-RU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МЕДИАПУБЛИЦИСТИКА</a:t>
            </a: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301163" y="9448800"/>
            <a:ext cx="3895725" cy="159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6003925" y="3290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450850" y="2203450"/>
            <a:ext cx="2409825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ЧАСТЬ</a:t>
            </a:r>
          </a:p>
        </p:txBody>
      </p:sp>
      <p:sp>
        <p:nvSpPr>
          <p:cNvPr id="12293" name="Прямоугольник 12"/>
          <p:cNvSpPr>
            <a:spLocks noChangeArrowheads="1"/>
          </p:cNvSpPr>
          <p:nvPr/>
        </p:nvSpPr>
        <p:spPr bwMode="auto">
          <a:xfrm>
            <a:off x="755650" y="2673350"/>
            <a:ext cx="6330950" cy="3409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теории массовой коммуникации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altLang="ru-RU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медиасистемы</a:t>
            </a:r>
            <a:endParaRPr lang="ru-RU" altLang="ru-RU" sz="2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Журналистика как социокультурный феномен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altLang="ru-RU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медиатекст</a:t>
            </a:r>
            <a:endParaRPr lang="ru-RU" altLang="ru-RU" sz="2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Деонтология журналистики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теории и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технологии журналистики</a:t>
            </a: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2114550" y="77788"/>
            <a:ext cx="7943850" cy="92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</a:t>
            </a: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</a:t>
            </a:r>
            <a:r>
              <a:rPr lang="ru-RU" altLang="ru-RU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МЕДИАПУБЛИЦИСТИКА</a:t>
            </a: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2297" name="Picture 9" descr="http://novosti33.ru/wp-content/uploads/2016/08/12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356311" y="4316200"/>
            <a:ext cx="323999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9" name="Picture 11" descr="http://www.s.06239.com.ua/section/newsIconCis2/upload/images/news/icon/984940037_14729799669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239001" y="1813322"/>
            <a:ext cx="323999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62413" y="3800475"/>
            <a:ext cx="4572000" cy="159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6003925" y="3290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5" name="Прямоугольник 12"/>
          <p:cNvSpPr>
            <a:spLocks noChangeArrowheads="1"/>
          </p:cNvSpPr>
          <p:nvPr/>
        </p:nvSpPr>
        <p:spPr bwMode="auto">
          <a:xfrm>
            <a:off x="693738" y="2611438"/>
            <a:ext cx="5621337" cy="3409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отечественной повседневности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отечественной публицистики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Популяризация науки в СМИ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Медиапублицистика</a:t>
            </a:r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современных СМИ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 и </a:t>
            </a:r>
            <a:r>
              <a:rPr lang="ru-RU" altLang="ru-RU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медиапублицистика</a:t>
            </a:r>
            <a:endParaRPr lang="ru-RU" altLang="ru-RU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Медиапублицистика</a:t>
            </a:r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иностранных языках</a:t>
            </a: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2114550" y="77788"/>
            <a:ext cx="7943850" cy="92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</a:t>
            </a:r>
            <a:br>
              <a:rPr lang="ru-RU" altLang="ru-RU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</a:t>
            </a:r>
            <a:r>
              <a:rPr lang="ru-RU" altLang="ru-RU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МЕДИАПУБЛИЦИСТИКА</a:t>
            </a:r>
            <a:r>
              <a:rPr lang="ru-RU" alt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6088" y="2032000"/>
            <a:ext cx="3222625" cy="3968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ВАРИАТИВНАЯ ЧАСТЬ</a:t>
            </a:r>
          </a:p>
        </p:txBody>
      </p:sp>
      <p:pic>
        <p:nvPicPr>
          <p:cNvPr id="13323" name="Picture 11" descr="https://www.miloserdie.ru/pic/object_5.1164276998.72737.jpg?x41640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35100"/>
          <a:stretch/>
        </p:blipFill>
        <p:spPr bwMode="auto">
          <a:xfrm>
            <a:off x="7901270" y="2031564"/>
            <a:ext cx="3161736" cy="3653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Красный и оранжевый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</TotalTime>
  <Words>416</Words>
  <Application>Microsoft Office PowerPoint</Application>
  <PresentationFormat>Широкоэкранный</PresentationFormat>
  <Paragraphs>119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 Light</vt:lpstr>
      <vt:lpstr>Calibri</vt:lpstr>
      <vt:lpstr>Times New Roman</vt:lpstr>
      <vt:lpstr>Century Schoolbook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ПРОГРАММЫ:</vt:lpstr>
      <vt:lpstr>Презентация PowerPoint</vt:lpstr>
      <vt:lpstr>Презентация PowerPoint</vt:lpstr>
      <vt:lpstr>Презентация PowerPoint</vt:lpstr>
      <vt:lpstr>НАШИ ВЫПУСКНИКИ ВОСТРЕБОВАНЫ: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МАША</cp:lastModifiedBy>
  <cp:revision>172</cp:revision>
  <dcterms:created xsi:type="dcterms:W3CDTF">2017-01-25T11:50:41Z</dcterms:created>
  <dcterms:modified xsi:type="dcterms:W3CDTF">2017-04-14T14:10:19Z</dcterms:modified>
</cp:coreProperties>
</file>