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>
      <p:cViewPr varScale="1">
        <p:scale>
          <a:sx n="70" d="100"/>
          <a:sy n="70" d="100"/>
        </p:scale>
        <p:origin x="14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4" d="100"/>
          <a:sy n="74" d="100"/>
        </p:scale>
        <p:origin x="-1576" y="5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1C6A28-0C36-4514-87FC-C11AF6E95A2C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62F604-BC18-4BAA-8BEE-1A6E8AFF0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Whitney Book"/>
              </a:rPr>
              <a:t>Ведущий говорит группе примерно следующее: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«Наше сегодняшнее занятие продлится 90 минут и будет посвящено общению, свободному от проявлений дискриминации. Мы поговорим о том, какие люди вероятнее других могут стать жертвами дискриминации, и о том, как построить общение, чтобы словом или делом не обидеть и не унизить их. В итоге нашего занятия мы сформулируем для себя правила корректного общения, свободного от проявлений дискриминации».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4E70C-0892-4A90-9A56-7202BEDB90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«Прежде чем мы продолжим занятие, я предлагаю разобраться, что такое дискриминация.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Дискриминация (от латинского </a:t>
            </a:r>
            <a:r>
              <a:rPr lang="ru-RU" sz="1400" i="1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discriminatio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 — „различаю”) — это негативное отношение, предвзятость, насилие, несправедливость и лишение определенных прав людей по причине их принадлежности к какой-либо социальной группе».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5D3EF6-84F7-4EA7-BF4D-BA002F559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6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«Каждый раз, когда речь идет о дискриминации, можно проследить три общих черты — ТРИ ПРИЗНАКА ДИСКРИМИНАЦИИ: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 smtClean="0">
              <a:solidFill>
                <a:schemeClr val="accent5">
                  <a:lumMod val="75000"/>
                </a:schemeClr>
              </a:solidFill>
              <a:latin typeface="Whitney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1. Различия между людьми подчеркиваются и считаются важными. Все люди отличаются друг от друга по множеству критериев. Большинство различий не замечается людьми (например, номер паспорта, цвет глаз, группа крови), но если люди дискриминируются — различия рассматриваются как важные и социально значимые (например, конфессия). При этом людей сразу же делят на противоположные категории (религиозные — нерелигиозные, христиане — мусульмане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7E52ED-CD4C-42B5-BF0B-5459F213B7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«2. Людям с различиями приписывают негативные качества. Мы часто смотрим на людей стереотипно. Некоторые наши стереотипы могут быть нейтральными или положительными (например, убеждение, что все женщины любят заботиться о детях или что итальянцы очень экспрессивные). Но если речь идет о дискриминации, людям приписывают качества, не имеющие отношения к их отличительной черте (их могут посчитать угрозой для окружающих, могут решить, что у них низкий уровень интеллекта, и т.д.)».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80B9C-E5C2-4CC6-85BF-CB61642A3F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«3. Люди делятся на „нас” и на „них”. Когда мы кого-то дискриминируем, мы мыслим категориями „мы” и „они”. Такое деление позволяет считать, что люди, принадлежащие к другой конфессии, не совсем люди или, во всяком случае, не настолько люди, как „мы”, или у них чуть меньше прав, или к ним можно отнестись снисходительно, как к „младшим братьям”. Если в какой-либо ситуации людей легко разделить на „нас” и на „них”, то речь идет о дискриминации.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Российское законодательство запрещает любую форму дискриминации, в том числе по конфессиональному признаку».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DACB8-4061-4D8C-9D63-841A1BFDBC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9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Ситуация 1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Светлана с подругой Настей смотрят матч на фан-зоне. Команда, за которую они болеют, выходит на поле, многие игроки крестятся и трогают руками газон.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Как поступит Светлана?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D4201-F517-4D44-939C-47C4A3D2AA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 этом случае подчеркиваются различия между группами (религиозными и нерелигиозными), и на основании этих различий религиозным людям приписываются негативные качества (в данном случае — определение «варвары»).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Такое поведение дискриминирует.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BFB1DA-BD63-4CC2-BA14-A00EBAA06A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Это действие полно сарказма и обесценивания значения религии в жизни конкретного человека. Это противоречит Декларации о ликвидации всех форм нетерпимости и дискриминации на основе религии или убеждений.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 Декларации подчеркивается, что религия или убеждения являются для каждого, кто их придерживается, одним из основных элементов его понимания жизни и что свободу религии или убеждений следует полностью соблюдать и гарантировать.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12F96-3B29-4CC7-90AF-715AB03AC6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34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Такое поведение дискриминирует, ведь цель дискриминации — уничтожение или умаление признания прав и свобод человека, в том числе связанных с религией и убеждениями.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 Декларации о ликвидации всех форм нетерпимости и дискриминации на основе религии или убеждений сказано, что свобода исповедовать религию или выражать убеждения подлежит лишь ограничениям, установленным законом и необходимым для охраны общественной безопасности, порядка, здоровья и морали, равно как и основных прав и свобод других лиц. Простыми словами: если это никому не угрожает, мы не можем останавливать человека в проявлении религиозных чувств. И в этом нет ничего неприличного.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DC3E5-3A4F-414E-85EC-29393CB050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Такое поведение не дискриминирует. В спорте религия, как и раса, и другие различия, не имеет никакого значения. А дух соревнования должен поддерживаться взаимным уважением игроков и болельщиков.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EBAC7-868E-4F7C-98A6-205349824F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Ситуация 2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Друзья Андрей и Егор пришли на матч и уже сидят на своих местах на трибуне. Мимо них к своему месту проходит мусульманин в традиционной для арабских стран одежде. Егор смотрит на Андрея и говорит: «Смотри, террорист идет!»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Как поступит Андрей?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8192B-63E9-46AE-AE39-FF5720A5D7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«Занятие приурочено к двум событиям. Во-первых, сегодня весь мир отмечает особый день — Международный день борьбы за ликвидацию расовой дискриминации, который проводится по решению XXI сессии Генеральной Ассамблеи ООН с 1966 года».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4CDEC-E7EB-46AC-B6F8-3177FEEEFA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57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947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Это явное предубеждение, хоть оно и широко распространено. К сожалению, трагические события, связанные с террористическими актами, очень эмоционально заряжены. Они пугают и потому прочно запечатлеваются в памяти многих людей. И поскольку в СМИ часто упоминается религиозная или национальная принадлежности «организующих» эти акты, срабатывает обобщение. Уже при виде мусульманина или мусульманки у многих возникает беспокойство, и кто-то считает, что оно обоснованно…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А теперь пример. Допустим, в вашем доме живет человек, который каждый раз, вместо того чтобы вынести мусор и положить его в бак, кидает пакет в ближайшие кусты. Вам это не нравится, вашим соседям тоже, но, несмотря на многочисленные просьбы и объявления на подъезде, это происходит раз за разом. А потом вы слышите, стоя на автобусной остановке, как кто-то говорит: «Да в этом доме одни неряхи живут, мусор все в кусты выбрасывают прямо из окон, лучше по соседней улице ходи, а то еще и на тебя скинут». Обоснован ли этот вывод? Как вам его слышать?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Руководствуясь предубеждением, мы можем дискриминировать человека, если приписываем ему и его социальной группе негативное качество. Поэтому одно из главных правил недискриминации — не обобщать и не клеить ярлыки.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E1EA5-CFA7-4344-AC1B-D051C84A4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Здорово, когда человеку не приписывают негативное качество, основываясь на его внешнем виде и некотором представлении о социальной (в данном случае религиозной) группе, к которой он принадлежит. Но подумайте, как такая реакция выглядит со стороны? Вот именно, как поддержка! Никто не знает, что происходит у человека в голове. А смех — это одобрительная реакция на слова. Возможно, такой ответ снизит напряжение, если Егор говорил серьезно, но вдвоем ребята все-таки дискриминировали человека.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5AD2EA-D1F6-431B-8B24-952125577F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Дискриминация возникает не в действиях и даже не в словах, а в первую очередь в мыслях. Сама мысль, что человек в мусульманской одежде является террористом, ведет к дискриминации. Даже если на словах Андрей не согласится с Егором, сомнение в голосе только укрепит убежденность в самом худшем.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Такой ответ — попытка остановить дискриминацию, которая, вероятно, только усугубила ее.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23157-B667-44A2-A973-2674907F1C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53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Это самый предпочтительный способ, которым можно отреагировать на подобное высказывание. Так Андрей показал, что не разделяет взглядов своего приятеля и не собирается допускать дискриминацию. И даже не столь важно, понимает ли проходящий человек по-русски или нет. Дискриминация недопустима в любом случае.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34251A-1525-4AF0-AF94-4FCF9158FE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3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Ситуация 3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Сергей с другом и его девушкой пришли в фан-зону.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Сергей решил угостить друзей и купил каждому по хот-догу. Но девушка отказалась от угощения, сказав, что она еврейка и ее религия не позволяет ей есть такую еду.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Как поступит Сергей?</a:t>
            </a: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8F658D-62D7-49EE-9721-AD99FACEB6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17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Такое поведение означает, что Сергей наделяет представителей религиозной группы негативными качествами. В данном случае считает их необразованными, незнакомыми с элементарными научными фактами. Это явное проявление дискриминации.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Кроме того, такие слова отказывают человеку в праве иметь собственные религиозные убеждения, обесценивая их. Это противоречит Декларации о ликвидации всех форм нетерпимости и дискриминации на основе религии или убеждений ООН.</a:t>
            </a: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A52D8-849A-4B51-B50C-3BDB1783D3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65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Это дискриминирующий ответ.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Во-первых, он обесценивает религиозные чувства девушки, что является серьезным оскорблением по отношению к верующему человеку.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Во-вторых, такое поведение построено на разделении людей на «мы» (в данном случае нормальных, нерелигиозных) и «они» (верующих, с заморочками).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Равноправие для представителей религиозных конфессий и уважение к религиозным убеждениям на территории России гарантируется федеральным законом «О свободе совести и о религиозных объединениях». В соответствии с этим законом недопустимым является возбуждение ненависти или вражды в связи с этим и оскорбления граждан.</a:t>
            </a: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46059-C817-44FF-8FD9-EC7ED51D36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3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Такой ответ не только является вторжением в частную жизнь, но и преувеличивает значимость различий между представителями разных религий. Различия видятся настолько непреодолимыми, что препятствуют бесконфликтному общению.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Преувеличить значение различий между группами, в частности —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различий между разными религиями — значит сделать шаг к дискриминации.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 этой ситуации Сергей осуществил «различие, исключение, ограничение или предпочтение, основанное на религии или убеждениях», а это самая настоящая дискриминация в соответствии с определением ООН.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764FC0-DF1B-4FE2-8454-B07EAC8B63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35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Комментарии для ведущего:</a:t>
            </a:r>
          </a:p>
          <a:p>
            <a:pPr>
              <a:spcBef>
                <a:spcPct val="0"/>
              </a:spcBef>
            </a:pPr>
            <a:endParaRPr lang="ru-RU" smtClean="0">
              <a:latin typeface="Whitney Book"/>
            </a:endParaRP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Такое поведение не дискриминирует.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Человек имеет право придерживаться своей религии и соблюдать соответствующие нормы и правила. Об этом говорит ст. 28 Конституции РФ: 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Whitney Book"/>
              </a:rPr>
              <a:t>Важно уважать это право, которым обладают все действующие лица в данной ситуации, а также каждый из вас, сидящих здесь.</a:t>
            </a: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300F84-790C-4F43-8178-6785064CB0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72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A97D8-BB7B-4DF6-B46D-9F8D910A44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3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«Во-вторых, менее ста дней осталось до начала грандиозного события — Чемпионата мира по футболу FIFA 2018™.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не просто соревнование футбольных команд. Это глобальное событие, оказывающее значительное влияние на весь мир». 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E235C-C583-47A4-9EB8-65EAE4C24B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0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3289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«Футбол — самая популярная и массовая игра в истории человечества.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Давайте проверим. Я буду задавать вопросы, а вас попрошу поднимать руку, если вы можете ответить на вопрос положительно. Вот первый, тренировочный вопрос: поднимите руки, кто знает, что такое футбол».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Whitney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Далее ведущий продолжает интерактивное голосование, задавая следующие вопросы: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хоть раз играл в футбол: на поле, во дворе, на любой площадке?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когда-нибудь занимался футболом в спортивных секциях?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был на футбольном матче?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У кого есть любимая футбольная команда или сборная?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знает имена кого-либо из известных футболистов?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когда-нибудь смотрел футбол по телевизору?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знает правила футбола?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Whitney Book"/>
              </a:rPr>
              <a:t>• Кто хоть раз поднял руку в этом маленьком опросе?</a:t>
            </a:r>
            <a:endParaRPr lang="ru-RU" sz="900" dirty="0">
              <a:solidFill>
                <a:srgbClr val="000000"/>
              </a:solidFill>
              <a:latin typeface="Whitney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smtClean="0">
              <a:solidFill>
                <a:srgbClr val="000000"/>
              </a:solidFill>
              <a:latin typeface="Whitney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Ведущий продолжает: «В футбол так или иначе вовлечены полтора миллиарда людей. Получается, что для каждого пятого жителя планеты футбол является важной частью жизни».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178B7-9474-451E-B264-26A1AA8F56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3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2131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«Существует около 1,5 миллионов футбольных команд. Это в 30 раз больше, чем банков во всем мире. И примерно столько же, сколько видов животных обитает на нашей планете.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Известно, что каждую минуту где-то на планете проходит футбольный матч.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Международная ассоциация футбола объединяет 211 стран, в то время как Организация Объединенных Наций — 193. Статистика распространенности футбола впечатляет.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Футбол доступен для всех. В футбол можно играть везде, где есть площадка и мяч.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футбол играют на стадионах и во дворах, в Австралии и Африке, во Владивостоке и Калининграде. Футбол объединяет людей разного возраста, разных профессий, разной веры, людей, говорящих на разных языках. Футбол является неотъемлемой частью нашего общества.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Что бы ни происходило в мире, правила футбола остаются принципиально неизменными и равными для всех. Футбол — это уникальное явление в истории человечества.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Почему футбол стал таким популярным? Секрет футбола в том, что люди из разных уголков планеты разделяют общие правила и ценности, и это их объединяет». </a:t>
            </a:r>
            <a:endParaRPr lang="ru-RU" sz="13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6FAA1-B568-4150-8368-47E34D3381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4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«Осознавая это, FIFA™ провозгласила четыре ключевых ценности Чемпионата, которые затрагивают весь мир и меняют его к лучшему. И одна из этих ценностей — многообразие и </a:t>
            </a:r>
            <a:r>
              <a:rPr lang="ru-RU" sz="1600" i="1" dirty="0" err="1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антидискриминация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».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EC2AC-DC93-49AB-994F-12AECB9C54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9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«Чемпионат мира по футболу — важнейшее футбольное событие планеты. Он проходит один раз в четыре года.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2018 году нашей стране выпала честь стать хозяйкой Чемпионата. С 14 июня по 15 июля в 11 городах России пройдут 64 матча, в которых примут участие 32 сильнейшие сборные мира.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Каждый второй жителей планеты будет смотреть Чемпионат по телевизору. Представьте себе, внимание половины населения Земли будет приковано к нашей стране.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Гостями Чемпионата станут более миллиона болельщиков из разных стран мира. Целый месяц у нас с вами будет возможность не только смотреть красивый футбол, но и общаться с людьми из самых разных уголков планеты. Это шанс получить уникальный опыт!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Чемпионат — это событие, которое объединит всех людей без исключения. И очень важно, чтобы и на матчах, и после них соблюдались его ценности, в частности ценность многообразия и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антидискриминации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. Сегодня мы подумаем, что может быть сделано для этого».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B3EF5-C273-42AB-9D12-5CF0E536E0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7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1003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«В современной жизни, к несчастью, хватает признаков, по которым люди и группы людей подвергаются дискриминации. И наиболее острый из них — религия. Именно об уважительном, корректном общении с представителями различных религий мы и поговорим сегодня.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Религия или убеждения являются для каждого, кто их придерживается, одним из основных элементов его понимания жизни. И, к сожалению, именно религиозные различия очень часто становится поводом для дискриминации. История человечества полна кровавых войн н почве межрелигиозной розни».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05E106-41C5-4526-85AD-4D13BD8CA3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5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30241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«Конституция России начинается со слов „Мы многонациональный народ Российской Федерации…” не случайно. На территории России живет 190 народов, которые придерживаются разных конфессий. Помимо традиционных конфессий — христианства, ислама, иудаизма и буддизма — распространены еще десятки других. И в обязанности государства входит обеспечение равных прав и свобод для представителей всех конфессий.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В ст. 28 Конституции РФ сказано: „Каждому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Мы видим что </a:t>
            </a:r>
            <a:r>
              <a:rPr lang="ru-RU" sz="1300" i="1" dirty="0" smtClean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усилия России и мира в целом направлен 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на обеспечение мирного межконфессионального диалога и равноправия для представителей всех религиозных убеждений.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Whitney Book"/>
              </a:rPr>
              <a:t>Однако многое зависит и от нас. Порой, встречая человека другой религии, мы, руководствуясь самыми лучшими побуждениями, можем поставить его в неловкое положение, оскорбить или даже дискриминировать. И в наших силах этого избежать».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74C75-123A-4163-B36F-FA880757E9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0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720100"/>
            <a:ext cx="8255000" cy="9398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B3BE75-F0BE-4272-8BEF-4CB5EC317D4E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7A72-50C1-4937-A1F9-FF689A425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900" b="0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D09A-3AB9-436E-A7B7-40E2F1002AC0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BB22-929C-4D63-AFE4-B58A7A896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E3A6-C202-48BC-B248-1CF3CCEDD9CD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FCB65-7808-42D7-82DF-5D351078F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D6C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4F8200-FC0E-40B2-B00B-BE3814C1BEAD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568A0-3B68-465C-BB52-36A9D8F5A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A89F-90F6-4235-AEFA-3462EBD5EC29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9A82E-E1FF-46A1-9B58-0EEF94CF7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4488" y="228600"/>
            <a:ext cx="746125" cy="814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444500" y="398463"/>
            <a:ext cx="2360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17513" y="1098550"/>
            <a:ext cx="83089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C35B-907A-4590-BDF1-C9A5A34E90DC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213" y="6564313"/>
            <a:ext cx="198437" cy="1873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13"/>
              </a:spcBef>
              <a:defRPr sz="1000">
                <a:solidFill>
                  <a:srgbClr val="0D6CB5"/>
                </a:solidFill>
                <a:latin typeface="Verdana" pitchFamily="34" charset="0"/>
              </a:defRPr>
            </a:lvl1pPr>
          </a:lstStyle>
          <a:p>
            <a:fld id="{F16F8FC4-C2CF-4684-9077-D634AA6545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5" r:id="rId4"/>
    <p:sldLayoutId id="214748365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413" y="6577013"/>
            <a:ext cx="46037" cy="161925"/>
          </a:xfrm>
          <a:prstGeom prst="rect">
            <a:avLst/>
          </a:prstGeom>
        </p:spPr>
        <p:txBody>
          <a:bodyPr lIns="0" tIns="1270" rIns="0" bIns="0">
            <a:spAutoFit/>
          </a:bodyPr>
          <a:lstStyle/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r>
              <a:rPr sz="1000" spc="-285" dirty="0">
                <a:solidFill>
                  <a:srgbClr val="0D6CB5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8194" name="Picture 3" descr="C:\Users\anyam\Downloads\заголовок 19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6626" name="Picture 2" descr="C:\Users\anyam\Downloads\диалог религий (1)\диалог религий\ФИФА Диалог религий_Page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8674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8675" name="Picture 2" descr="C:\Users\anyam\Downloads\диалог религий (1)\диалог религий\ФИФА Диалог религий_Pag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0722" name="Picture 2" descr="C:\Users\anyam\Downloads\диалог религий (1)\диалог религий\ФИФА Диалог религий_Page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2770" name="Picture 2" descr="C:\Users\anyam\Downloads\диалог религий (1)\диалог религий\ФИФА Диалог религий_Page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nyam\Downloads\диалог религий (1)\диалог религий\ФИФА Диалог религий_Pag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3"/>
          <p:cNvSpPr>
            <a:spLocks/>
          </p:cNvSpPr>
          <p:nvPr/>
        </p:nvSpPr>
        <p:spPr bwMode="auto">
          <a:xfrm>
            <a:off x="457200" y="1220788"/>
            <a:ext cx="8172450" cy="5637212"/>
          </a:xfrm>
          <a:custGeom>
            <a:avLst/>
            <a:gdLst/>
            <a:ahLst/>
            <a:cxnLst>
              <a:cxn ang="0">
                <a:pos x="0" y="5636996"/>
              </a:cxn>
              <a:cxn ang="0">
                <a:pos x="8172157" y="5636996"/>
              </a:cxn>
              <a:cxn ang="0">
                <a:pos x="8172157" y="0"/>
              </a:cxn>
              <a:cxn ang="0">
                <a:pos x="0" y="0"/>
              </a:cxn>
              <a:cxn ang="0">
                <a:pos x="0" y="5636996"/>
              </a:cxn>
            </a:cxnLst>
            <a:rect l="0" t="0" r="r" b="b"/>
            <a:pathLst>
              <a:path w="8172450" h="5637530">
                <a:moveTo>
                  <a:pt x="0" y="5636996"/>
                </a:moveTo>
                <a:lnTo>
                  <a:pt x="8172157" y="5636996"/>
                </a:lnTo>
                <a:lnTo>
                  <a:pt x="8172157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6866" name="Picture 2" descr="C:\Users\anyam\Downloads\диалог религий (1)\диалог религий\ФИФА Диалог религий_Page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3"/>
          <p:cNvSpPr>
            <a:spLocks/>
          </p:cNvSpPr>
          <p:nvPr/>
        </p:nvSpPr>
        <p:spPr bwMode="auto">
          <a:xfrm>
            <a:off x="457200" y="1220788"/>
            <a:ext cx="8159750" cy="5637212"/>
          </a:xfrm>
          <a:custGeom>
            <a:avLst/>
            <a:gdLst/>
            <a:ahLst/>
            <a:cxnLst>
              <a:cxn ang="0">
                <a:pos x="0" y="5636996"/>
              </a:cxn>
              <a:cxn ang="0">
                <a:pos x="8160156" y="5636996"/>
              </a:cxn>
              <a:cxn ang="0">
                <a:pos x="8160156" y="0"/>
              </a:cxn>
              <a:cxn ang="0">
                <a:pos x="0" y="0"/>
              </a:cxn>
              <a:cxn ang="0">
                <a:pos x="0" y="5636996"/>
              </a:cxn>
            </a:cxnLst>
            <a:rect l="0" t="0" r="r" b="b"/>
            <a:pathLst>
              <a:path w="8160384" h="5637530">
                <a:moveTo>
                  <a:pt x="0" y="5636996"/>
                </a:moveTo>
                <a:lnTo>
                  <a:pt x="8160156" y="5636996"/>
                </a:lnTo>
                <a:lnTo>
                  <a:pt x="8160156" y="0"/>
                </a:lnTo>
                <a:lnTo>
                  <a:pt x="0" y="0"/>
                </a:lnTo>
                <a:lnTo>
                  <a:pt x="0" y="56369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4" name="object 4"/>
          <p:cNvSpPr>
            <a:spLocks noChangeArrowheads="1"/>
          </p:cNvSpPr>
          <p:nvPr/>
        </p:nvSpPr>
        <p:spPr bwMode="auto">
          <a:xfrm>
            <a:off x="457200" y="1304925"/>
            <a:ext cx="7516813" cy="5324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>
            <a:spLocks noGrp="1"/>
          </p:cNvSpPr>
          <p:nvPr>
            <p:ph type="sldNum" sz="quarter" idx="12"/>
          </p:nvPr>
        </p:nvSpPr>
        <p:spPr/>
        <p:txBody>
          <a:bodyPr tIns="13970" rtlCol="0"/>
          <a:lstStyle/>
          <a:p>
            <a:pPr marL="25400" fontAlgn="auto">
              <a:spcBef>
                <a:spcPts val="110"/>
              </a:spcBef>
              <a:spcAft>
                <a:spcPts val="0"/>
              </a:spcAft>
              <a:defRPr/>
            </a:pPr>
            <a:fld id="{8083384C-AE67-4B92-B21A-9C63273FE417}" type="slidenum">
              <a:rPr spc="-65" dirty="0">
                <a:latin typeface="Verdana"/>
                <a:cs typeface="Verdana"/>
              </a:rPr>
              <a:pPr marL="25400" fontAlgn="auto">
                <a:spcBef>
                  <a:spcPts val="110"/>
                </a:spcBef>
                <a:spcAft>
                  <a:spcPts val="0"/>
                </a:spcAft>
                <a:defRPr/>
              </a:pPr>
              <a:t>16</a:t>
            </a:fld>
            <a:endParaRPr spc="-65" dirty="0">
              <a:latin typeface="Verdana"/>
              <a:cs typeface="Verdana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444500" y="403225"/>
            <a:ext cx="8281988" cy="854075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>
              <a:lnSpc>
                <a:spcPts val="1800"/>
              </a:lnSpc>
              <a:spcBef>
                <a:spcPts val="263"/>
              </a:spcBef>
            </a:pPr>
            <a:r>
              <a:rPr lang="ru-RU" sz="1600" b="1">
                <a:solidFill>
                  <a:srgbClr val="0D6CB5"/>
                </a:solidFill>
                <a:latin typeface="Whitney Book"/>
                <a:cs typeface="Arial" charset="0"/>
              </a:rPr>
              <a:t>ПРЕДСТАВЬТЕ СЕБЕ ТАКУЮ СИТУАЦИЮ.  НАСКОЛЬКО ПРАВИЛЬНО ПОСТУПИЛА СВЕТЛАНА?  ПОЧЕМУ? ЕСЛИ НЕТ, ПРЕДЛОЖИТЕ СВОЙ ВАРИАНТ.</a:t>
            </a:r>
          </a:p>
          <a:p>
            <a:pPr marL="12700">
              <a:lnSpc>
                <a:spcPts val="988"/>
              </a:lnSpc>
            </a:pPr>
            <a:r>
              <a:rPr lang="ru-RU" sz="900">
                <a:solidFill>
                  <a:srgbClr val="0D6CB5"/>
                </a:solidFill>
                <a:cs typeface="Arial" charset="0"/>
              </a:rPr>
              <a:t></a:t>
            </a:r>
            <a:endParaRPr lang="ru-RU" sz="900">
              <a:cs typeface="Arial" charset="0"/>
            </a:endParaRPr>
          </a:p>
        </p:txBody>
      </p:sp>
      <p:grpSp>
        <p:nvGrpSpPr>
          <p:cNvPr id="38917" name="Группа 9"/>
          <p:cNvGrpSpPr>
            <a:grpSpLocks/>
          </p:cNvGrpSpPr>
          <p:nvPr/>
        </p:nvGrpSpPr>
        <p:grpSpPr bwMode="auto">
          <a:xfrm>
            <a:off x="7824788" y="5132388"/>
            <a:ext cx="1025525" cy="1268412"/>
            <a:chOff x="7825471" y="5131714"/>
            <a:chExt cx="1025525" cy="1269365"/>
          </a:xfrm>
        </p:grpSpPr>
        <p:sp>
          <p:nvSpPr>
            <p:cNvPr id="38918" name="object 5"/>
            <p:cNvSpPr>
              <a:spLocks/>
            </p:cNvSpPr>
            <p:nvPr/>
          </p:nvSpPr>
          <p:spPr bwMode="auto">
            <a:xfrm>
              <a:off x="7825471" y="5131714"/>
              <a:ext cx="1025525" cy="1269365"/>
            </a:xfrm>
            <a:custGeom>
              <a:avLst/>
              <a:gdLst/>
              <a:ahLst/>
              <a:cxnLst>
                <a:cxn ang="0">
                  <a:pos x="451506" y="30620"/>
                </a:cxn>
                <a:cxn ang="0">
                  <a:pos x="374685" y="74521"/>
                </a:cxn>
                <a:cxn ang="0">
                  <a:pos x="282876" y="135250"/>
                </a:cxn>
                <a:cxn ang="0">
                  <a:pos x="188029" y="211123"/>
                </a:cxn>
                <a:cxn ang="0">
                  <a:pos x="102094" y="300457"/>
                </a:cxn>
                <a:cxn ang="0">
                  <a:pos x="37020" y="401571"/>
                </a:cxn>
                <a:cxn ang="0">
                  <a:pos x="3930" y="510590"/>
                </a:cxn>
                <a:cxn ang="0">
                  <a:pos x="3360" y="611926"/>
                </a:cxn>
                <a:cxn ang="0">
                  <a:pos x="28395" y="703118"/>
                </a:cxn>
                <a:cxn ang="0">
                  <a:pos x="71919" y="784481"/>
                </a:cxn>
                <a:cxn ang="0">
                  <a:pos x="126819" y="856335"/>
                </a:cxn>
                <a:cxn ang="0">
                  <a:pos x="185977" y="918996"/>
                </a:cxn>
                <a:cxn ang="0">
                  <a:pos x="242279" y="972781"/>
                </a:cxn>
                <a:cxn ang="0">
                  <a:pos x="330217" y="1059434"/>
                </a:cxn>
                <a:cxn ang="0">
                  <a:pos x="414011" y="1148211"/>
                </a:cxn>
                <a:cxn ang="0">
                  <a:pos x="479494" y="1223347"/>
                </a:cxn>
                <a:cxn ang="0">
                  <a:pos x="524052" y="1250871"/>
                </a:cxn>
                <a:cxn ang="0">
                  <a:pos x="610980" y="1148211"/>
                </a:cxn>
                <a:cxn ang="0">
                  <a:pos x="694771" y="1059434"/>
                </a:cxn>
                <a:cxn ang="0">
                  <a:pos x="782702" y="972781"/>
                </a:cxn>
                <a:cxn ang="0">
                  <a:pos x="839004" y="918996"/>
                </a:cxn>
                <a:cxn ang="0">
                  <a:pos x="898164" y="856335"/>
                </a:cxn>
                <a:cxn ang="0">
                  <a:pos x="953065" y="784481"/>
                </a:cxn>
                <a:cxn ang="0">
                  <a:pos x="996591" y="703118"/>
                </a:cxn>
                <a:cxn ang="0">
                  <a:pos x="1021626" y="611926"/>
                </a:cxn>
                <a:cxn ang="0">
                  <a:pos x="1021053" y="510590"/>
                </a:cxn>
                <a:cxn ang="0">
                  <a:pos x="987962" y="401571"/>
                </a:cxn>
                <a:cxn ang="0">
                  <a:pos x="922893" y="300457"/>
                </a:cxn>
                <a:cxn ang="0">
                  <a:pos x="836961" y="211123"/>
                </a:cxn>
                <a:cxn ang="0">
                  <a:pos x="742116" y="135250"/>
                </a:cxn>
                <a:cxn ang="0">
                  <a:pos x="650308" y="74521"/>
                </a:cxn>
                <a:cxn ang="0">
                  <a:pos x="573487" y="30620"/>
                </a:cxn>
                <a:cxn ang="0">
                  <a:pos x="512496" y="0"/>
                </a:cxn>
              </a:cxnLst>
              <a:rect l="0" t="0" r="r" b="b"/>
              <a:pathLst>
                <a:path w="1025525" h="1269364">
                  <a:moveTo>
                    <a:pt x="512496" y="0"/>
                  </a:moveTo>
                  <a:lnTo>
                    <a:pt x="451506" y="30620"/>
                  </a:lnTo>
                  <a:lnTo>
                    <a:pt x="415716" y="50362"/>
                  </a:lnTo>
                  <a:lnTo>
                    <a:pt x="374685" y="74521"/>
                  </a:lnTo>
                  <a:lnTo>
                    <a:pt x="329907" y="102887"/>
                  </a:lnTo>
                  <a:lnTo>
                    <a:pt x="282876" y="135250"/>
                  </a:lnTo>
                  <a:lnTo>
                    <a:pt x="235085" y="171398"/>
                  </a:lnTo>
                  <a:lnTo>
                    <a:pt x="188029" y="211123"/>
                  </a:lnTo>
                  <a:lnTo>
                    <a:pt x="143201" y="254213"/>
                  </a:lnTo>
                  <a:lnTo>
                    <a:pt x="102094" y="300457"/>
                  </a:lnTo>
                  <a:lnTo>
                    <a:pt x="66203" y="349647"/>
                  </a:lnTo>
                  <a:lnTo>
                    <a:pt x="37020" y="401571"/>
                  </a:lnTo>
                  <a:lnTo>
                    <a:pt x="16041" y="456018"/>
                  </a:lnTo>
                  <a:lnTo>
                    <a:pt x="3930" y="510590"/>
                  </a:lnTo>
                  <a:lnTo>
                    <a:pt x="0" y="562546"/>
                  </a:lnTo>
                  <a:lnTo>
                    <a:pt x="3360" y="611926"/>
                  </a:lnTo>
                  <a:lnTo>
                    <a:pt x="13121" y="658770"/>
                  </a:lnTo>
                  <a:lnTo>
                    <a:pt x="28395" y="703118"/>
                  </a:lnTo>
                  <a:lnTo>
                    <a:pt x="48290" y="745008"/>
                  </a:lnTo>
                  <a:lnTo>
                    <a:pt x="71919" y="784481"/>
                  </a:lnTo>
                  <a:lnTo>
                    <a:pt x="98392" y="821577"/>
                  </a:lnTo>
                  <a:lnTo>
                    <a:pt x="126819" y="856335"/>
                  </a:lnTo>
                  <a:lnTo>
                    <a:pt x="156310" y="888795"/>
                  </a:lnTo>
                  <a:lnTo>
                    <a:pt x="185977" y="918996"/>
                  </a:lnTo>
                  <a:lnTo>
                    <a:pt x="214929" y="946978"/>
                  </a:lnTo>
                  <a:lnTo>
                    <a:pt x="242279" y="972781"/>
                  </a:lnTo>
                  <a:lnTo>
                    <a:pt x="285880" y="1014856"/>
                  </a:lnTo>
                  <a:lnTo>
                    <a:pt x="330217" y="1059434"/>
                  </a:lnTo>
                  <a:lnTo>
                    <a:pt x="373517" y="1104542"/>
                  </a:lnTo>
                  <a:lnTo>
                    <a:pt x="414011" y="1148211"/>
                  </a:lnTo>
                  <a:lnTo>
                    <a:pt x="449927" y="1188470"/>
                  </a:lnTo>
                  <a:lnTo>
                    <a:pt x="479494" y="1223347"/>
                  </a:lnTo>
                  <a:lnTo>
                    <a:pt x="512496" y="1269072"/>
                  </a:lnTo>
                  <a:lnTo>
                    <a:pt x="524052" y="1250871"/>
                  </a:lnTo>
                  <a:lnTo>
                    <a:pt x="575065" y="1188470"/>
                  </a:lnTo>
                  <a:lnTo>
                    <a:pt x="610980" y="1148211"/>
                  </a:lnTo>
                  <a:lnTo>
                    <a:pt x="651473" y="1104542"/>
                  </a:lnTo>
                  <a:lnTo>
                    <a:pt x="694771" y="1059434"/>
                  </a:lnTo>
                  <a:lnTo>
                    <a:pt x="739105" y="1014856"/>
                  </a:lnTo>
                  <a:lnTo>
                    <a:pt x="782702" y="972781"/>
                  </a:lnTo>
                  <a:lnTo>
                    <a:pt x="810051" y="946978"/>
                  </a:lnTo>
                  <a:lnTo>
                    <a:pt x="839004" y="918996"/>
                  </a:lnTo>
                  <a:lnTo>
                    <a:pt x="868672" y="888795"/>
                  </a:lnTo>
                  <a:lnTo>
                    <a:pt x="898164" y="856335"/>
                  </a:lnTo>
                  <a:lnTo>
                    <a:pt x="926592" y="821577"/>
                  </a:lnTo>
                  <a:lnTo>
                    <a:pt x="953065" y="784481"/>
                  </a:lnTo>
                  <a:lnTo>
                    <a:pt x="976695" y="745008"/>
                  </a:lnTo>
                  <a:lnTo>
                    <a:pt x="996591" y="703118"/>
                  </a:lnTo>
                  <a:lnTo>
                    <a:pt x="1011865" y="658770"/>
                  </a:lnTo>
                  <a:lnTo>
                    <a:pt x="1021626" y="611926"/>
                  </a:lnTo>
                  <a:lnTo>
                    <a:pt x="1024985" y="562546"/>
                  </a:lnTo>
                  <a:lnTo>
                    <a:pt x="1021053" y="510590"/>
                  </a:lnTo>
                  <a:lnTo>
                    <a:pt x="1008939" y="456018"/>
                  </a:lnTo>
                  <a:lnTo>
                    <a:pt x="987962" y="401571"/>
                  </a:lnTo>
                  <a:lnTo>
                    <a:pt x="958782" y="349647"/>
                  </a:lnTo>
                  <a:lnTo>
                    <a:pt x="922893" y="300457"/>
                  </a:lnTo>
                  <a:lnTo>
                    <a:pt x="881788" y="254213"/>
                  </a:lnTo>
                  <a:lnTo>
                    <a:pt x="836961" y="211123"/>
                  </a:lnTo>
                  <a:lnTo>
                    <a:pt x="789905" y="171398"/>
                  </a:lnTo>
                  <a:lnTo>
                    <a:pt x="742116" y="135250"/>
                  </a:lnTo>
                  <a:lnTo>
                    <a:pt x="695085" y="102887"/>
                  </a:lnTo>
                  <a:lnTo>
                    <a:pt x="650308" y="74521"/>
                  </a:lnTo>
                  <a:lnTo>
                    <a:pt x="609277" y="50362"/>
                  </a:lnTo>
                  <a:lnTo>
                    <a:pt x="573487" y="30620"/>
                  </a:lnTo>
                  <a:lnTo>
                    <a:pt x="523603" y="5228"/>
                  </a:lnTo>
                  <a:lnTo>
                    <a:pt x="512496" y="0"/>
                  </a:lnTo>
                  <a:close/>
                </a:path>
              </a:pathLst>
            </a:custGeom>
            <a:solidFill>
              <a:srgbClr val="BFA87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8919" name="object 6"/>
            <p:cNvSpPr>
              <a:spLocks noChangeArrowheads="1"/>
            </p:cNvSpPr>
            <p:nvPr/>
          </p:nvSpPr>
          <p:spPr bwMode="auto">
            <a:xfrm>
              <a:off x="7856128" y="5150434"/>
              <a:ext cx="963675" cy="119336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20" name="object 7"/>
            <p:cNvSpPr>
              <a:spLocks noChangeArrowheads="1"/>
            </p:cNvSpPr>
            <p:nvPr/>
          </p:nvSpPr>
          <p:spPr bwMode="auto">
            <a:xfrm>
              <a:off x="7991144" y="5361863"/>
              <a:ext cx="686942" cy="61706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C:\Users\anyam\Downloads\диалог религий (1)\диалог религий\ФИФА Диалог религий_Pag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anyam\Downloads\диалог религий (1)\диалог религий\ФИФА Диалог религий_Page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anyam\Downloads\диалог религий (1)\диалог религий\ФИФА Диалог религий_Page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C:\Users\anyam\Downloads\диалог религий (1)\диалог религий\ФИФА Диалог религий_Pag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anyam\Downloads\диалог религий (1)\диалог религий\ФИФА Диалог религий_Page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anyam\Downloads\диалог религий (1)\диалог религий\ФИФА Диалог религий_Page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anyam\Downloads\диалог религий (1)\диалог религий\ФИФА Диалог религий_Page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anyam\Downloads\диалог религий (1)\диалог религий\ФИФА Диалог религий_Page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anyam\Downloads\диалог религий (1)\диалог религий\ФИФА Диалог религий_Page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anyam\Downloads\диалог религий (1)\диалог религий\ФИФА Диалог религий_Page_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anyam\Downloads\диалог религий (1)\диалог религий\ФИФА Диалог религий_Page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anyam\Downloads\диалог религий (1)\диалог религий\ФИФА Диалог религий_Page_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anyam\Downloads\диалог религий (1)\диалог религий\ФИФА Диалог религий_Page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88" y="6577013"/>
            <a:ext cx="141287" cy="161925"/>
          </a:xfrm>
          <a:prstGeom prst="rect">
            <a:avLst/>
          </a:prstGeom>
        </p:spPr>
        <p:txBody>
          <a:bodyPr lIns="0" tIns="1270" rIns="0" bIns="0">
            <a:spAutoFit/>
          </a:bodyPr>
          <a:lstStyle/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r>
              <a:rPr sz="1000" spc="-85" dirty="0">
                <a:solidFill>
                  <a:srgbClr val="0D6CB5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5538" name="Picture 2" descr="C:\Users\anyam\Downloads\задник ур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2290" name="Picture 2" descr="C:\Users\anyam\Downloads\диалог религий (1)\диалог религий\ФИФА Диалог религий_Page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4338" name="Picture 2" descr="C:\Users\anyam\Downloads\диалог религий (1)\диалог религий\ФИФА Диалог религий_Page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6386" name="Picture 2" descr="C:\Users\anyam\Downloads\диалог религий (1)\диалог религий\ФИФА Диалог религий_Page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8434" name="Picture 2" descr="C:\Users\anyam\Downloads\диалог религий (1)\диалог религий\ФИФА Диалог религий_Page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2" name="Picture 2" descr="C:\Users\anyam\Downloads\диалог религий (1)\диалог религий\ФИФА Диалог религий_Page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2530" name="Picture 2" descr="C:\Users\anyam\Downloads\диалог религий (1)\диалог религий\ФИФА Диалог религий_Page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4578" name="Picture 2" descr="C:\Users\anyam\Downloads\диалог религий (1)\диалог религий\ФИФА Диалог религий_Page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Words>2516</Words>
  <Application>Microsoft Office PowerPoint</Application>
  <PresentationFormat>Экран (4:3)</PresentationFormat>
  <Paragraphs>144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Verdana</vt:lpstr>
      <vt:lpstr>Whitney Book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МАША</cp:lastModifiedBy>
  <cp:revision>23</cp:revision>
  <dcterms:created xsi:type="dcterms:W3CDTF">2018-02-15T17:38:46Z</dcterms:created>
  <dcterms:modified xsi:type="dcterms:W3CDTF">2018-03-30T14:55:39Z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2018-02-15T00:00:00Z</vt:filetime>
  </property>
</Properties>
</file>