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6" r:id="rId7"/>
    <p:sldId id="268" r:id="rId8"/>
    <p:sldId id="269" r:id="rId9"/>
    <p:sldId id="267" r:id="rId10"/>
    <p:sldId id="270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BPIYvVZlOLPkb1UsdDGdEzO2K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C967A-38D9-4CE8-A9FA-034627F893F5}">
  <a:tblStyle styleId="{476C967A-38D9-4CE8-A9FA-034627F893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4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80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93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1356182" y="-270838"/>
            <a:ext cx="5903118" cy="1544156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68356" y="2153423"/>
            <a:ext cx="11328030" cy="562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КАРЬЕРНЫЕ ВОЗМОЖНОСТИ ВЫПУСКНИКОВ МАГИСТАРТУРЫ</a:t>
            </a:r>
            <a:endParaRPr lang="ru-RU" sz="4434" b="1" dirty="0">
              <a:solidFill>
                <a:srgbClr val="4D4A46"/>
              </a:solidFill>
            </a:endParaRPr>
          </a:p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1" strike="noStrike" cap="none" dirty="0">
                <a:solidFill>
                  <a:srgbClr val="4D4A46"/>
                </a:solidFill>
                <a:sym typeface="Arial"/>
              </a:rPr>
              <a:t>«ПРАВОВОЕ </a:t>
            </a:r>
            <a:r>
              <a:rPr lang="ru-RU" sz="4434" b="1" i="1" dirty="0">
                <a:solidFill>
                  <a:srgbClr val="4D4A46"/>
                </a:solidFill>
              </a:rPr>
              <a:t>РЕГУЛИРОВАНИЕ</a:t>
            </a:r>
            <a:r>
              <a:rPr lang="ru-RU" sz="4434" b="1" i="1" strike="noStrike" cap="none" dirty="0">
                <a:solidFill>
                  <a:srgbClr val="4D4A46"/>
                </a:solidFill>
                <a:sym typeface="Arial"/>
              </a:rPr>
              <a:t> </a:t>
            </a:r>
            <a:r>
              <a:rPr lang="en-US" sz="4434" b="1" i="1" dirty="0">
                <a:solidFill>
                  <a:srgbClr val="4D4A46"/>
                </a:solidFill>
              </a:rPr>
              <a:t>PR </a:t>
            </a:r>
            <a:r>
              <a:rPr lang="ru-RU" sz="4434" b="1" i="1" dirty="0">
                <a:solidFill>
                  <a:srgbClr val="4D4A46"/>
                </a:solidFill>
              </a:rPr>
              <a:t>И </a:t>
            </a:r>
            <a:r>
              <a:rPr lang="en-US" sz="4434" b="1" i="1" dirty="0">
                <a:solidFill>
                  <a:srgbClr val="4D4A46"/>
                </a:solidFill>
              </a:rPr>
              <a:t>GR </a:t>
            </a:r>
            <a:r>
              <a:rPr lang="ru-RU" sz="4434" b="1" i="1" dirty="0">
                <a:solidFill>
                  <a:srgbClr val="4D4A46"/>
                </a:solidFill>
              </a:rPr>
              <a:t>ТЕХНОЛОГИЙ В ПОЛИТИКЕ И БИЗНЕСЕ</a:t>
            </a:r>
            <a:r>
              <a:rPr lang="ru-RU" sz="4434" b="1" i="1" strike="noStrike" cap="none" dirty="0">
                <a:solidFill>
                  <a:srgbClr val="4D4A46"/>
                </a:solidFill>
                <a:sym typeface="Arial"/>
              </a:rPr>
              <a:t>»</a:t>
            </a:r>
            <a:endParaRPr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916" y="5669280"/>
            <a:ext cx="5095484" cy="40784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00C618-75BC-4A06-9C45-2DF21E1528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3994" y="1554481"/>
            <a:ext cx="410749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FB264BD-3965-481F-A0D0-DAE8E78D42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120" y="2011680"/>
            <a:ext cx="7650480" cy="743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14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470116" y="1028700"/>
            <a:ext cx="15217684" cy="8229600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2485061" y="2280690"/>
            <a:ext cx="12585844" cy="72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485060" y="3254288"/>
            <a:ext cx="13821739" cy="488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241843"/>
              </a:lnSpc>
              <a:spcBef>
                <a:spcPts val="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областей деятельности</a:t>
            </a:r>
            <a:endParaRPr/>
          </a:p>
          <a:p>
            <a:pPr marL="571500" marR="0" lvl="0" indent="-571500" algn="l" rtl="0">
              <a:lnSpc>
                <a:spcPct val="241843"/>
              </a:lnSpc>
              <a:spcBef>
                <a:spcPts val="6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Возможные карьерные пути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необходимых компетенций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Ориентировочные зарплатные вилки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 – возможных работодателей</a:t>
            </a:r>
            <a:endParaRPr/>
          </a:p>
          <a:p>
            <a:pPr marL="571500" marR="0" lvl="0" indent="-3683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2558457" y="506404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    ПЕРЕЧЕНЬ ОБЛАСТЕЙ ДЕЯТЕЛЬНОСТИ</a:t>
            </a:r>
            <a:endParaRPr sz="4434" b="1" i="0" u="none" strike="noStrike" cap="none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8FF055D-7D51-AB72-636A-DBBB289FF9F3}"/>
              </a:ext>
            </a:extLst>
          </p:cNvPr>
          <p:cNvCxnSpPr>
            <a:cxnSpLocks/>
          </p:cNvCxnSpPr>
          <p:nvPr/>
        </p:nvCxnSpPr>
        <p:spPr>
          <a:xfrm flipH="1">
            <a:off x="4702048" y="1349159"/>
            <a:ext cx="3189901" cy="217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E4435F6-F7BD-F486-BD9F-F05405420054}"/>
              </a:ext>
            </a:extLst>
          </p:cNvPr>
          <p:cNvCxnSpPr>
            <a:cxnSpLocks/>
          </p:cNvCxnSpPr>
          <p:nvPr/>
        </p:nvCxnSpPr>
        <p:spPr>
          <a:xfrm>
            <a:off x="10035540" y="1248296"/>
            <a:ext cx="2748447" cy="2270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DC3826-C26C-1498-512B-B8412C3BE3A2}"/>
              </a:ext>
            </a:extLst>
          </p:cNvPr>
          <p:cNvSpPr/>
          <p:nvPr/>
        </p:nvSpPr>
        <p:spPr>
          <a:xfrm>
            <a:off x="382123" y="3816485"/>
            <a:ext cx="5281589" cy="1532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Правовое сопровождение деятельности рекламных компаний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48F0E7-31FC-F3CC-A0A8-F57D48549DCB}"/>
              </a:ext>
            </a:extLst>
          </p:cNvPr>
          <p:cNvSpPr/>
          <p:nvPr/>
        </p:nvSpPr>
        <p:spPr>
          <a:xfrm>
            <a:off x="11782169" y="3519180"/>
            <a:ext cx="6355078" cy="1738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Медиа-компании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953A4-927B-E573-F4D1-881FF326BBAA}"/>
              </a:ext>
            </a:extLst>
          </p:cNvPr>
          <p:cNvSpPr/>
          <p:nvPr/>
        </p:nvSpPr>
        <p:spPr>
          <a:xfrm>
            <a:off x="2790612" y="5646545"/>
            <a:ext cx="5281591" cy="1441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Правовое сопровождение компаний по связям с общественностью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DABEF7F-6C4F-9A14-7D96-DD978E0E2668}"/>
              </a:ext>
            </a:extLst>
          </p:cNvPr>
          <p:cNvSpPr/>
          <p:nvPr/>
        </p:nvSpPr>
        <p:spPr>
          <a:xfrm>
            <a:off x="6296998" y="7385042"/>
            <a:ext cx="52815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Консалтинговая деятельность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A035900-9988-E825-3C63-E14F6D7FC20E}"/>
              </a:ext>
            </a:extLst>
          </p:cNvPr>
          <p:cNvSpPr/>
          <p:nvPr/>
        </p:nvSpPr>
        <p:spPr>
          <a:xfrm>
            <a:off x="9431399" y="5753226"/>
            <a:ext cx="47015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 </a:t>
            </a:r>
            <a:r>
              <a:rPr lang="ru-RU" sz="2800" dirty="0"/>
              <a:t>и </a:t>
            </a:r>
            <a:r>
              <a:rPr lang="en-US" sz="2800" dirty="0"/>
              <a:t>GR </a:t>
            </a:r>
            <a:r>
              <a:rPr lang="ru-RU" sz="2800" dirty="0"/>
              <a:t>деятельность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1E58B5B-454A-E8EA-DC34-CB05005D7A93}"/>
              </a:ext>
            </a:extLst>
          </p:cNvPr>
          <p:cNvCxnSpPr/>
          <p:nvPr/>
        </p:nvCxnSpPr>
        <p:spPr>
          <a:xfrm flipH="1">
            <a:off x="6537960" y="1349159"/>
            <a:ext cx="2072640" cy="429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BF2E049-447C-4827-B715-66799437C4B3}"/>
              </a:ext>
            </a:extLst>
          </p:cNvPr>
          <p:cNvCxnSpPr/>
          <p:nvPr/>
        </p:nvCxnSpPr>
        <p:spPr>
          <a:xfrm flipH="1">
            <a:off x="8717280" y="1248296"/>
            <a:ext cx="426720" cy="613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165A152B-00C8-CFC4-74CA-C57F53D3250B}"/>
              </a:ext>
            </a:extLst>
          </p:cNvPr>
          <p:cNvCxnSpPr/>
          <p:nvPr/>
        </p:nvCxnSpPr>
        <p:spPr>
          <a:xfrm>
            <a:off x="9638578" y="1413960"/>
            <a:ext cx="1115613" cy="423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2124" y="1778696"/>
            <a:ext cx="4728496" cy="1189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03255" y="1569412"/>
            <a:ext cx="5599135" cy="123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10827" y="1349159"/>
            <a:ext cx="2342368" cy="80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571967" y="1349159"/>
            <a:ext cx="1816274" cy="6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51288" y="1592767"/>
            <a:ext cx="5306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Политические партии и общественные организации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8506" y="1845129"/>
            <a:ext cx="3794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Органы публичной власти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258765" y="221858"/>
            <a:ext cx="17291858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юриста в сфере </a:t>
            </a:r>
            <a:r>
              <a:rPr lang="en-US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PR 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технологий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58765" y="2176819"/>
            <a:ext cx="2772000" cy="1368000"/>
          </a:xfrm>
          <a:prstGeom prst="rect">
            <a:avLst/>
          </a:prstGeom>
          <a:solidFill>
            <a:srgbClr val="F4EEE8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</a:t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602811" y="6237193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Частно практикующий юрист</a:t>
            </a:r>
            <a:endParaRPr dirty="0"/>
          </a:p>
        </p:txBody>
      </p:sp>
      <p:sp>
        <p:nvSpPr>
          <p:cNvPr id="143" name="Google Shape;143;p8"/>
          <p:cNvSpPr/>
          <p:nvPr/>
        </p:nvSpPr>
        <p:spPr>
          <a:xfrm>
            <a:off x="6934200" y="2168489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Младший юрист</a:t>
            </a:r>
            <a:endParaRPr dirty="0"/>
          </a:p>
        </p:txBody>
      </p:sp>
      <p:sp>
        <p:nvSpPr>
          <p:cNvPr id="144" name="Google Shape;144;p8"/>
          <p:cNvSpPr/>
          <p:nvPr/>
        </p:nvSpPr>
        <p:spPr>
          <a:xfrm>
            <a:off x="3429000" y="2168489"/>
            <a:ext cx="2772000" cy="1368000"/>
          </a:xfrm>
          <a:prstGeom prst="rect">
            <a:avLst/>
          </a:prstGeom>
          <a:solidFill>
            <a:srgbClr val="EFE6DD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Стажёр</a:t>
            </a:r>
            <a:endParaRPr dirty="0"/>
          </a:p>
        </p:txBody>
      </p:sp>
      <p:sp>
        <p:nvSpPr>
          <p:cNvPr id="145" name="Google Shape;145;p8"/>
          <p:cNvSpPr/>
          <p:nvPr/>
        </p:nvSpPr>
        <p:spPr>
          <a:xfrm>
            <a:off x="10287000" y="2171700"/>
            <a:ext cx="2772000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юрист</a:t>
            </a:r>
            <a:endParaRPr dirty="0"/>
          </a:p>
        </p:txBody>
      </p:sp>
      <p:sp>
        <p:nvSpPr>
          <p:cNvPr id="146" name="Google Shape;146;p8"/>
          <p:cNvSpPr/>
          <p:nvPr/>
        </p:nvSpPr>
        <p:spPr>
          <a:xfrm>
            <a:off x="4758698" y="6237191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Создатель собственной юридической компании</a:t>
            </a:r>
            <a:endParaRPr dirty="0"/>
          </a:p>
        </p:txBody>
      </p:sp>
      <p:sp>
        <p:nvSpPr>
          <p:cNvPr id="147" name="Google Shape;147;p8"/>
          <p:cNvSpPr/>
          <p:nvPr/>
        </p:nvSpPr>
        <p:spPr>
          <a:xfrm>
            <a:off x="4758698" y="8271300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Юрист экспертного уровня</a:t>
            </a:r>
            <a:endParaRPr dirty="0"/>
          </a:p>
        </p:txBody>
      </p:sp>
      <p:cxnSp>
        <p:nvCxnSpPr>
          <p:cNvPr id="148" name="Google Shape;148;p8"/>
          <p:cNvCxnSpPr>
            <a:stCxn id="141" idx="3"/>
            <a:endCxn id="144" idx="1"/>
          </p:cNvCxnSpPr>
          <p:nvPr/>
        </p:nvCxnSpPr>
        <p:spPr>
          <a:xfrm rot="10800000" flipH="1">
            <a:off x="3030765" y="2852419"/>
            <a:ext cx="398100" cy="84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8"/>
          <p:cNvCxnSpPr>
            <a:stCxn id="144" idx="3"/>
            <a:endCxn id="143" idx="1"/>
          </p:cNvCxnSpPr>
          <p:nvPr/>
        </p:nvCxnSpPr>
        <p:spPr>
          <a:xfrm>
            <a:off x="6201000" y="2852489"/>
            <a:ext cx="7332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8"/>
          <p:cNvCxnSpPr>
            <a:stCxn id="143" idx="3"/>
            <a:endCxn id="145" idx="1"/>
          </p:cNvCxnSpPr>
          <p:nvPr/>
        </p:nvCxnSpPr>
        <p:spPr>
          <a:xfrm>
            <a:off x="9706200" y="2852489"/>
            <a:ext cx="580800" cy="33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8"/>
          <p:cNvCxnSpPr>
            <a:stCxn id="141" idx="2"/>
            <a:endCxn id="142" idx="0"/>
          </p:cNvCxnSpPr>
          <p:nvPr/>
        </p:nvCxnSpPr>
        <p:spPr>
          <a:xfrm rot="-5400000" flipH="1">
            <a:off x="470565" y="4719019"/>
            <a:ext cx="2692500" cy="344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8"/>
          <p:cNvCxnSpPr>
            <a:stCxn id="142" idx="3"/>
            <a:endCxn id="146" idx="1"/>
          </p:cNvCxnSpPr>
          <p:nvPr/>
        </p:nvCxnSpPr>
        <p:spPr>
          <a:xfrm>
            <a:off x="3374811" y="6921193"/>
            <a:ext cx="13839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8"/>
          <p:cNvCxnSpPr>
            <a:stCxn id="142" idx="2"/>
            <a:endCxn id="147" idx="1"/>
          </p:cNvCxnSpPr>
          <p:nvPr/>
        </p:nvCxnSpPr>
        <p:spPr>
          <a:xfrm rot="-5400000" flipH="1">
            <a:off x="2698761" y="6895243"/>
            <a:ext cx="1350000" cy="2769900"/>
          </a:xfrm>
          <a:prstGeom prst="bentConnector2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8"/>
          <p:cNvSpPr txBox="1"/>
          <p:nvPr/>
        </p:nvSpPr>
        <p:spPr>
          <a:xfrm>
            <a:off x="10287000" y="4218581"/>
            <a:ext cx="2772000" cy="136479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Партнер</a:t>
            </a:r>
            <a:endParaRPr dirty="0"/>
          </a:p>
        </p:txBody>
      </p:sp>
      <p:cxnSp>
        <p:nvCxnSpPr>
          <p:cNvPr id="155" name="Google Shape;155;p8"/>
          <p:cNvCxnSpPr>
            <a:cxnSpLocks/>
            <a:stCxn id="145" idx="3"/>
            <a:endCxn id="156" idx="1"/>
          </p:cNvCxnSpPr>
          <p:nvPr/>
        </p:nvCxnSpPr>
        <p:spPr>
          <a:xfrm>
            <a:off x="13059000" y="2855700"/>
            <a:ext cx="657001" cy="511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8"/>
          <p:cNvSpPr/>
          <p:nvPr/>
        </p:nvSpPr>
        <p:spPr>
          <a:xfrm>
            <a:off x="13716001" y="4242529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Советник</a:t>
            </a:r>
            <a:endParaRPr dirty="0"/>
          </a:p>
        </p:txBody>
      </p:sp>
      <p:sp>
        <p:nvSpPr>
          <p:cNvPr id="156" name="Google Shape;156;p8"/>
          <p:cNvSpPr/>
          <p:nvPr/>
        </p:nvSpPr>
        <p:spPr>
          <a:xfrm>
            <a:off x="13716001" y="2176819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юрист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1CC3619-57AF-82D5-E100-D9EFED2CF850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5102001" y="3544819"/>
            <a:ext cx="0" cy="6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B0801DE-9F6E-3920-660A-4F00735850F0}"/>
              </a:ext>
            </a:extLst>
          </p:cNvPr>
          <p:cNvCxnSpPr>
            <a:stCxn id="157" idx="1"/>
            <a:endCxn id="154" idx="3"/>
          </p:cNvCxnSpPr>
          <p:nvPr/>
        </p:nvCxnSpPr>
        <p:spPr>
          <a:xfrm flipH="1" flipV="1">
            <a:off x="13059000" y="4900976"/>
            <a:ext cx="657001" cy="2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D8F6F3-0164-3185-621B-DAAF874C05CE}"/>
              </a:ext>
            </a:extLst>
          </p:cNvPr>
          <p:cNvSpPr/>
          <p:nvPr/>
        </p:nvSpPr>
        <p:spPr>
          <a:xfrm>
            <a:off x="10667999" y="7227513"/>
            <a:ext cx="3851901" cy="1032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Адвокат в </a:t>
            </a:r>
            <a:r>
              <a:rPr lang="en-US" sz="2800" dirty="0">
                <a:solidFill>
                  <a:schemeClr val="tx1"/>
                </a:solidFill>
              </a:rPr>
              <a:t>PR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en-US" sz="2800" dirty="0">
                <a:solidFill>
                  <a:schemeClr val="tx1"/>
                </a:solidFill>
              </a:rPr>
              <a:t>GR</a:t>
            </a:r>
            <a:r>
              <a:rPr lang="ru-RU" sz="2800" dirty="0">
                <a:solidFill>
                  <a:schemeClr val="tx1"/>
                </a:solidFill>
              </a:rPr>
              <a:t> сферах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A3E5191-F7BE-F654-1683-87E8CA9FE312}"/>
              </a:ext>
            </a:extLst>
          </p:cNvPr>
          <p:cNvCxnSpPr/>
          <p:nvPr/>
        </p:nvCxnSpPr>
        <p:spPr>
          <a:xfrm>
            <a:off x="2788920" y="3536489"/>
            <a:ext cx="8382000" cy="356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1615440" y="296881"/>
            <a:ext cx="16290343" cy="26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юриста по защите персональных данных</a:t>
            </a:r>
          </a:p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4D4A46"/>
                </a:solidFill>
              </a:rPr>
              <a:t>Карьерный рост</a:t>
            </a:r>
            <a:endParaRPr sz="4000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56497F-6A51-A42D-B3B4-92C317D20E1E}"/>
              </a:ext>
            </a:extLst>
          </p:cNvPr>
          <p:cNvSpPr/>
          <p:nvPr/>
        </p:nvSpPr>
        <p:spPr>
          <a:xfrm>
            <a:off x="5958840" y="2930679"/>
            <a:ext cx="5273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Партнер / от 500 тыс.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65D7F-7D22-332C-8C3A-1123329AF7A3}"/>
              </a:ext>
            </a:extLst>
          </p:cNvPr>
          <p:cNvSpPr/>
          <p:nvPr/>
        </p:nvSpPr>
        <p:spPr>
          <a:xfrm>
            <a:off x="4130040" y="3938666"/>
            <a:ext cx="9570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Советник/ от 250 тыс.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27502D-1818-BCBB-EDF4-CA31F9685938}"/>
              </a:ext>
            </a:extLst>
          </p:cNvPr>
          <p:cNvSpPr/>
          <p:nvPr/>
        </p:nvSpPr>
        <p:spPr>
          <a:xfrm>
            <a:off x="2766060" y="4943069"/>
            <a:ext cx="1165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Старший юрисконсульт / от 200 тыс.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07D31A-D4B9-DAC8-786E-652217FB9325}"/>
              </a:ext>
            </a:extLst>
          </p:cNvPr>
          <p:cNvSpPr/>
          <p:nvPr/>
        </p:nvSpPr>
        <p:spPr>
          <a:xfrm>
            <a:off x="2346960" y="5968139"/>
            <a:ext cx="12740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Юрист / от 150 тыс.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C25EE3-55D0-4B75-99ED-B8799752ABD3}"/>
              </a:ext>
            </a:extLst>
          </p:cNvPr>
          <p:cNvSpPr/>
          <p:nvPr/>
        </p:nvSpPr>
        <p:spPr>
          <a:xfrm>
            <a:off x="1889760" y="7009386"/>
            <a:ext cx="13655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Младший юрист / от 80 тыс.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D1CC1B-A541-F1EE-F324-69C958DFB799}"/>
              </a:ext>
            </a:extLst>
          </p:cNvPr>
          <p:cNvSpPr/>
          <p:nvPr/>
        </p:nvSpPr>
        <p:spPr>
          <a:xfrm>
            <a:off x="1440180" y="8081537"/>
            <a:ext cx="149504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Стажер / от 40 тыс.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помощника юриста в сфере </a:t>
            </a:r>
            <a:r>
              <a:rPr lang="en-US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PR 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8598872" y="3821272"/>
            <a:ext cx="9458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Гибкость мышления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Логические способности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Ориентация на результат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Стрессоустойчивость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Умение работать с информацией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информационных технологий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Понимание основ рекламы и связей с общественностью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Грамотная речь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Способность к анализу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Внимательность к деталям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9" y="3569917"/>
            <a:ext cx="6394864" cy="6078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611"/>
              </a:lnSpc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юриста в сфере </a:t>
            </a:r>
            <a:r>
              <a:rPr lang="en-US" sz="4434" b="1" dirty="0">
                <a:solidFill>
                  <a:srgbClr val="4D4A46"/>
                </a:solidFill>
              </a:rPr>
              <a:t>PR </a:t>
            </a:r>
            <a:r>
              <a:rPr lang="ru-RU" sz="4434" b="1" dirty="0">
                <a:solidFill>
                  <a:srgbClr val="4D4A46"/>
                </a:solidFill>
              </a:rPr>
              <a:t>и </a:t>
            </a:r>
            <a:r>
              <a:rPr lang="en-US" sz="4434" b="1" dirty="0">
                <a:solidFill>
                  <a:srgbClr val="4D4A46"/>
                </a:solidFill>
              </a:rPr>
              <a:t>GR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757985" y="3298220"/>
            <a:ext cx="1409900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Гибкость мышления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Умение работать с информацией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информационных технологий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Понимание основ рекламы и связей с общественностью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Грамотная речь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Способность к анализу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Внимательность к деталям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написания юридических заключений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Уверенные знания и опыт работы в области корпоративного сопровождения компаний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Навыки подготовки договоров, связанных с рекламой и связями с общественностью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843" y="2111454"/>
            <a:ext cx="3883981" cy="33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611"/>
              </a:lnSpc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</a:t>
            </a:r>
            <a:r>
              <a:rPr lang="ru-RU" sz="4434" b="1" dirty="0">
                <a:solidFill>
                  <a:srgbClr val="4D4A46"/>
                </a:solidFill>
              </a:rPr>
              <a:t>старшего 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юриста в сфере </a:t>
            </a:r>
            <a:r>
              <a:rPr lang="en-US" sz="4434" b="1" dirty="0">
                <a:solidFill>
                  <a:srgbClr val="4D4A46"/>
                </a:solidFill>
              </a:rPr>
              <a:t>PR </a:t>
            </a:r>
            <a:r>
              <a:rPr lang="ru-RU" sz="4434" b="1" dirty="0">
                <a:solidFill>
                  <a:srgbClr val="4D4A46"/>
                </a:solidFill>
              </a:rPr>
              <a:t>и </a:t>
            </a:r>
            <a:r>
              <a:rPr lang="en-US" sz="4434" b="1" dirty="0">
                <a:solidFill>
                  <a:srgbClr val="4D4A46"/>
                </a:solidFill>
              </a:rPr>
              <a:t>GR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148177" y="3380284"/>
            <a:ext cx="140990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работы юристом в сфере рекламы и связей с общественностью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в сфере взаимодействия в органами публичной власти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судебной практики и разъяснений регуляторов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написания юридических заключений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Уверенные знания и опыт работы в области корпоративного сопровождения компаний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Навыки подготовки договоров, связанных с рекламой и связями с общественностью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работы с интеллектуальной собственностью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Отличные навыки устного и письменного делового общения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184" y="85541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/>
        </p:nvSpPr>
        <p:spPr>
          <a:xfrm>
            <a:off x="3746347" y="401638"/>
            <a:ext cx="13337694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КОМПАНИЙ-РАБОТОДАТЕЛЕЙ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D2AD6-4E34-8F1D-B2DB-9C22F43F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1965959"/>
            <a:ext cx="5135880" cy="2026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5492E-2EA0-BB5B-45CF-63FAFB4B0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1040" y="1607818"/>
            <a:ext cx="4130040" cy="3101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137" y="1533010"/>
            <a:ext cx="3517726" cy="3169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520" y="4265753"/>
            <a:ext cx="3599353" cy="279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038" y="4265753"/>
            <a:ext cx="3424825" cy="2683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520" y="7392845"/>
            <a:ext cx="3260681" cy="2906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90949" y="4503165"/>
            <a:ext cx="3081402" cy="2324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7650" y="7456479"/>
            <a:ext cx="3482235" cy="2324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65897" y="6949438"/>
            <a:ext cx="3106454" cy="28107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5094" y="8016330"/>
            <a:ext cx="1647825" cy="1419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326</Words>
  <Application>Microsoft Office PowerPoint</Application>
  <PresentationFormat>Произвольный</PresentationFormat>
  <Paragraphs>71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Белова</cp:lastModifiedBy>
  <cp:revision>17</cp:revision>
  <dcterms:created xsi:type="dcterms:W3CDTF">2006-08-16T00:00:00Z</dcterms:created>
  <dcterms:modified xsi:type="dcterms:W3CDTF">2024-04-01T16:12:28Z</dcterms:modified>
</cp:coreProperties>
</file>