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sldIdLst>
    <p:sldId id="256" r:id="rId2"/>
    <p:sldId id="257" r:id="rId3"/>
    <p:sldId id="258" r:id="rId4"/>
    <p:sldId id="259" r:id="rId5"/>
    <p:sldId id="262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P" initials="H" lastIdx="1" clrIdx="0">
    <p:extLst>
      <p:ext uri="{19B8F6BF-5375-455C-9EA6-DF929625EA0E}">
        <p15:presenceInfo xmlns:p15="http://schemas.microsoft.com/office/powerpoint/2012/main" userId="HP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4">
                  <a:shade val="58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CF3-4CE0-BE52-2C89E2269C6F}"/>
              </c:ext>
            </c:extLst>
          </c:dPt>
          <c:dPt>
            <c:idx val="1"/>
            <c:bubble3D val="0"/>
            <c:spPr>
              <a:solidFill>
                <a:schemeClr val="accent4">
                  <a:shade val="86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FCF3-4CE0-BE52-2C89E2269C6F}"/>
              </c:ext>
            </c:extLst>
          </c:dPt>
          <c:dPt>
            <c:idx val="2"/>
            <c:bubble3D val="0"/>
            <c:spPr>
              <a:solidFill>
                <a:schemeClr val="accent4">
                  <a:tint val="86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A0B7-4E46-8F47-21EA26068E70}"/>
              </c:ext>
            </c:extLst>
          </c:dPt>
          <c:dPt>
            <c:idx val="3"/>
            <c:bubble3D val="0"/>
            <c:spPr>
              <a:solidFill>
                <a:schemeClr val="accent4">
                  <a:tint val="58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A0B7-4E46-8F47-21EA26068E70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59%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CF3-4CE0-BE52-2C89E2269C6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41%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CF3-4CE0-BE52-2C89E2269C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F3-4CE0-BE52-2C89E2269C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4">
                  <a:shade val="58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8F3-41AE-A976-6BA42D359309}"/>
              </c:ext>
            </c:extLst>
          </c:dPt>
          <c:dPt>
            <c:idx val="1"/>
            <c:bubble3D val="0"/>
            <c:spPr>
              <a:solidFill>
                <a:schemeClr val="accent4">
                  <a:shade val="86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8F3-41AE-A976-6BA42D359309}"/>
              </c:ext>
            </c:extLst>
          </c:dPt>
          <c:dPt>
            <c:idx val="2"/>
            <c:bubble3D val="0"/>
            <c:spPr>
              <a:solidFill>
                <a:schemeClr val="accent4">
                  <a:tint val="86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8F3-41AE-A976-6BA42D359309}"/>
              </c:ext>
            </c:extLst>
          </c:dPt>
          <c:dPt>
            <c:idx val="3"/>
            <c:bubble3D val="0"/>
            <c:spPr>
              <a:solidFill>
                <a:schemeClr val="accent4">
                  <a:tint val="58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98F3-41AE-A976-6BA42D359309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73%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8F3-41AE-A976-6BA42D35930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8F3-41AE-A976-6BA42D3593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8F3-41AE-A976-6BA42D3593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2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BC87A3-6848-4B55-A578-6769DAAE1A28}" type="doc">
      <dgm:prSet loTypeId="urn:microsoft.com/office/officeart/2005/8/layout/radial3" loCatId="relationship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6239A2A9-30F6-4BDD-BCBE-193CFFFDE8BF}">
      <dgm:prSet phldrT="[Текст]" custT="1"/>
      <dgm:spPr/>
      <dgm:t>
        <a:bodyPr/>
        <a:lstStyle/>
        <a:p>
          <a:r>
            <a:rPr lang="ru-RU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Организация учебного процесса</a:t>
          </a:r>
        </a:p>
      </dgm:t>
    </dgm:pt>
    <dgm:pt modelId="{55C90861-CB2E-499A-85B6-63AD5321C69C}" type="parTrans" cxnId="{B2B50551-A78E-4A47-9388-A5D358A247A9}">
      <dgm:prSet/>
      <dgm:spPr/>
      <dgm:t>
        <a:bodyPr/>
        <a:lstStyle/>
        <a:p>
          <a:endParaRPr lang="ru-RU"/>
        </a:p>
      </dgm:t>
    </dgm:pt>
    <dgm:pt modelId="{82647FF9-CEC1-4A49-93E0-CF6A919F4394}" type="sibTrans" cxnId="{B2B50551-A78E-4A47-9388-A5D358A247A9}">
      <dgm:prSet/>
      <dgm:spPr/>
      <dgm:t>
        <a:bodyPr/>
        <a:lstStyle/>
        <a:p>
          <a:endParaRPr lang="ru-RU"/>
        </a:p>
      </dgm:t>
    </dgm:pt>
    <dgm:pt modelId="{DBBA14F9-1C58-42A9-97CD-41A77C821BCF}">
      <dgm:prSet phldrT="[Текст]" custT="1"/>
      <dgm:spPr/>
      <dgm:t>
        <a:bodyPr/>
        <a:lstStyle/>
        <a:p>
          <a:r>
            <a:rPr lang="ru-RU" sz="1600" b="0" dirty="0">
              <a:latin typeface="Times New Roman" panose="02020603050405020304" pitchFamily="18" charset="0"/>
              <a:cs typeface="Times New Roman" panose="02020603050405020304" pitchFamily="18" charset="0"/>
            </a:rPr>
            <a:t>Предварительное проектирование учебного процесса, его методического обеспечения</a:t>
          </a:r>
        </a:p>
      </dgm:t>
    </dgm:pt>
    <dgm:pt modelId="{75498908-3883-4F5D-ACB3-3EE5000A533E}" type="parTrans" cxnId="{E4BB1505-F7F3-4220-9E7D-44F34B6A4EA3}">
      <dgm:prSet/>
      <dgm:spPr/>
      <dgm:t>
        <a:bodyPr/>
        <a:lstStyle/>
        <a:p>
          <a:endParaRPr lang="ru-RU"/>
        </a:p>
      </dgm:t>
    </dgm:pt>
    <dgm:pt modelId="{4E44E01E-7BF3-4CA4-8B3C-AB36473C6B04}" type="sibTrans" cxnId="{E4BB1505-F7F3-4220-9E7D-44F34B6A4EA3}">
      <dgm:prSet/>
      <dgm:spPr/>
      <dgm:t>
        <a:bodyPr/>
        <a:lstStyle/>
        <a:p>
          <a:endParaRPr lang="ru-RU"/>
        </a:p>
      </dgm:t>
    </dgm:pt>
    <dgm:pt modelId="{F5062B76-D71A-4B02-BFE7-5F400F7F18A7}">
      <dgm:prSet phldrT="[Текст]" custT="1"/>
      <dgm:spPr/>
      <dgm:t>
        <a:bodyPr/>
        <a:lstStyle/>
        <a:p>
          <a:r>
            <a:rPr lang="ru-RU" sz="1600" b="0" dirty="0">
              <a:latin typeface="Times New Roman" panose="02020603050405020304" pitchFamily="18" charset="0"/>
              <a:cs typeface="Times New Roman" panose="02020603050405020304" pitchFamily="18" charset="0"/>
            </a:rPr>
            <a:t>Учет психологических особенностей взаимодействия с использованием современных информационно коммуникационных технологий</a:t>
          </a:r>
        </a:p>
      </dgm:t>
    </dgm:pt>
    <dgm:pt modelId="{D0086A0F-8708-422A-BE81-5ED2D83CF5A8}" type="parTrans" cxnId="{ABE64577-E21A-44DC-A2B6-3D72C8706CC6}">
      <dgm:prSet/>
      <dgm:spPr/>
      <dgm:t>
        <a:bodyPr/>
        <a:lstStyle/>
        <a:p>
          <a:endParaRPr lang="ru-RU"/>
        </a:p>
      </dgm:t>
    </dgm:pt>
    <dgm:pt modelId="{12652636-98A3-4C62-84BC-FCADF60368AA}" type="sibTrans" cxnId="{ABE64577-E21A-44DC-A2B6-3D72C8706CC6}">
      <dgm:prSet/>
      <dgm:spPr/>
      <dgm:t>
        <a:bodyPr/>
        <a:lstStyle/>
        <a:p>
          <a:endParaRPr lang="ru-RU"/>
        </a:p>
      </dgm:t>
    </dgm:pt>
    <dgm:pt modelId="{B3D7D553-2374-41A7-830B-66B8BCC0DDF8}">
      <dgm:prSet phldrT="[Текст]" custT="1"/>
      <dgm:spPr/>
      <dgm:t>
        <a:bodyPr/>
        <a:lstStyle/>
        <a:p>
          <a:r>
            <a:rPr lang="ru-RU" sz="1600" b="0" dirty="0">
              <a:latin typeface="Times New Roman" panose="02020603050405020304" pitchFamily="18" charset="0"/>
              <a:cs typeface="Times New Roman" panose="02020603050405020304" pitchFamily="18" charset="0"/>
            </a:rPr>
            <a:t>Направление деятельности педагогов с учетом реализации ее в цифровом образовательном пространстве</a:t>
          </a:r>
        </a:p>
      </dgm:t>
    </dgm:pt>
    <dgm:pt modelId="{75AEEE41-CAC0-4C35-B84A-02AF0DDFF489}" type="parTrans" cxnId="{A7BC43FF-9EB1-46F2-BC58-13929B267312}">
      <dgm:prSet/>
      <dgm:spPr/>
      <dgm:t>
        <a:bodyPr/>
        <a:lstStyle/>
        <a:p>
          <a:endParaRPr lang="ru-RU"/>
        </a:p>
      </dgm:t>
    </dgm:pt>
    <dgm:pt modelId="{183D6215-78F3-4740-B6A3-86E99F237D67}" type="sibTrans" cxnId="{A7BC43FF-9EB1-46F2-BC58-13929B267312}">
      <dgm:prSet/>
      <dgm:spPr/>
      <dgm:t>
        <a:bodyPr/>
        <a:lstStyle/>
        <a:p>
          <a:endParaRPr lang="ru-RU"/>
        </a:p>
      </dgm:t>
    </dgm:pt>
    <dgm:pt modelId="{EA563147-35B5-4FED-9F6F-A8CA1B100712}">
      <dgm:prSet phldrT="[Текст]" custT="1"/>
      <dgm:spPr/>
      <dgm:t>
        <a:bodyPr/>
        <a:lstStyle/>
        <a:p>
          <a:r>
            <a:rPr lang="ru-RU" sz="1600" b="0" dirty="0">
              <a:latin typeface="Times New Roman" panose="02020603050405020304" pitchFamily="18" charset="0"/>
              <a:cs typeface="Times New Roman" panose="02020603050405020304" pitchFamily="18" charset="0"/>
            </a:rPr>
            <a:t>Умелое применение современных педагогических технологий </a:t>
          </a:r>
        </a:p>
      </dgm:t>
    </dgm:pt>
    <dgm:pt modelId="{04A0546C-4D00-496E-ACB5-AB98DEACCC6F}" type="parTrans" cxnId="{20A4713F-6984-43A0-9658-3E0B3761EA1E}">
      <dgm:prSet/>
      <dgm:spPr/>
      <dgm:t>
        <a:bodyPr/>
        <a:lstStyle/>
        <a:p>
          <a:endParaRPr lang="ru-RU"/>
        </a:p>
      </dgm:t>
    </dgm:pt>
    <dgm:pt modelId="{9E14399C-D1A3-46BA-9787-3E09CDAD1602}" type="sibTrans" cxnId="{20A4713F-6984-43A0-9658-3E0B3761EA1E}">
      <dgm:prSet/>
      <dgm:spPr/>
      <dgm:t>
        <a:bodyPr/>
        <a:lstStyle/>
        <a:p>
          <a:endParaRPr lang="ru-RU"/>
        </a:p>
      </dgm:t>
    </dgm:pt>
    <dgm:pt modelId="{3E2CC435-3DE6-4028-BD88-A60948D014C3}" type="pres">
      <dgm:prSet presAssocID="{12BC87A3-6848-4B55-A578-6769DAAE1A28}" presName="composite" presStyleCnt="0">
        <dgm:presLayoutVars>
          <dgm:chMax val="1"/>
          <dgm:dir/>
          <dgm:resizeHandles val="exact"/>
        </dgm:presLayoutVars>
      </dgm:prSet>
      <dgm:spPr/>
    </dgm:pt>
    <dgm:pt modelId="{3AB844DC-13E2-41E0-83F4-9663C3F48B9C}" type="pres">
      <dgm:prSet presAssocID="{12BC87A3-6848-4B55-A578-6769DAAE1A28}" presName="radial" presStyleCnt="0">
        <dgm:presLayoutVars>
          <dgm:animLvl val="ctr"/>
        </dgm:presLayoutVars>
      </dgm:prSet>
      <dgm:spPr/>
    </dgm:pt>
    <dgm:pt modelId="{ADE02B82-C349-4F7D-A388-71128996CD49}" type="pres">
      <dgm:prSet presAssocID="{6239A2A9-30F6-4BDD-BCBE-193CFFFDE8BF}" presName="centerShape" presStyleLbl="vennNode1" presStyleIdx="0" presStyleCnt="5" custScaleX="91102" custScaleY="74512" custLinFactNeighborX="-352" custLinFactNeighborY="537"/>
      <dgm:spPr/>
    </dgm:pt>
    <dgm:pt modelId="{47ADF2DC-3ADD-407D-A451-2A5162F16090}" type="pres">
      <dgm:prSet presAssocID="{DBBA14F9-1C58-42A9-97CD-41A77C821BCF}" presName="node" presStyleLbl="vennNode1" presStyleIdx="1" presStyleCnt="5" custScaleX="307803" custScaleY="93650" custRadScaleRad="95991" custRadScaleInc="1000">
        <dgm:presLayoutVars>
          <dgm:bulletEnabled val="1"/>
        </dgm:presLayoutVars>
      </dgm:prSet>
      <dgm:spPr/>
    </dgm:pt>
    <dgm:pt modelId="{4BF3F30C-60E3-4908-B52A-5FE7CC1B441C}" type="pres">
      <dgm:prSet presAssocID="{F5062B76-D71A-4B02-BFE7-5F400F7F18A7}" presName="node" presStyleLbl="vennNode1" presStyleIdx="2" presStyleCnt="5" custAng="0" custScaleX="281583" custScaleY="117871" custRadScaleRad="193901" custRadScaleInc="506">
        <dgm:presLayoutVars>
          <dgm:bulletEnabled val="1"/>
        </dgm:presLayoutVars>
      </dgm:prSet>
      <dgm:spPr/>
    </dgm:pt>
    <dgm:pt modelId="{CCBE4181-6986-45FB-BF50-995E60FB6BF0}" type="pres">
      <dgm:prSet presAssocID="{B3D7D553-2374-41A7-830B-66B8BCC0DDF8}" presName="node" presStyleLbl="vennNode1" presStyleIdx="3" presStyleCnt="5" custScaleX="274690" custScaleY="107895">
        <dgm:presLayoutVars>
          <dgm:bulletEnabled val="1"/>
        </dgm:presLayoutVars>
      </dgm:prSet>
      <dgm:spPr/>
    </dgm:pt>
    <dgm:pt modelId="{7768917D-8290-460E-B36A-AC54B550E906}" type="pres">
      <dgm:prSet presAssocID="{EA563147-35B5-4FED-9F6F-A8CA1B100712}" presName="node" presStyleLbl="vennNode1" presStyleIdx="4" presStyleCnt="5" custScaleX="256975" custScaleY="119163" custRadScaleRad="171030" custRadScaleInc="-2982">
        <dgm:presLayoutVars>
          <dgm:bulletEnabled val="1"/>
        </dgm:presLayoutVars>
      </dgm:prSet>
      <dgm:spPr/>
    </dgm:pt>
  </dgm:ptLst>
  <dgm:cxnLst>
    <dgm:cxn modelId="{A6596100-D6C3-4406-8507-8180FF673A56}" type="presOf" srcId="{EA563147-35B5-4FED-9F6F-A8CA1B100712}" destId="{7768917D-8290-460E-B36A-AC54B550E906}" srcOrd="0" destOrd="0" presId="urn:microsoft.com/office/officeart/2005/8/layout/radial3"/>
    <dgm:cxn modelId="{E4BB1505-F7F3-4220-9E7D-44F34B6A4EA3}" srcId="{6239A2A9-30F6-4BDD-BCBE-193CFFFDE8BF}" destId="{DBBA14F9-1C58-42A9-97CD-41A77C821BCF}" srcOrd="0" destOrd="0" parTransId="{75498908-3883-4F5D-ACB3-3EE5000A533E}" sibTransId="{4E44E01E-7BF3-4CA4-8B3C-AB36473C6B04}"/>
    <dgm:cxn modelId="{0031C706-DE1B-485A-94C5-F025267AF046}" type="presOf" srcId="{F5062B76-D71A-4B02-BFE7-5F400F7F18A7}" destId="{4BF3F30C-60E3-4908-B52A-5FE7CC1B441C}" srcOrd="0" destOrd="0" presId="urn:microsoft.com/office/officeart/2005/8/layout/radial3"/>
    <dgm:cxn modelId="{20A4713F-6984-43A0-9658-3E0B3761EA1E}" srcId="{6239A2A9-30F6-4BDD-BCBE-193CFFFDE8BF}" destId="{EA563147-35B5-4FED-9F6F-A8CA1B100712}" srcOrd="3" destOrd="0" parTransId="{04A0546C-4D00-496E-ACB5-AB98DEACCC6F}" sibTransId="{9E14399C-D1A3-46BA-9787-3E09CDAD1602}"/>
    <dgm:cxn modelId="{BEC0445F-DF94-4016-BA3E-F244904C92EB}" type="presOf" srcId="{12BC87A3-6848-4B55-A578-6769DAAE1A28}" destId="{3E2CC435-3DE6-4028-BD88-A60948D014C3}" srcOrd="0" destOrd="0" presId="urn:microsoft.com/office/officeart/2005/8/layout/radial3"/>
    <dgm:cxn modelId="{B2B50551-A78E-4A47-9388-A5D358A247A9}" srcId="{12BC87A3-6848-4B55-A578-6769DAAE1A28}" destId="{6239A2A9-30F6-4BDD-BCBE-193CFFFDE8BF}" srcOrd="0" destOrd="0" parTransId="{55C90861-CB2E-499A-85B6-63AD5321C69C}" sibTransId="{82647FF9-CEC1-4A49-93E0-CF6A919F4394}"/>
    <dgm:cxn modelId="{ABE64577-E21A-44DC-A2B6-3D72C8706CC6}" srcId="{6239A2A9-30F6-4BDD-BCBE-193CFFFDE8BF}" destId="{F5062B76-D71A-4B02-BFE7-5F400F7F18A7}" srcOrd="1" destOrd="0" parTransId="{D0086A0F-8708-422A-BE81-5ED2D83CF5A8}" sibTransId="{12652636-98A3-4C62-84BC-FCADF60368AA}"/>
    <dgm:cxn modelId="{3C93B57C-B25C-4261-AD6D-CE5EB458897A}" type="presOf" srcId="{B3D7D553-2374-41A7-830B-66B8BCC0DDF8}" destId="{CCBE4181-6986-45FB-BF50-995E60FB6BF0}" srcOrd="0" destOrd="0" presId="urn:microsoft.com/office/officeart/2005/8/layout/radial3"/>
    <dgm:cxn modelId="{D9EA83A3-7F90-463C-9F49-907791AA449C}" type="presOf" srcId="{6239A2A9-30F6-4BDD-BCBE-193CFFFDE8BF}" destId="{ADE02B82-C349-4F7D-A388-71128996CD49}" srcOrd="0" destOrd="0" presId="urn:microsoft.com/office/officeart/2005/8/layout/radial3"/>
    <dgm:cxn modelId="{9624ADAD-CB53-4665-B36B-171AA446F9A8}" type="presOf" srcId="{DBBA14F9-1C58-42A9-97CD-41A77C821BCF}" destId="{47ADF2DC-3ADD-407D-A451-2A5162F16090}" srcOrd="0" destOrd="0" presId="urn:microsoft.com/office/officeart/2005/8/layout/radial3"/>
    <dgm:cxn modelId="{A7BC43FF-9EB1-46F2-BC58-13929B267312}" srcId="{6239A2A9-30F6-4BDD-BCBE-193CFFFDE8BF}" destId="{B3D7D553-2374-41A7-830B-66B8BCC0DDF8}" srcOrd="2" destOrd="0" parTransId="{75AEEE41-CAC0-4C35-B84A-02AF0DDFF489}" sibTransId="{183D6215-78F3-4740-B6A3-86E99F237D67}"/>
    <dgm:cxn modelId="{2B1F9FBA-C53D-4704-BEB2-4638D8090967}" type="presParOf" srcId="{3E2CC435-3DE6-4028-BD88-A60948D014C3}" destId="{3AB844DC-13E2-41E0-83F4-9663C3F48B9C}" srcOrd="0" destOrd="0" presId="urn:microsoft.com/office/officeart/2005/8/layout/radial3"/>
    <dgm:cxn modelId="{BAF60B51-4472-4583-979A-41358CFD2C28}" type="presParOf" srcId="{3AB844DC-13E2-41E0-83F4-9663C3F48B9C}" destId="{ADE02B82-C349-4F7D-A388-71128996CD49}" srcOrd="0" destOrd="0" presId="urn:microsoft.com/office/officeart/2005/8/layout/radial3"/>
    <dgm:cxn modelId="{98C96111-7642-4CE2-988A-1F8AA332F95D}" type="presParOf" srcId="{3AB844DC-13E2-41E0-83F4-9663C3F48B9C}" destId="{47ADF2DC-3ADD-407D-A451-2A5162F16090}" srcOrd="1" destOrd="0" presId="urn:microsoft.com/office/officeart/2005/8/layout/radial3"/>
    <dgm:cxn modelId="{F67EE99C-7E2E-4012-A2F1-16EEDED1DDF5}" type="presParOf" srcId="{3AB844DC-13E2-41E0-83F4-9663C3F48B9C}" destId="{4BF3F30C-60E3-4908-B52A-5FE7CC1B441C}" srcOrd="2" destOrd="0" presId="urn:microsoft.com/office/officeart/2005/8/layout/radial3"/>
    <dgm:cxn modelId="{ACAA5E54-3E7A-428C-B21D-EE67FABC53AE}" type="presParOf" srcId="{3AB844DC-13E2-41E0-83F4-9663C3F48B9C}" destId="{CCBE4181-6986-45FB-BF50-995E60FB6BF0}" srcOrd="3" destOrd="0" presId="urn:microsoft.com/office/officeart/2005/8/layout/radial3"/>
    <dgm:cxn modelId="{ABEE2D95-3376-4BE0-9079-2A6D0AE2FAE9}" type="presParOf" srcId="{3AB844DC-13E2-41E0-83F4-9663C3F48B9C}" destId="{7768917D-8290-460E-B36A-AC54B550E906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E02B82-C349-4F7D-A388-71128996CD49}">
      <dsp:nvSpPr>
        <dsp:cNvPr id="0" name=""/>
        <dsp:cNvSpPr/>
      </dsp:nvSpPr>
      <dsp:spPr>
        <a:xfrm>
          <a:off x="3986690" y="1550997"/>
          <a:ext cx="2727587" cy="2230884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Организация учебного процесса</a:t>
          </a:r>
        </a:p>
      </dsp:txBody>
      <dsp:txXfrm>
        <a:off x="4386136" y="1877702"/>
        <a:ext cx="1928695" cy="1577474"/>
      </dsp:txXfrm>
    </dsp:sp>
    <dsp:sp modelId="{47ADF2DC-3ADD-407D-A451-2A5162F16090}">
      <dsp:nvSpPr>
        <dsp:cNvPr id="0" name=""/>
        <dsp:cNvSpPr/>
      </dsp:nvSpPr>
      <dsp:spPr>
        <a:xfrm>
          <a:off x="3089708" y="73149"/>
          <a:ext cx="4607800" cy="1401937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664690"/>
                <a:satOff val="240"/>
                <a:lumOff val="-1961"/>
                <a:alphaOff val="0"/>
                <a:tint val="98000"/>
                <a:lumMod val="114000"/>
              </a:schemeClr>
            </a:gs>
            <a:gs pos="100000">
              <a:schemeClr val="accent4">
                <a:alpha val="50000"/>
                <a:hueOff val="664690"/>
                <a:satOff val="240"/>
                <a:lumOff val="-1961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Предварительное проектирование учебного процесса, его методического обеспечения</a:t>
          </a:r>
        </a:p>
      </dsp:txBody>
      <dsp:txXfrm>
        <a:off x="3764505" y="278458"/>
        <a:ext cx="3258206" cy="991319"/>
      </dsp:txXfrm>
    </dsp:sp>
    <dsp:sp modelId="{4BF3F30C-60E3-4908-B52A-5FE7CC1B441C}">
      <dsp:nvSpPr>
        <dsp:cNvPr id="0" name=""/>
        <dsp:cNvSpPr/>
      </dsp:nvSpPr>
      <dsp:spPr>
        <a:xfrm>
          <a:off x="6697324" y="1793285"/>
          <a:ext cx="4215288" cy="1764525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1329380"/>
                <a:satOff val="481"/>
                <a:lumOff val="-3921"/>
                <a:alphaOff val="0"/>
                <a:tint val="98000"/>
                <a:lumMod val="114000"/>
              </a:schemeClr>
            </a:gs>
            <a:gs pos="100000">
              <a:schemeClr val="accent4">
                <a:alpha val="50000"/>
                <a:hueOff val="1329380"/>
                <a:satOff val="481"/>
                <a:lumOff val="-3921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Учет психологических особенностей взаимодействия с использованием современных информационно коммуникационных технологий</a:t>
          </a:r>
        </a:p>
      </dsp:txBody>
      <dsp:txXfrm>
        <a:off x="7314639" y="2051694"/>
        <a:ext cx="2980658" cy="1247707"/>
      </dsp:txXfrm>
    </dsp:sp>
    <dsp:sp modelId="{CCBE4181-6986-45FB-BF50-995E60FB6BF0}">
      <dsp:nvSpPr>
        <dsp:cNvPr id="0" name=""/>
        <dsp:cNvSpPr/>
      </dsp:nvSpPr>
      <dsp:spPr>
        <a:xfrm>
          <a:off x="3308161" y="3787685"/>
          <a:ext cx="4112100" cy="1615184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1994071"/>
                <a:satOff val="721"/>
                <a:lumOff val="-5882"/>
                <a:alphaOff val="0"/>
                <a:tint val="98000"/>
                <a:lumMod val="114000"/>
              </a:schemeClr>
            </a:gs>
            <a:gs pos="100000">
              <a:schemeClr val="accent4">
                <a:alpha val="50000"/>
                <a:hueOff val="1994071"/>
                <a:satOff val="721"/>
                <a:lumOff val="-5882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Направление деятельности педагогов с учетом реализации ее в цифровом образовательном пространстве</a:t>
          </a:r>
        </a:p>
      </dsp:txBody>
      <dsp:txXfrm>
        <a:off x="3910364" y="4024223"/>
        <a:ext cx="2907694" cy="1142108"/>
      </dsp:txXfrm>
    </dsp:sp>
    <dsp:sp modelId="{7768917D-8290-460E-B36A-AC54B550E906}">
      <dsp:nvSpPr>
        <dsp:cNvPr id="0" name=""/>
        <dsp:cNvSpPr/>
      </dsp:nvSpPr>
      <dsp:spPr>
        <a:xfrm>
          <a:off x="109709" y="1909710"/>
          <a:ext cx="3846907" cy="1783866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2658761"/>
                <a:satOff val="962"/>
                <a:lumOff val="-7843"/>
                <a:alphaOff val="0"/>
                <a:tint val="98000"/>
                <a:lumMod val="114000"/>
              </a:schemeClr>
            </a:gs>
            <a:gs pos="100000">
              <a:schemeClr val="accent4">
                <a:alpha val="50000"/>
                <a:hueOff val="2658761"/>
                <a:satOff val="962"/>
                <a:lumOff val="-7843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Умелое применение современных педагогических технологий </a:t>
          </a:r>
        </a:p>
      </dsp:txBody>
      <dsp:txXfrm>
        <a:off x="673075" y="2170951"/>
        <a:ext cx="2720175" cy="12613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8CC4-F01A-45DB-A7A8-58A0C420BB64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2360-F135-4760-A2D5-ABD715D654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1432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8CC4-F01A-45DB-A7A8-58A0C420BB64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2360-F135-4760-A2D5-ABD715D654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4661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8CC4-F01A-45DB-A7A8-58A0C420BB64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2360-F135-4760-A2D5-ABD715D654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29772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8CC4-F01A-45DB-A7A8-58A0C420BB64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2360-F135-4760-A2D5-ABD715D65494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76778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8CC4-F01A-45DB-A7A8-58A0C420BB64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2360-F135-4760-A2D5-ABD715D654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0877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8CC4-F01A-45DB-A7A8-58A0C420BB64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2360-F135-4760-A2D5-ABD715D654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58937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8CC4-F01A-45DB-A7A8-58A0C420BB64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2360-F135-4760-A2D5-ABD715D654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49282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8CC4-F01A-45DB-A7A8-58A0C420BB64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2360-F135-4760-A2D5-ABD715D654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482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8CC4-F01A-45DB-A7A8-58A0C420BB64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2360-F135-4760-A2D5-ABD715D654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7209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8CC4-F01A-45DB-A7A8-58A0C420BB64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2360-F135-4760-A2D5-ABD715D654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6922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8CC4-F01A-45DB-A7A8-58A0C420BB64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2360-F135-4760-A2D5-ABD715D654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756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8CC4-F01A-45DB-A7A8-58A0C420BB64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2360-F135-4760-A2D5-ABD715D654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892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8CC4-F01A-45DB-A7A8-58A0C420BB64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2360-F135-4760-A2D5-ABD715D654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8255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8CC4-F01A-45DB-A7A8-58A0C420BB64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2360-F135-4760-A2D5-ABD715D654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4980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8CC4-F01A-45DB-A7A8-58A0C420BB64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2360-F135-4760-A2D5-ABD715D654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4861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8CC4-F01A-45DB-A7A8-58A0C420BB64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2360-F135-4760-A2D5-ABD715D654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3553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8CC4-F01A-45DB-A7A8-58A0C420BB64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2360-F135-4760-A2D5-ABD715D654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8893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BFC8CC4-F01A-45DB-A7A8-58A0C420BB64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52360-F135-4760-A2D5-ABD715D654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01112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  <p:sldLayoutId id="2147483798" r:id="rId13"/>
    <p:sldLayoutId id="2147483799" r:id="rId14"/>
    <p:sldLayoutId id="2147483800" r:id="rId15"/>
    <p:sldLayoutId id="2147483801" r:id="rId16"/>
    <p:sldLayoutId id="214748380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A093E-A584-4BD0-B0BC-914C4EB09A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7050" y="470518"/>
            <a:ext cx="4927106" cy="683580"/>
          </a:xfrm>
        </p:spPr>
        <p:txBody>
          <a:bodyPr>
            <a:noAutofit/>
          </a:bodyPr>
          <a:lstStyle/>
          <a:p>
            <a:r>
              <a:rPr lang="ru-RU" sz="2400" dirty="0"/>
              <a:t>ФИНАНСОВЫЙ УНИВЕРСИТЕТ</a:t>
            </a:r>
            <a:br>
              <a:rPr lang="ru-RU" sz="2400" dirty="0"/>
            </a:br>
            <a:r>
              <a:rPr lang="ru-RU" sz="1400" dirty="0"/>
              <a:t>ПРИ ПРАВИТЕЛЬСТВЕ РОССИЙСКОЙ ФЕДЕРАЦИИ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ABCD4B5-BA25-46EA-9E2E-DA7A8A8D6F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6847" y="2574523"/>
            <a:ext cx="10955043" cy="3630967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обучения </a:t>
            </a:r>
          </a:p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иностранному языку в цифровой образовательной среде вуза</a:t>
            </a:r>
          </a:p>
          <a:p>
            <a:pPr algn="ctr"/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1600" i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доцент Департамента языковой подготовки</a:t>
            </a:r>
          </a:p>
          <a:p>
            <a:pPr algn="r"/>
            <a:r>
              <a:rPr lang="ru-RU" sz="1600" i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Т.А. </a:t>
            </a:r>
            <a:r>
              <a:rPr lang="ru-RU" sz="1600" i="1" cap="none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Танцура</a:t>
            </a:r>
            <a:endParaRPr lang="ru-RU" sz="1600" i="1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115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080596-E68D-41B7-995A-8E9E5466A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2" y="452718"/>
            <a:ext cx="5346316" cy="754645"/>
          </a:xfrm>
        </p:spPr>
        <p:txBody>
          <a:bodyPr/>
          <a:lstStyle/>
          <a:p>
            <a:r>
              <a:rPr lang="ru-RU" sz="1600" dirty="0"/>
              <a:t>ФИНАНСОВЫЙ УНИВЕРСИТЕТ</a:t>
            </a:r>
            <a:br>
              <a:rPr lang="ru-RU" sz="4000" dirty="0"/>
            </a:br>
            <a:r>
              <a:rPr lang="ru-RU" sz="1200" dirty="0"/>
              <a:t>ПРИ ПРАВИТЕЛЬСТВЕ РОССИЙСКОЙ ФЕДЕРАЦИИ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3AEF4E6-DC59-4DEB-A027-D3DF6BC650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724" y="1367162"/>
            <a:ext cx="10298097" cy="4881238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3F23BA18-427B-4556-A77A-60BF0DB54EA7}"/>
              </a:ext>
            </a:extLst>
          </p:cNvPr>
          <p:cNvSpPr/>
          <p:nvPr/>
        </p:nvSpPr>
        <p:spPr>
          <a:xfrm>
            <a:off x="2334827" y="1735582"/>
            <a:ext cx="7217545" cy="1003177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свободного доступа к информационно-</a:t>
            </a:r>
            <a:r>
              <a:rPr lang="ru-RU" sz="2800" b="1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знаниевой</a:t>
            </a:r>
            <a:r>
              <a:rPr lang="ru-RU" sz="28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среде вуза </a:t>
            </a:r>
          </a:p>
        </p:txBody>
      </p:sp>
      <p:sp>
        <p:nvSpPr>
          <p:cNvPr id="6" name="Стрелка: вниз 5">
            <a:extLst>
              <a:ext uri="{FF2B5EF4-FFF2-40B4-BE49-F238E27FC236}">
                <a16:creationId xmlns:a16="http://schemas.microsoft.com/office/drawing/2014/main" id="{F45C2507-6D4C-4C8A-889F-7FD199DED277}"/>
              </a:ext>
            </a:extLst>
          </p:cNvPr>
          <p:cNvSpPr/>
          <p:nvPr/>
        </p:nvSpPr>
        <p:spPr>
          <a:xfrm>
            <a:off x="5570737" y="2772052"/>
            <a:ext cx="648070" cy="656948"/>
          </a:xfrm>
          <a:prstGeom prst="down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D8213F86-8A90-4793-A9FC-7F2869596EE2}"/>
              </a:ext>
            </a:extLst>
          </p:cNvPr>
          <p:cNvSpPr/>
          <p:nvPr/>
        </p:nvSpPr>
        <p:spPr>
          <a:xfrm>
            <a:off x="2682537" y="3462293"/>
            <a:ext cx="6619782" cy="2197222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создания цифрового образовательного пространства высшего учебного заведения</a:t>
            </a:r>
          </a:p>
        </p:txBody>
      </p:sp>
    </p:spTree>
    <p:extLst>
      <p:ext uri="{BB962C8B-B14F-4D97-AF65-F5344CB8AC3E}">
        <p14:creationId xmlns:p14="http://schemas.microsoft.com/office/powerpoint/2010/main" val="3393696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27CDC6-4271-47AB-8AA1-1575AEF8D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5449889" cy="745767"/>
          </a:xfrm>
        </p:spPr>
        <p:txBody>
          <a:bodyPr/>
          <a:lstStyle/>
          <a:p>
            <a:r>
              <a:rPr lang="ru-RU" sz="1600" dirty="0"/>
              <a:t>ФИНАНСОВЫЙ УНИВЕРСИТЕТ</a:t>
            </a:r>
            <a:br>
              <a:rPr lang="ru-RU" sz="2400" dirty="0"/>
            </a:br>
            <a:r>
              <a:rPr lang="ru-RU" sz="1200" dirty="0"/>
              <a:t>ПРИ ПРАВИТЕЛЬСТВЕ РОССИЙСКОЙ ФЕДЕРАЦИИ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14B05CD2-98CE-42DD-8B9F-8A77A0CC85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0666989"/>
              </p:ext>
            </p:extLst>
          </p:nvPr>
        </p:nvGraphicFramePr>
        <p:xfrm>
          <a:off x="646112" y="1313896"/>
          <a:ext cx="10912613" cy="5397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65376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169485-221E-49D5-A988-DCBA389C7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293" y="470473"/>
            <a:ext cx="4005788" cy="532703"/>
          </a:xfrm>
        </p:spPr>
        <p:txBody>
          <a:bodyPr/>
          <a:lstStyle/>
          <a:p>
            <a:r>
              <a:rPr lang="ru-RU" sz="1600" dirty="0"/>
              <a:t>ФИНАНСОВЫЙ УНИВЕРСИТЕТ</a:t>
            </a:r>
            <a:br>
              <a:rPr lang="ru-RU" sz="7200" dirty="0"/>
            </a:br>
            <a:r>
              <a:rPr lang="ru-RU" sz="1200" dirty="0"/>
              <a:t>ПРИ ПРАВИТЕЛЬСТВЕ РОССИЙСКОЙ ФЕДЕРАЦИИ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D3E577D-5AF9-4435-8ACB-B7916B497E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293" y="1376039"/>
            <a:ext cx="10617693" cy="4944862"/>
          </a:xfrm>
          <a:ln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r>
              <a:rPr lang="ru-RU" sz="2400" b="1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принципы коммуникативного подхода к применению компьютерных технологий в обучении иностранному языку</a:t>
            </a:r>
            <a:r>
              <a:rPr lang="ru-RU" sz="2400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акцент на использовании языковых форм в речи;</a:t>
            </a:r>
          </a:p>
          <a:p>
            <a:pPr marL="0" indent="0" fontAlgn="base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имплицитное преподавание грамматики;</a:t>
            </a:r>
          </a:p>
          <a:p>
            <a:pPr marL="0" indent="0" fontAlgn="base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акцент на создании студентами собственных предложений и текстов, а не на использовании готовых;</a:t>
            </a:r>
          </a:p>
          <a:p>
            <a:pPr marL="0" indent="0" fontAlgn="base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отсутствие традиционной системы оценки (правильно/неправильно), возможность нескольких вариантов ответа;</a:t>
            </a:r>
          </a:p>
          <a:p>
            <a:pPr marL="0" indent="0" fontAlgn="base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максимальное использование изучаемого языка в процессе преподавания;</a:t>
            </a:r>
          </a:p>
          <a:p>
            <a:pPr marL="0" indent="0" fontAlgn="base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взаимодействие: студент – компьютер, студент— студент.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888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446BCC-06AD-43C7-BA8F-E1AE3B67A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2" y="452718"/>
            <a:ext cx="3996910" cy="479437"/>
          </a:xfrm>
        </p:spPr>
        <p:txBody>
          <a:bodyPr/>
          <a:lstStyle/>
          <a:p>
            <a:r>
              <a:rPr lang="ru-RU" sz="1600" dirty="0"/>
              <a:t>ФИНАНСОВЫЙ УНИВЕРСИТЕТ</a:t>
            </a:r>
            <a:br>
              <a:rPr lang="ru-RU" sz="9600" dirty="0"/>
            </a:br>
            <a:r>
              <a:rPr lang="ru-RU" sz="1200" dirty="0"/>
              <a:t>ПРИ ПРАВИТЕЛЬСТВЕ </a:t>
            </a:r>
            <a:r>
              <a:rPr lang="ru-RU" sz="1200"/>
              <a:t>РОССИЙСКОЙ ФЕДЕРАЦИИ</a:t>
            </a:r>
            <a:endParaRPr lang="ru-RU" sz="1200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6DFDF37-EE69-45E9-A100-15C39DDBAA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349" y="1575657"/>
            <a:ext cx="10366637" cy="48296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Автономия организации учебной деятельности студента</a:t>
            </a:r>
          </a:p>
          <a:p>
            <a:pPr marL="0" indent="0">
              <a:buNone/>
            </a:pPr>
            <a:endParaRPr lang="ru-RU" sz="2800" b="1" dirty="0">
              <a:solidFill>
                <a:schemeClr val="bg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b="1" dirty="0">
              <a:solidFill>
                <a:schemeClr val="bg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5658CF0C-1896-46B4-8258-5151DA4745E8}"/>
              </a:ext>
            </a:extLst>
          </p:cNvPr>
          <p:cNvSpPr/>
          <p:nvPr/>
        </p:nvSpPr>
        <p:spPr>
          <a:xfrm>
            <a:off x="1091953" y="2929632"/>
            <a:ext cx="3817398" cy="1455938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75000"/>
              </a:schemeClr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Личностно ориентированная направленность обучения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BA8C4481-2B02-4F4C-9EC6-E4EB8DFA8AC9}"/>
              </a:ext>
            </a:extLst>
          </p:cNvPr>
          <p:cNvSpPr/>
          <p:nvPr/>
        </p:nvSpPr>
        <p:spPr>
          <a:xfrm>
            <a:off x="6495495" y="2940729"/>
            <a:ext cx="4113320" cy="1455938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Самостоятельность учебной деятельности студентов</a:t>
            </a:r>
          </a:p>
        </p:txBody>
      </p:sp>
      <p:sp>
        <p:nvSpPr>
          <p:cNvPr id="9" name="Стрелка: вправо 8">
            <a:extLst>
              <a:ext uri="{FF2B5EF4-FFF2-40B4-BE49-F238E27FC236}">
                <a16:creationId xmlns:a16="http://schemas.microsoft.com/office/drawing/2014/main" id="{AB15DA6D-6AA9-4FF2-B809-9D3F5F6E745D}"/>
              </a:ext>
            </a:extLst>
          </p:cNvPr>
          <p:cNvSpPr/>
          <p:nvPr/>
        </p:nvSpPr>
        <p:spPr>
          <a:xfrm>
            <a:off x="4909351" y="3497802"/>
            <a:ext cx="1586144" cy="399495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815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53534E-CFAE-445D-A7B2-6BE5041AB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4023543" cy="461682"/>
          </a:xfrm>
        </p:spPr>
        <p:txBody>
          <a:bodyPr/>
          <a:lstStyle/>
          <a:p>
            <a:r>
              <a:rPr lang="ru-RU" sz="1600" dirty="0"/>
              <a:t>ФИНАНСОВЫЙ УНИВЕРСИТЕТ</a:t>
            </a:r>
            <a:br>
              <a:rPr lang="ru-RU" sz="9600" dirty="0"/>
            </a:br>
            <a:r>
              <a:rPr lang="ru-RU" sz="1200" dirty="0"/>
              <a:t>ПРИ ПРАВИТЕЛЬСТВЕ РОССИЙСКОЙ ФЕДЕРАЦИИ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CD040EB-D4BA-46AB-82BF-4387A2A9C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1029810"/>
            <a:ext cx="10957003" cy="52185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Рост мотивации студентов к изучению иностранного языка цифровой образовательной среды вуза с использованием средств</a:t>
            </a:r>
          </a:p>
          <a:p>
            <a:pPr marL="0" indent="0">
              <a:buNone/>
            </a:pPr>
            <a:endParaRPr lang="ru-RU" sz="2800" b="1" dirty="0">
              <a:solidFill>
                <a:schemeClr val="bg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b="1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B8E695CC-DB74-4FFF-8661-4F3B78104FE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68862513"/>
              </p:ext>
            </p:extLst>
          </p:nvPr>
        </p:nvGraphicFramePr>
        <p:xfrm>
          <a:off x="1500326" y="2379216"/>
          <a:ext cx="4065973" cy="37591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D5782B7C-87BA-4699-BAE0-ED8C7D902C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74948772"/>
              </p:ext>
            </p:extLst>
          </p:nvPr>
        </p:nvGraphicFramePr>
        <p:xfrm>
          <a:off x="6420514" y="2489282"/>
          <a:ext cx="4117759" cy="37591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856766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141</TotalTime>
  <Words>226</Words>
  <Application>Microsoft Office PowerPoint</Application>
  <PresentationFormat>Широкоэкранный</PresentationFormat>
  <Paragraphs>37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Times New Roman</vt:lpstr>
      <vt:lpstr>Wingdings 3</vt:lpstr>
      <vt:lpstr>Ион</vt:lpstr>
      <vt:lpstr>ФИНАНСОВЫЙ УНИВЕРСИТЕТ ПРИ ПРАВИТЕЛЬСТВЕ РОССИЙСКОЙ ФЕДЕРАЦИИ</vt:lpstr>
      <vt:lpstr>ФИНАНСОВЫЙ УНИВЕРСИТЕТ ПРИ ПРАВИТЕЛЬСТВЕ РОССИЙСКОЙ ФЕДЕРАЦИИ</vt:lpstr>
      <vt:lpstr>ФИНАНСОВЫЙ УНИВЕРСИТЕТ ПРИ ПРАВИТЕЛЬСТВЕ РОССИЙСКОЙ ФЕДЕРАЦИИ</vt:lpstr>
      <vt:lpstr>ФИНАНСОВЫЙ УНИВЕРСИТЕТ ПРИ ПРАВИТЕЛЬСТВЕ РОССИЙСКОЙ ФЕДЕРАЦИИ</vt:lpstr>
      <vt:lpstr>ФИНАНСОВЫЙ УНИВЕРСИТЕТ ПРИ ПРАВИТЕЛЬСТВЕ РОССИЙСКОЙ ФЕДЕРАЦИИ</vt:lpstr>
      <vt:lpstr>ФИНАНСОВЫЙ УНИВЕРСИТЕТ ПРИ ПРАВИТЕЛЬСТВЕ РОССИЙСКОЙ ФЕДЕРАЦИИ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ФИНАНСОВЫЙ УНИВЕРСИТЕТ</dc:title>
  <dc:creator>HP</dc:creator>
  <cp:lastModifiedBy>HP</cp:lastModifiedBy>
  <cp:revision>21</cp:revision>
  <dcterms:created xsi:type="dcterms:W3CDTF">2020-04-26T07:58:03Z</dcterms:created>
  <dcterms:modified xsi:type="dcterms:W3CDTF">2020-04-26T10:24:32Z</dcterms:modified>
</cp:coreProperties>
</file>