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sldx" ContentType="application/vnd.openxmlformats-officedocument.presentationml.slide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C7E09-C093-47CC-8BB1-1BCB850D7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67BFE1-B6CC-46BD-B754-7309002EF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2691DC-BFFD-4838-95DA-9509D5DF0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26AA-9C0F-4CBB-8532-5EB2CF8E8FF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7EB9A4-C311-4C70-A47B-79A52CA0F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63D346-BBDC-4C97-819D-B9E190CA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FE8C-1703-477A-84B4-A6337C6EF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8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A45C0-6AF2-42CF-8EF6-9AEE923A9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42B36B-89FB-41E3-B458-5B996A4D5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044F7E-A0EC-41E0-B2A9-CB2619493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26AA-9C0F-4CBB-8532-5EB2CF8E8FF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FB2CD4-6656-480C-AF40-A8BC75B5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5B8248-0958-4248-A314-31698582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FE8C-1703-477A-84B4-A6337C6EF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74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352FF27-3B4D-4FCF-A240-F7B1CE9248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0089AD-FDEE-491C-B1C4-3AB684411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B5C202-D53C-4F85-9568-D4C354BD3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26AA-9C0F-4CBB-8532-5EB2CF8E8FF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05328-1C2C-4AD3-8934-C6FE39E7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2AC24C-9043-4EBD-97F7-A73BB0EB9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FE8C-1703-477A-84B4-A6337C6EF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47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514F5-198B-4F12-93FD-96886B896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7E0962-B478-4071-A38F-108CD2F25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3DC641-96E9-4499-A3BF-646748575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26AA-9C0F-4CBB-8532-5EB2CF8E8FF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BE6DB-21E5-47D0-B4D2-E289FFEF7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A9F992-3B43-4A81-BF64-5F8CC7DD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FE8C-1703-477A-84B4-A6337C6EF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51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9D740-B0FB-433A-8106-47A420F7B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90C5A6-7B68-4CCE-9FFB-F36DFF763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E36117-9D09-4E38-BF53-0D87BB3F7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26AA-9C0F-4CBB-8532-5EB2CF8E8FF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5BB76-42D1-4EE4-9A20-95CA4920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691A99-F187-46B2-BC90-AE3D8A27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FE8C-1703-477A-84B4-A6337C6EF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72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B5128-727A-4387-9BF9-456AD23F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D7CCE0-DF37-4225-99B9-5ED93CEAF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051880-4607-4A15-95D5-35A2ABDFD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53005C-40B9-4319-905D-E748FAB1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26AA-9C0F-4CBB-8532-5EB2CF8E8FF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718F1F-1932-4B2B-877F-771A61369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3007ED-FE95-4EAF-87C4-91EB143B4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FE8C-1703-477A-84B4-A6337C6EF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92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9F293-A76A-4112-8038-E4594486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95C114-BDE7-4CBE-A50B-F5B7116F1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60E817-2AC1-4AA3-907A-29E61370E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A2E351-0C4D-4603-B745-7406B9B5C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7FCD83-BED8-41B6-83F4-51855F1919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035227-DBFF-4D03-9851-D372E553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26AA-9C0F-4CBB-8532-5EB2CF8E8FF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92CF9E5-BF26-4D3A-B72C-06FB94CC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32B409-F982-4862-9405-E8B02DD9B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FE8C-1703-477A-84B4-A6337C6EF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60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DF27-FABC-441A-99A4-EBECCD92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B79D66-CAE2-4EDE-A08A-31245EE1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26AA-9C0F-4CBB-8532-5EB2CF8E8FF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24C288-5B20-4D45-8C56-E124D1A86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CD98B3-4EBB-4659-A387-BBF0CCBF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FE8C-1703-477A-84B4-A6337C6EF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92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77193E0-EF33-4E28-89BB-EB18D82F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26AA-9C0F-4CBB-8532-5EB2CF8E8FF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D1351D-2735-4EE0-98E6-24E437560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3C31C5-741A-4C86-8BA9-CF8D2793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FE8C-1703-477A-84B4-A6337C6EF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19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3AFC4-26A7-4B06-995F-B23FB02BA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B7A737-D1C9-403A-BFEC-27C2BDEAD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5CD7F6-8270-4E92-945D-8896237BB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F3723E-8037-476C-9F3C-EE53D23B0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26AA-9C0F-4CBB-8532-5EB2CF8E8FF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B9C965-BFD8-45D1-A50C-48E93907C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10415D-16CE-4641-918C-34134E88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FE8C-1703-477A-84B4-A6337C6EF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8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A2157-8DD7-40D7-8590-CB720504D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C17382-D544-40AD-9AA5-24A77358C0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9EEB56-9B1C-42C0-8270-CDBE48F3C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459ED3-9D7C-4837-9CA6-AFC4B219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26AA-9C0F-4CBB-8532-5EB2CF8E8FF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A6321E-0542-4CDA-AC8C-3042631F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AE6B84-A3C2-4397-9E39-2242A98B3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FE8C-1703-477A-84B4-A6337C6EF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04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D5E65-4E17-4E45-8F8D-DCCF3E873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5FBF92-6E4E-43C6-890C-E81649614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3FA22-BB1B-45EE-A880-A0846B09AE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126AA-9C0F-4CBB-8532-5EB2CF8E8FF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F22C8B-B47E-4391-AAB6-57FC55879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343942-0045-4DB3-A1E2-2DD07388B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DFE8C-1703-477A-84B4-A6337C6EF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40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6EB7CE25-7AA4-428E-B029-73C43E6634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422834"/>
              </p:ext>
            </p:extLst>
          </p:nvPr>
        </p:nvGraphicFramePr>
        <p:xfrm>
          <a:off x="238539" y="222637"/>
          <a:ext cx="11712271" cy="6424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Slide" r:id="rId3" imgW="6094535" imgH="3427323" progId="PowerPoint.Slide.12">
                  <p:embed/>
                </p:oleObj>
              </mc:Choice>
              <mc:Fallback>
                <p:oleObj name="Slide" r:id="rId3" imgW="6094535" imgH="3427323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539" y="222637"/>
                        <a:ext cx="11712271" cy="6424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01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68AD6-88F5-443D-AFB1-CFAF7FA2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 w="9525" cap="flat" cmpd="sng" algn="ctr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Goudy Old Style" panose="02020502050305020303" pitchFamily="18" charset="0"/>
                <a:ea typeface="+mn-ea"/>
                <a:cs typeface="+mn-cs"/>
              </a:rPr>
              <a:t>«Неуспеваемость» как дидактическое понятие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9FF160-F44D-40F1-B4F7-E889D4E2D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" indent="0">
              <a:lnSpc>
                <a:spcPct val="107000"/>
              </a:lnSpc>
              <a:spcBef>
                <a:spcPts val="576"/>
              </a:spcBef>
              <a:spcAft>
                <a:spcPts val="800"/>
              </a:spcAft>
              <a:buNone/>
            </a:pPr>
            <a:r>
              <a:rPr lang="ru-RU" b="1" dirty="0">
                <a:ln w="9525" cap="flat" cmpd="sng" algn="ctr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latin typeface="Calibri" panose="020F0502020204030204" pitchFamily="34" charset="0"/>
                <a:ea typeface="Calibri" panose="020F0502020204030204" pitchFamily="34" charset="0"/>
              </a:rPr>
              <a:t>В. С. </a:t>
            </a:r>
            <a:r>
              <a:rPr lang="ru-RU" b="1" dirty="0" err="1">
                <a:ln w="9525" cap="flat" cmpd="sng" algn="ctr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latin typeface="Calibri" panose="020F0502020204030204" pitchFamily="34" charset="0"/>
                <a:ea typeface="Calibri" panose="020F0502020204030204" pitchFamily="34" charset="0"/>
              </a:rPr>
              <a:t>Цетлин</a:t>
            </a:r>
            <a:r>
              <a:rPr lang="ru-RU" dirty="0">
                <a:ln w="9525" cap="flat" cmpd="sng" algn="ctr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ru-RU" dirty="0">
                <a:ln w="9525" cap="flat" cmpd="sng" algn="ctr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Goudy Old Style" panose="02020502050305020303" pitchFamily="18" charset="0"/>
              </a:rPr>
              <a:t> </a:t>
            </a:r>
            <a:r>
              <a:rPr lang="ru-RU" b="1" dirty="0">
                <a:ln w="9525" cap="flat" cmpd="sng" algn="ctr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несоответствие</a:t>
            </a:r>
            <a:r>
              <a:rPr lang="ru-RU" dirty="0">
                <a:ln w="9525" cap="flat" cmpd="sng" algn="ctr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подготовки студентов требованиям содержания образования, фиксируемое по истечении какого-либо значительного отрезка процесса обучения (например: цепочки уроков, посвященных изучению одной темы или раздела курса, семестра, года).</a:t>
            </a:r>
          </a:p>
          <a:p>
            <a:pPr marL="36576" indent="0">
              <a:lnSpc>
                <a:spcPct val="107000"/>
              </a:lnSpc>
              <a:spcBef>
                <a:spcPts val="576"/>
              </a:spcBef>
              <a:spcAft>
                <a:spcPts val="800"/>
              </a:spcAft>
              <a:buNone/>
            </a:pPr>
            <a:r>
              <a:rPr lang="ru-RU" b="1" dirty="0"/>
              <a:t>Л.А. </a:t>
            </a:r>
            <a:r>
              <a:rPr lang="ru-RU" b="1" dirty="0" err="1"/>
              <a:t>Регуш</a:t>
            </a:r>
            <a:r>
              <a:rPr lang="ru-RU" dirty="0"/>
              <a:t>: в психологии, говоря о неуспеваемости, имеют ввиду ее </a:t>
            </a:r>
            <a:r>
              <a:rPr lang="ru-RU" b="1" dirty="0"/>
              <a:t>психологические причины</a:t>
            </a:r>
            <a:r>
              <a:rPr lang="ru-RU" dirty="0"/>
              <a:t>, которые являются, как правило, свойства самого ученика, его способности, мотивы, интересы. </a:t>
            </a:r>
          </a:p>
          <a:p>
            <a:pPr marL="36576" indent="0">
              <a:lnSpc>
                <a:spcPct val="107000"/>
              </a:lnSpc>
              <a:spcBef>
                <a:spcPts val="576"/>
              </a:spcBef>
              <a:spcAft>
                <a:spcPts val="800"/>
              </a:spcAft>
              <a:buNone/>
            </a:pPr>
            <a:r>
              <a:rPr lang="ru-RU" b="1" dirty="0"/>
              <a:t>Педагогика</a:t>
            </a:r>
            <a:r>
              <a:rPr lang="ru-RU" dirty="0"/>
              <a:t> </a:t>
            </a:r>
            <a:r>
              <a:rPr lang="ru-RU" sz="3000" dirty="0"/>
              <a:t>рассматривает как источник неуспеваемости формы, методы организации обучения и даже систему образования в целом</a:t>
            </a:r>
          </a:p>
          <a:p>
            <a:pPr marL="36576" indent="0">
              <a:lnSpc>
                <a:spcPct val="107000"/>
              </a:lnSpc>
              <a:spcBef>
                <a:spcPts val="576"/>
              </a:spcBef>
              <a:spcAft>
                <a:spcPts val="800"/>
              </a:spcAft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76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C83-07F0-41A0-B334-7B213BAD6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n w="9525" cap="flat" cmpd="sng" algn="ctr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 академически неуспевающих:</a:t>
            </a:r>
            <a:endParaRPr lang="ru-RU" sz="3200" dirty="0"/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760A86EA-3853-4B9C-9306-07457E8ABD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158846"/>
              </p:ext>
            </p:extLst>
          </p:nvPr>
        </p:nvGraphicFramePr>
        <p:xfrm>
          <a:off x="838200" y="1825625"/>
          <a:ext cx="10515597" cy="3952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44253164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68067120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1814315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i="1" dirty="0"/>
                        <a:t>по</a:t>
                      </a:r>
                      <a:r>
                        <a:rPr lang="ru-RU" sz="2000" dirty="0"/>
                        <a:t>  </a:t>
                      </a:r>
                      <a:r>
                        <a:rPr lang="ru-RU" sz="2000" i="1" dirty="0">
                          <a:solidFill>
                            <a:schemeClr val="bg1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Л.С. Славиной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  </a:t>
                      </a:r>
                      <a:r>
                        <a:rPr lang="ru-RU" sz="1800" i="1" dirty="0">
                          <a:solidFill>
                            <a:schemeClr val="bg1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И.В. Дубровиной </a:t>
                      </a:r>
                      <a:endParaRPr lang="ru-RU" i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  </a:t>
                      </a:r>
                      <a:r>
                        <a:rPr lang="ru-RU" sz="1800" i="1" dirty="0">
                          <a:solidFill>
                            <a:schemeClr val="bg1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Н.А. </a:t>
                      </a:r>
                      <a:r>
                        <a:rPr lang="ru-RU" sz="1800" i="1" dirty="0" err="1">
                          <a:solidFill>
                            <a:schemeClr val="bg1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Менчинской</a:t>
                      </a:r>
                      <a:endParaRPr lang="ru-RU" i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482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solidFill>
                            <a:srgbClr val="404040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Студенты, у которых отсутствуют действенные мотивы обучения;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 со слабыми способностями к обучению;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Юноши с неправильно сформировавшимися навыками учебного труда и не умеющие трудиться.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Неуспевающие в связи с недостатками познавательной деятельности в широком смысле слова;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Неуспевающие в связи с недостатками в развитии мотивационной сферы.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обучаемости, т.е. способности к овладению новыми знаниями;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направленности личности – отношение субъекта учебной деятельности к вузу, к самому обучению, его мотивация.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81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313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F4A50-C4CF-497A-A291-A86738352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118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Факторы, влияющие на  успешность обучения студента 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ECEFD7-36B2-4C9F-BB92-DA6F51D73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2888"/>
            <a:ext cx="10515600" cy="5354402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материальное положение; </a:t>
            </a:r>
          </a:p>
          <a:p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состояние здоровья; </a:t>
            </a:r>
          </a:p>
          <a:p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возраст; </a:t>
            </a:r>
          </a:p>
          <a:p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семейное положение; </a:t>
            </a:r>
          </a:p>
          <a:p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уровень довузовской подготовки; </a:t>
            </a:r>
          </a:p>
          <a:p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владение навыками самоорганизации, планирования и контроля своей деятельности (прежде всего учебной); </a:t>
            </a:r>
          </a:p>
          <a:p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мотивы выбора вуза; </a:t>
            </a:r>
          </a:p>
          <a:p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адекватность исходных представлений о специфике вузовского обучения;</a:t>
            </a:r>
          </a:p>
          <a:p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форма обучения (очная, вечерняя, заочная, дистанционная и др.); </a:t>
            </a:r>
          </a:p>
          <a:p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наличие платы за обучение и ее величина; </a:t>
            </a:r>
          </a:p>
          <a:p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учебного процесса в вузе; </a:t>
            </a:r>
          </a:p>
          <a:p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материальная база вуза;</a:t>
            </a:r>
          </a:p>
          <a:p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 уровень квалификации преподавателей и обслуживающего персонала; </a:t>
            </a:r>
          </a:p>
          <a:p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престижность вуза;</a:t>
            </a:r>
          </a:p>
          <a:p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 индивидуальные психологические особенности;</a:t>
            </a:r>
          </a:p>
          <a:p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и т.п.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54357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94F71E-3718-4AE1-A4B1-842D257999D7}"/>
              </a:ext>
            </a:extLst>
          </p:cNvPr>
          <p:cNvSpPr txBox="1"/>
          <p:nvPr/>
        </p:nvSpPr>
        <p:spPr>
          <a:xfrm>
            <a:off x="87465" y="294199"/>
            <a:ext cx="1190310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404040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Внешние факторы воздействия на успеваемость обучающихся:</a:t>
            </a:r>
          </a:p>
          <a:p>
            <a:endParaRPr lang="ru-RU" sz="20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семейные обстоятельства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необходимость совмещать работу с учебой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социальные условия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вредные привычки</a:t>
            </a:r>
          </a:p>
          <a:p>
            <a:endParaRPr lang="ru-RU" sz="2000" b="1" dirty="0">
              <a:solidFill>
                <a:srgbClr val="404040"/>
              </a:solidFill>
              <a:latin typeface="&amp;quo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404040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ru-RU" sz="2000" b="1" dirty="0">
                <a:solidFill>
                  <a:srgbClr val="002060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Внутренние факторы воздействия </a:t>
            </a:r>
            <a:r>
              <a:rPr lang="ru-RU" sz="2000" b="1">
                <a:solidFill>
                  <a:srgbClr val="002060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на успеваемость:</a:t>
            </a:r>
            <a:endParaRPr lang="ru-RU" sz="2000" b="1" dirty="0">
              <a:solidFill>
                <a:srgbClr val="002060"/>
              </a:solidFill>
              <a:latin typeface="&amp;quo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&amp;quo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психологические особенности субъекта обучения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состояние здоровья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способности и уровень интеллектуального развития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завышенная или низкая самооценка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тип темперамента и характер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наличие мотивации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</a:t>
            </a:r>
          </a:p>
          <a:p>
            <a:r>
              <a:rPr lang="ru-RU" sz="2000" dirty="0">
                <a:solidFill>
                  <a:srgbClr val="404040"/>
                </a:solidFill>
                <a:latin typeface="&amp;quo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solidFill>
                <a:srgbClr val="404040"/>
              </a:solidFill>
              <a:latin typeface="&amp;quo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404040"/>
                </a:solidFill>
                <a:latin typeface="&amp;quo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2000" b="1" dirty="0">
              <a:solidFill>
                <a:srgbClr val="002060"/>
              </a:solidFill>
              <a:latin typeface="&amp;quo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404040"/>
              </a:solidFill>
              <a:latin typeface="&amp;quo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13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12F08-B856-48A3-852B-2326171CB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637" y="258100"/>
            <a:ext cx="11274287" cy="636739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+mn-lt"/>
              </a:rPr>
              <a:t>  Эффективные методы работы с неуспевающими студентами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7A9A62-D9C6-497E-AB2B-EC07B8B15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4" y="954157"/>
            <a:ext cx="11752028" cy="57408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со студентами с низким уровнем успеваемости по причинам, связанным с недостатками мотивации обучения: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Учет преподавателем индивидуально-психологических особенностей обучающегося, его потребностей, мотивов, интересов;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Постоянное повышение уровня притязаний, развитие «здорового честолюбия», воспитание нацеленности на успех;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Афиширование реально достигнутых в деятельности результатов;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метода положительного подкрепления (поощрение за эффективность работы);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Правильный отбор содержания учебного материала, не вызывающий недогрузку или перегрузку студентов;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Учет фактора личных отношений со студентом со стороны преподавателя (хорошие отношения являются стимулом к деятельности);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Стимулирование положительных эмоций на занятии, чувства удовлетворения, интереса, радости;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Устранение чувства тревоги.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390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69818C-DF7A-44CE-A031-63AEF57CAD1A}"/>
              </a:ext>
            </a:extLst>
          </p:cNvPr>
          <p:cNvSpPr txBox="1"/>
          <p:nvPr/>
        </p:nvSpPr>
        <p:spPr>
          <a:xfrm>
            <a:off x="206734" y="318052"/>
            <a:ext cx="11608904" cy="7745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Работа со студентами с низким уровнем успеваемости по причинам, связанным с недостатками способностей: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ru-RU" sz="20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атмосферы особой доброжелательности при опросе;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темпа опроса, разрешение дольше готовить задания;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Предложения студенту примерного плана ответа;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Разрешение пользоваться своими записями и подсказками;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Стимулирование оценкой, подбадриванием, похвалой.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мер поддержания интереса к усвоению темы.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Более частое обращение к слабоуспевающим с вопросами, выясняющими степень понимания ими учебного материала.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Напоминание приема и способа выполнения задания, ссылка на правила, которые необходимы для выполнения задания;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Более тщательный контроль за  деятельностью таких студентов, указание на ошибки с объяснением, постоянная проверка, исправления;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Индивидуальный подход на </a:t>
            </a:r>
            <a:r>
              <a:rPr lang="ru-RU">
                <a:ea typeface="Calibri" panose="020F0502020204030204" pitchFamily="34" charset="0"/>
                <a:cs typeface="Times New Roman" panose="02020603050405020304" pitchFamily="18" charset="0"/>
              </a:rPr>
              <a:t>каждом занятии.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ru-RU" sz="1600" dirty="0">
              <a:solidFill>
                <a:srgbClr val="404040"/>
              </a:solidFill>
              <a:latin typeface="&amp;quo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ru-RU" sz="20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486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088CF1-C7EE-4214-ADCB-13A7DC6D8B91}"/>
              </a:ext>
            </a:extLst>
          </p:cNvPr>
          <p:cNvSpPr txBox="1"/>
          <p:nvPr/>
        </p:nvSpPr>
        <p:spPr>
          <a:xfrm>
            <a:off x="421419" y="381663"/>
            <a:ext cx="11770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404040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Работа преподавателя со студентами-первокурсниками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480B2E-44C1-4D63-880A-B357A8F62615}"/>
              </a:ext>
            </a:extLst>
          </p:cNvPr>
          <p:cNvSpPr txBox="1"/>
          <p:nvPr/>
        </p:nvSpPr>
        <p:spPr>
          <a:xfrm>
            <a:off x="55659" y="1160890"/>
            <a:ext cx="355423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Причины тревожных состояний первокурсников:</a:t>
            </a:r>
          </a:p>
          <a:p>
            <a:endParaRPr lang="ru-RU" dirty="0"/>
          </a:p>
          <a:p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Мысли о возможном провале   задолго до сессии</a:t>
            </a:r>
          </a:p>
          <a:p>
            <a:endParaRPr lang="ru-RU" sz="1600" dirty="0">
              <a:cs typeface="Times New Roman" panose="02020603050405020304" pitchFamily="18" charset="0"/>
            </a:endParaRPr>
          </a:p>
          <a:p>
            <a:endParaRPr lang="ru-RU" sz="1600" dirty="0">
              <a:cs typeface="Times New Roman" panose="02020603050405020304" pitchFamily="18" charset="0"/>
            </a:endParaRPr>
          </a:p>
          <a:p>
            <a:endParaRPr lang="ru-RU" sz="1600" dirty="0">
              <a:cs typeface="Times New Roman" panose="02020603050405020304" pitchFamily="18" charset="0"/>
            </a:endParaRPr>
          </a:p>
          <a:p>
            <a:endParaRPr lang="ru-RU" sz="1600" dirty="0">
              <a:cs typeface="Times New Roman" panose="02020603050405020304" pitchFamily="18" charset="0"/>
            </a:endParaRPr>
          </a:p>
          <a:p>
            <a:endParaRPr lang="ru-RU" sz="1600" dirty="0">
              <a:cs typeface="Times New Roman" panose="02020603050405020304" pitchFamily="18" charset="0"/>
            </a:endParaRPr>
          </a:p>
          <a:p>
            <a:endParaRPr lang="ru-RU" sz="1600" dirty="0">
              <a:cs typeface="Times New Roman" panose="02020603050405020304" pitchFamily="18" charset="0"/>
            </a:endParaRPr>
          </a:p>
          <a:p>
            <a:r>
              <a:rPr lang="ru-RU" sz="1600" dirty="0">
                <a:cs typeface="Times New Roman" panose="02020603050405020304" pitchFamily="18" charset="0"/>
              </a:rPr>
              <a:t>Состояние страха непосредственно перед и во время экзамена</a:t>
            </a:r>
          </a:p>
          <a:p>
            <a:endParaRPr lang="ru-RU" sz="1600" dirty="0">
              <a:cs typeface="Times New Roman" panose="02020603050405020304" pitchFamily="18" charset="0"/>
            </a:endParaRPr>
          </a:p>
          <a:p>
            <a:endParaRPr lang="ru-RU" sz="1600" dirty="0">
              <a:cs typeface="Times New Roman" panose="02020603050405020304" pitchFamily="18" charset="0"/>
            </a:endParaRPr>
          </a:p>
          <a:p>
            <a:endParaRPr lang="ru-RU" sz="1600" dirty="0">
              <a:cs typeface="Times New Roman" panose="02020603050405020304" pitchFamily="18" charset="0"/>
            </a:endParaRPr>
          </a:p>
          <a:p>
            <a:r>
              <a:rPr lang="ru-RU" sz="1600" dirty="0">
                <a:cs typeface="Times New Roman" panose="02020603050405020304" pitchFamily="18" charset="0"/>
              </a:rPr>
              <a:t>Страх неправильного ответа или ошибки у студентов, чей уровень довузовской подготовки  значительно ниже общего уровня группы (особенно в языковых группах)</a:t>
            </a:r>
          </a:p>
          <a:p>
            <a:endParaRPr lang="ru-RU" dirty="0">
              <a:solidFill>
                <a:srgbClr val="404040"/>
              </a:solidFill>
              <a:latin typeface="&amp;quot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80C462-9697-4C0A-AEB3-982D97514464}"/>
              </a:ext>
            </a:extLst>
          </p:cNvPr>
          <p:cNvSpPr txBox="1"/>
          <p:nvPr/>
        </p:nvSpPr>
        <p:spPr>
          <a:xfrm>
            <a:off x="7657107" y="1099335"/>
            <a:ext cx="43334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Действия преподавателя по преодолению тревожных состояний:</a:t>
            </a:r>
          </a:p>
          <a:p>
            <a:endParaRPr lang="ru-RU" dirty="0"/>
          </a:p>
          <a:p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Беседа, направленная на снятие у студентов состояний неуверенности, повышенного беспокойства (следует проводить задолго до сессии); информирование студентов о рациональных приемах организации учебной деятельности; объяснение структуры зачета/ экзамена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Поощрение, подбадривание; учет состояния студента на экзамене</a:t>
            </a:r>
          </a:p>
          <a:p>
            <a:endParaRPr lang="ru-RU" sz="1600" dirty="0">
              <a:cs typeface="Times New Roman" panose="02020603050405020304" pitchFamily="18" charset="0"/>
            </a:endParaRPr>
          </a:p>
          <a:p>
            <a:endParaRPr lang="ru-RU" sz="1600" dirty="0">
              <a:cs typeface="Times New Roman" panose="02020603050405020304" pitchFamily="18" charset="0"/>
            </a:endParaRPr>
          </a:p>
          <a:p>
            <a:endParaRPr lang="ru-RU" sz="1600" dirty="0">
              <a:cs typeface="Times New Roman" panose="02020603050405020304" pitchFamily="18" charset="0"/>
            </a:endParaRPr>
          </a:p>
          <a:p>
            <a:r>
              <a:rPr lang="ru-RU" sz="1600" dirty="0">
                <a:cs typeface="Times New Roman" panose="02020603050405020304" pitchFamily="18" charset="0"/>
              </a:rPr>
              <a:t>Повышение авторитета слабоуспевающих студентов через специально подобранные для них поручения</a:t>
            </a:r>
            <a:endParaRPr lang="ru-RU" sz="16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E92A4-4DB8-4114-ADD8-74B0A676A943}"/>
              </a:ext>
            </a:extLst>
          </p:cNvPr>
          <p:cNvSpPr txBox="1"/>
          <p:nvPr/>
        </p:nvSpPr>
        <p:spPr>
          <a:xfrm>
            <a:off x="3745063" y="1160890"/>
            <a:ext cx="355423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Потенциальная опасность тревожного состояния:</a:t>
            </a:r>
          </a:p>
          <a:p>
            <a:endParaRPr lang="ru-RU" dirty="0"/>
          </a:p>
          <a:p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отвлекают от учебы, мешают  сосредоточиться, лишают студентов уверенности в себе, в своих возможностях</a:t>
            </a:r>
          </a:p>
          <a:p>
            <a:endParaRPr lang="ru-RU" sz="1600" dirty="0">
              <a:cs typeface="Times New Roman" panose="02020603050405020304" pitchFamily="18" charset="0"/>
            </a:endParaRPr>
          </a:p>
          <a:p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ухудшают внимание, память, мышление </a:t>
            </a:r>
          </a:p>
          <a:p>
            <a:endParaRPr lang="ru-RU" sz="1600" dirty="0">
              <a:cs typeface="Times New Roman" panose="02020603050405020304" pitchFamily="18" charset="0"/>
            </a:endParaRPr>
          </a:p>
          <a:p>
            <a:endParaRPr lang="ru-RU" sz="1600" dirty="0">
              <a:cs typeface="Times New Roman" panose="02020603050405020304" pitchFamily="18" charset="0"/>
            </a:endParaRPr>
          </a:p>
          <a:p>
            <a:endParaRPr lang="ru-RU" sz="1600" dirty="0">
              <a:cs typeface="Times New Roman" panose="02020603050405020304" pitchFamily="18" charset="0"/>
            </a:endParaRPr>
          </a:p>
          <a:p>
            <a:r>
              <a:rPr lang="ru-RU" sz="1600" dirty="0">
                <a:cs typeface="Times New Roman" panose="02020603050405020304" pitchFamily="18" charset="0"/>
              </a:rPr>
              <a:t>изолируют от сокурсников или группы; преподаватель не может влиять на таких студентов через группу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8425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733</Words>
  <Application>Microsoft Office PowerPoint</Application>
  <PresentationFormat>Широкоэкранный</PresentationFormat>
  <Paragraphs>120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&amp;quot</vt:lpstr>
      <vt:lpstr>Arial</vt:lpstr>
      <vt:lpstr>Calibri</vt:lpstr>
      <vt:lpstr>Calibri Light</vt:lpstr>
      <vt:lpstr>Goudy Old Style</vt:lpstr>
      <vt:lpstr>Symbol</vt:lpstr>
      <vt:lpstr>Wingdings</vt:lpstr>
      <vt:lpstr>Тема Office</vt:lpstr>
      <vt:lpstr>Slide</vt:lpstr>
      <vt:lpstr>Презентация PowerPoint</vt:lpstr>
      <vt:lpstr>«Неуспеваемость» как дидактическое понятие</vt:lpstr>
      <vt:lpstr>Классификация академически неуспевающих:</vt:lpstr>
      <vt:lpstr>Факторы, влияющие на  успешность обучения студента </vt:lpstr>
      <vt:lpstr>Презентация PowerPoint</vt:lpstr>
      <vt:lpstr>  Эффективные методы работы с неуспевающими студентами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Кондрашева</dc:creator>
  <cp:lastModifiedBy>Елена Кондрашева</cp:lastModifiedBy>
  <cp:revision>40</cp:revision>
  <dcterms:created xsi:type="dcterms:W3CDTF">2020-04-21T19:08:11Z</dcterms:created>
  <dcterms:modified xsi:type="dcterms:W3CDTF">2020-04-23T12:22:54Z</dcterms:modified>
</cp:coreProperties>
</file>