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0" r:id="rId2"/>
  </p:sldMasterIdLst>
  <p:sldIdLst>
    <p:sldId id="256" r:id="rId3"/>
    <p:sldId id="260" r:id="rId4"/>
    <p:sldId id="261" r:id="rId5"/>
    <p:sldId id="262" r:id="rId6"/>
    <p:sldId id="257" r:id="rId7"/>
    <p:sldId id="258" r:id="rId8"/>
    <p:sldId id="263" r:id="rId9"/>
    <p:sldId id="264" r:id="rId10"/>
    <p:sldId id="265" r:id="rId11"/>
    <p:sldId id="266" r:id="rId12"/>
    <p:sldId id="267" r:id="rId13"/>
    <p:sldId id="259" r:id="rId14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2"/>
    <p:restoredTop sz="94799"/>
  </p:normalViewPr>
  <p:slideViewPr>
    <p:cSldViewPr snapToGrid="0" snapToObjects="1">
      <p:cViewPr varScale="1">
        <p:scale>
          <a:sx n="84" d="100"/>
          <a:sy n="84" d="100"/>
        </p:scale>
        <p:origin x="-595" y="-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54D57AB1-41F6-401E-9E1F-904E21A86A1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546C8-A7F0-4BD3-8009-CEBAB12BB2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10371525">
              <a:off x="263525" y="4438650"/>
              <a:ext cx="3300413" cy="439738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10800000">
              <a:off x="458788" y="32067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B578B-A640-413F-B873-5E85D5B5751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53A4B-D892-4DA9-970A-D21479022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89932">
              <a:off x="8491538" y="2714625"/>
              <a:ext cx="3298825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>
              <a:off x="455613" y="2801938"/>
              <a:ext cx="11277600" cy="3602037"/>
            </a:xfrm>
            <a:custGeom>
              <a:avLst/>
              <a:gdLst>
                <a:gd name="T0" fmla="*/ 0 w 10000"/>
                <a:gd name="T1" fmla="*/ 0 h 7946"/>
                <a:gd name="T2" fmla="*/ 10000 w 10000"/>
                <a:gd name="T3" fmla="*/ 7946 h 7946"/>
              </a:gdLst>
              <a:ahLst/>
              <a:cxnLst/>
              <a:rect l="T0" t="T1" r="T2" b="T3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D868-CB94-4329-840A-2391906DD9C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4C58A5-5FC4-44AB-A216-4A296505B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89932">
              <a:off x="8491538" y="4184650"/>
              <a:ext cx="3298825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ChangeArrowheads="1"/>
            </p:cNvSpPr>
            <p:nvPr/>
          </p:nvSpPr>
          <p:spPr bwMode="gray">
            <a:xfrm>
              <a:off x="455613" y="4241800"/>
              <a:ext cx="11277600" cy="2336800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149FE-3D2A-4BA6-BE3B-362C8B0D4F7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3409B-54B3-4B0B-BE77-EA599F103F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 noChangeArrowheads="1"/>
            </p:cNvSpPr>
            <p:nvPr/>
          </p:nvSpPr>
          <p:spPr bwMode="gray">
            <a:xfrm rot="-589932">
              <a:off x="8491538" y="4194175"/>
              <a:ext cx="3298825" cy="439738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>
              <a:off x="455613" y="4241800"/>
              <a:ext cx="11277600" cy="2336800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44BF-4F4D-4264-9AD2-C8D91DA3C3B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106C-4A68-43EE-B14A-B8F75B914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28C0F-46B8-41B8-BD71-E13AB7CABFF5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BD1B-0C79-4306-ADB7-7457CF2C5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DB7FF-AFCE-42D0-A182-E7ED362FB6F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E1F71-8D3A-4447-B3E8-69035B605C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AD759-AA45-460A-B29A-61D1ED5BC5F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0D76B-DEDC-4F36-BA35-901E114E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5101749">
              <a:off x="6293645" y="4577556"/>
              <a:ext cx="3300412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5400000">
              <a:off x="4448175" y="2801938"/>
              <a:ext cx="6054725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329F-6757-4637-ADDA-3AB09F51182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A1C6-2A67-41BE-B873-3E6058996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13A22-149C-4B46-A01A-3A425AC5C2B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6E0B7-C71C-41DB-8F98-E993939B39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DA6B4-793F-4D93-912D-D6877B811DE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DDEB0-47BF-44F7-871D-E5A7E7EEC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E22B7-229A-4EF8-8359-8AE6B56F7BA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F4D1-8FBC-42E1-BC6A-73A1578FA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5DA13-34D1-4064-9311-F91802E16D9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F9E0F-EE37-4C1A-AA7A-983997344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36C74-90BE-414D-A7A8-11942A28C56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03161-33F5-4041-BF16-3E08EE7868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1172-CD76-4BE3-BFDB-4654F1585A1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B5ED3-4BD5-44B3-A332-88F6D9B41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B7749-F140-4218-A282-7B8BFEAC28A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7BEEA-73D4-4D24-8D5D-039167DFE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308E-C3A5-4064-931A-F548DE94315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15D16-A00F-4AA0-BE0A-2A2650AB8D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4112-79CE-4E36-B57D-E230AF33EEE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924D2-61B5-45D1-9D64-0211D863A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0E817-23F5-4839-BD9F-73857E79BB62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074C-BE4A-4B1B-838D-21DD76FFB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F9902-B567-486C-AD5B-191B426EABB1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55443-19D9-4675-B29F-9A0AD4A5CA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EA576-C06B-402C-8568-55BBD4BF3B0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0888-D978-477A-97D2-D5124A7D7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164F-48FD-4F95-AF8F-C3D3247F3A2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EAB13-6A4B-4572-BD3B-B4777BB69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 noChangeArrowheads="1"/>
            </p:cNvSpPr>
            <p:nvPr/>
          </p:nvSpPr>
          <p:spPr bwMode="gray">
            <a:xfrm rot="-5400000">
              <a:off x="3786188" y="2801938"/>
              <a:ext cx="6054725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4699000" y="1825625"/>
              <a:ext cx="3298825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6654B-D075-4CF9-8FA2-E64D2C9C456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7A1D7-3FF8-42C1-ABD7-B5D7E21BA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06535-E44F-4FE4-BBD7-309D1CD7700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3D1FB-752A-432E-AF81-478354694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DFF03-8F7A-4C70-97AD-A9AA35DA5F50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F140B-ED17-4902-9CF2-F5A69A38B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8504C-C077-413F-BB9B-051233A232DC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61BE3-D680-41BC-AE24-30C696968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F1E75-1262-4E31-B72E-1C9FBF8E376B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31519-25E5-4714-8788-16FEF75E3E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5D9F9-D774-4DA1-8DE2-402208A79A04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D34D-44BE-4C58-8402-26603BB96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FBF9C-4FE0-4C03-B19C-B9E42912308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99996-F4AA-4DBF-8B96-785102BFD3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B6B88-B675-4374-99C2-27552A2D0B4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917FB-6175-4749-88AC-2F96D510B0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D4E8C-E601-400A-9F0A-83E387899B2E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C501-D0AD-4720-8A37-E98B54E4CB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DA6A6-5FF9-4589-A1D3-E0C940A2D3D8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C74A7-5F1D-42C7-A413-3BF446976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3140869" y="1826419"/>
              <a:ext cx="3298825" cy="439737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2228850" y="2801938"/>
              <a:ext cx="6054725" cy="1254125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1EE9D-744B-4EC1-8B0E-74953F185B47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500C9-402D-4ECC-9500-D18F205F95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 noChangeArrowheads="1"/>
            </p:cNvSpPr>
            <p:nvPr/>
          </p:nvSpPr>
          <p:spPr bwMode="gray">
            <a:xfrm rot="-5677511">
              <a:off x="4203700" y="1825625"/>
              <a:ext cx="3298825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5"/>
            <p:cNvSpPr>
              <a:spLocks noChangeArrowheads="1"/>
            </p:cNvSpPr>
            <p:nvPr/>
          </p:nvSpPr>
          <p:spPr bwMode="gray">
            <a:xfrm rot="-5400000">
              <a:off x="3294856" y="2801145"/>
              <a:ext cx="6054725" cy="1255712"/>
            </a:xfrm>
            <a:custGeom>
              <a:avLst/>
              <a:gdLst>
                <a:gd name="T0" fmla="*/ 0 w 10000"/>
                <a:gd name="T1" fmla="*/ 0 h 8000"/>
                <a:gd name="T2" fmla="*/ 10000 w 10000"/>
                <a:gd name="T3" fmla="*/ 8000 h 8000"/>
              </a:gdLst>
              <a:ahLst/>
              <a:cxnLst/>
              <a:rect l="T0" t="T1" r="T2" b="T3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
Второй уровень
Третий уровень
Четвертый уровень
Пятый уровень</a:t>
            </a:r>
            <a:endParaRPr lang="en-US" dirty="0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3D810-7DD6-44F5-9891-712E20CB8AE9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66B29-E6BC-4210-8C9B-26C50F4035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 noChangeArrowheads="1"/>
            </p:cNvSpPr>
            <p:nvPr/>
          </p:nvSpPr>
          <p:spPr bwMode="gray">
            <a:xfrm rot="-589932">
              <a:off x="8491538" y="1797050"/>
              <a:ext cx="3298825" cy="441325"/>
            </a:xfrm>
            <a:custGeom>
              <a:avLst/>
              <a:gdLst>
                <a:gd name="T0" fmla="*/ 0 w 10000"/>
                <a:gd name="T1" fmla="*/ 0 h 5291"/>
                <a:gd name="T2" fmla="*/ 10000 w 10000"/>
                <a:gd name="T3" fmla="*/ 5291 h 5291"/>
              </a:gdLst>
              <a:ahLst/>
              <a:cxnLst/>
              <a:rect l="T0" t="T1" r="T2" b="T3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5"/>
            <p:cNvSpPr>
              <a:spLocks noChangeArrowheads="1"/>
            </p:cNvSpPr>
            <p:nvPr/>
          </p:nvSpPr>
          <p:spPr bwMode="gray">
            <a:xfrm>
              <a:off x="458788" y="186690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/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/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
Второй уровень
Третий уровень
Четвертый уровень
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C2B111-B859-49D5-BC73-71EA9F87019A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61E105-C8E3-4A83-8372-87AC40587D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0" r:id="rId2"/>
    <p:sldLayoutId id="2147483806" r:id="rId3"/>
    <p:sldLayoutId id="2147483801" r:id="rId4"/>
    <p:sldLayoutId id="2147483802" r:id="rId5"/>
    <p:sldLayoutId id="2147483803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  <p:sldLayoutId id="2147483814" r:id="rId14"/>
    <p:sldLayoutId id="2147483815" r:id="rId15"/>
    <p:sldLayoutId id="2147483816" r:id="rId16"/>
    <p:sldLayoutId id="2147483817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3200"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
Второй уровень
Третий уровень
Четвертый уровень
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BA3288DC-58C2-44D1-A96F-44FC9CB88ABF}" type="datetimeFigureOut">
              <a:rPr lang="ru-RU"/>
              <a:pPr>
                <a:defRPr/>
              </a:pPr>
              <a:t>29.04.2020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151BC1E-09A8-4BFC-BE2E-98E398DFE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04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ctrTitle"/>
          </p:nvPr>
        </p:nvSpPr>
        <p:spPr>
          <a:xfrm>
            <a:off x="1524000" y="3602038"/>
            <a:ext cx="9144000" cy="2387600"/>
          </a:xfrm>
        </p:spPr>
        <p:txBody>
          <a:bodyPr/>
          <a:lstStyle/>
          <a:p>
            <a:pPr algn="ctr" eaLnBrk="1" hangingPunct="1"/>
            <a:r>
              <a:rPr lang="ru-RU" sz="4400" smtClean="0">
                <a:latin typeface="Times New Roman" pitchFamily="18" charset="0"/>
                <a:cs typeface="Times New Roman" pitchFamily="18" charset="0"/>
              </a:rPr>
              <a:t>Кандидат исторических наук, профессор, Катаева Алмазия Гаррафовна </a:t>
            </a:r>
          </a:p>
        </p:txBody>
      </p:sp>
      <p:sp>
        <p:nvSpPr>
          <p:cNvPr id="32771" name="Прямоугольник 3"/>
          <p:cNvSpPr>
            <a:spLocks noChangeArrowheads="1"/>
          </p:cNvSpPr>
          <p:nvPr/>
        </p:nvSpPr>
        <p:spPr bwMode="auto">
          <a:xfrm>
            <a:off x="844550" y="844550"/>
            <a:ext cx="1043781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Особенности организации обучения немецкому языку в университете как второму иностранному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ChangeArrowheads="1"/>
          </p:cNvSpPr>
          <p:nvPr/>
        </p:nvSpPr>
        <p:spPr bwMode="auto">
          <a:xfrm>
            <a:off x="246063" y="333375"/>
            <a:ext cx="1158240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рациональные приёмы опоры на первый иностранный язык </a:t>
            </a:r>
          </a:p>
          <a:p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скорейшее достижение минимального коммуникативного уровня владения вторым иностранным языком</a:t>
            </a:r>
          </a:p>
          <a:p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лингвистический и речевой опыт в первом иностранном языке.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фактор интерференции первого иностранного языка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интерферирующее влияние прошлого опыта 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противодействие интерференции навыков первого иностранного языка специальные упражнения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установление черт сходства и различия усваиваемого материала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и может оказать.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разработка целенаправленных комплексов упражнений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формирование у студентов стереотипов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различные языковые операции и действия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надежное усвоение материала</a:t>
            </a:r>
          </a:p>
          <a:p>
            <a:pPr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быстрый вывод  в речь.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ChangeArrowheads="1"/>
          </p:cNvSpPr>
          <p:nvPr/>
        </p:nvSpPr>
        <p:spPr bwMode="auto">
          <a:xfrm>
            <a:off x="280988" y="309563"/>
            <a:ext cx="1166177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>
                <a:latin typeface="Times New Roman" pitchFamily="18" charset="0"/>
                <a:ea typeface="TimesNewRoman"/>
                <a:cs typeface="Times New Roman" pitchFamily="18" charset="0"/>
              </a:rPr>
              <a:t>учебный предмет коммуникативного цикла</a:t>
            </a:r>
          </a:p>
          <a:p>
            <a:r>
              <a:rPr lang="ru-RU" sz="4000">
                <a:latin typeface="Times New Roman" pitchFamily="18" charset="0"/>
                <a:ea typeface="TimesNewRoman"/>
                <a:cs typeface="Times New Roman" pitchFamily="18" charset="0"/>
              </a:rPr>
              <a:t>компоненты содержания :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>
                <a:latin typeface="Times New Roman" pitchFamily="18" charset="0"/>
                <a:ea typeface="TimesNewRoman"/>
                <a:cs typeface="Times New Roman" pitchFamily="18" charset="0"/>
              </a:rPr>
              <a:t>языковый материал;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>
                <a:latin typeface="Times New Roman" pitchFamily="18" charset="0"/>
                <a:ea typeface="TimesNewRoman"/>
                <a:cs typeface="Times New Roman" pitchFamily="18" charset="0"/>
              </a:rPr>
              <a:t>речевые навыки и умения;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>
                <a:latin typeface="Times New Roman" pitchFamily="18" charset="0"/>
                <a:ea typeface="TimesNewRoman"/>
                <a:cs typeface="Times New Roman" pitchFamily="18" charset="0"/>
              </a:rPr>
              <a:t>темы и ситуации, в пределах которых формируются речевые навыки и умения;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>
                <a:latin typeface="Times New Roman" pitchFamily="18" charset="0"/>
                <a:ea typeface="TimesNewRoman"/>
                <a:cs typeface="Times New Roman" pitchFamily="18" charset="0"/>
              </a:rPr>
              <a:t>тексты в графическом и звуковом оформлении;</a:t>
            </a:r>
          </a:p>
          <a:p>
            <a:pPr eaLnBrk="0" hangingPunct="0">
              <a:buFont typeface="Wingdings" pitchFamily="2" charset="2"/>
              <a:buChar char="ü"/>
            </a:pPr>
            <a:r>
              <a:rPr lang="ru-RU" sz="4000">
                <a:latin typeface="Times New Roman" pitchFamily="18" charset="0"/>
                <a:ea typeface="TimesNewRoman"/>
                <a:cs typeface="Times New Roman" pitchFamily="18" charset="0"/>
              </a:rPr>
              <a:t>языковые понятия, отсутствующие в родном языке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latin typeface="Times" pitchFamily="2" charset="0"/>
              </a:rPr>
              <a:t>Литература</a:t>
            </a:r>
          </a:p>
        </p:txBody>
      </p:sp>
      <p:sp>
        <p:nvSpPr>
          <p:cNvPr id="3" name="Объект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65338"/>
            <a:ext cx="11201400" cy="3649662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ru-RU" sz="1800">
                <a:latin typeface="Times" pitchFamily="2" charset="0"/>
              </a:rPr>
              <a:t/>
            </a:r>
            <a:br>
              <a:rPr lang="ru-RU" sz="1800">
                <a:latin typeface="Times" pitchFamily="2" charset="0"/>
              </a:rPr>
            </a:br>
            <a:r>
              <a:rPr lang="de-DE" smtClean="0">
                <a:latin typeface="Times New Roman" pitchFamily="18" charset="0"/>
                <a:cs typeface="Times New Roman" pitchFamily="18" charset="0"/>
              </a:rPr>
              <a:t>Petkov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Zur Gegenstandsbestimmung des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Universitatsfaches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Germanistik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DaF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– 2005.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№2. – Р.67–74.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Rosler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D. Fremdsprachenerlernen in einem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deutsch-sprachigen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nicht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deutschsprachigen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Land //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DaF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– 2005. – №2. – Р.75–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80.</a:t>
            </a:r>
          </a:p>
          <a:p>
            <a:pPr eaLnBrk="1" fontAlgn="auto" hangingPunct="1">
              <a:spcBef>
                <a:spcPts val="0"/>
              </a:spcBef>
              <a:buFont typeface="Arial"/>
              <a:buChar char="•"/>
              <a:defRPr/>
            </a:pP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Stickel G. Deutsch von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aussen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 // </a:t>
            </a:r>
            <a:r>
              <a:rPr lang="de-DE" dirty="0" err="1" smtClean="0">
                <a:latin typeface="Times New Roman" pitchFamily="18" charset="0"/>
                <a:cs typeface="Times New Roman" pitchFamily="18" charset="0"/>
              </a:rPr>
              <a:t>DaF</a:t>
            </a:r>
            <a:r>
              <a:rPr lang="de-DE" dirty="0" smtClean="0">
                <a:latin typeface="Times New Roman" pitchFamily="18" charset="0"/>
                <a:cs typeface="Times New Roman" pitchFamily="18" charset="0"/>
              </a:rPr>
              <a:t>. – 2005. –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№3. – Р. 115–117.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301625" y="254000"/>
            <a:ext cx="11609388" cy="6465888"/>
          </a:xfrm>
        </p:spPr>
        <p:txBody>
          <a:bodyPr/>
          <a:lstStyle/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введение второго иностранного языка в вузе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образование становится многоязычным: 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родной язык, первый иностранный, второй иностранный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уникальное лингвистическое явление – триглоссия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межкультурная мотивация есть адекватное социальное взаимодействие двух или более участников коммуникативного акта - представителей разных лингвоэтнокультур, осознающих свою “инаковость”, “чужеродность”. 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цель обучения немецкому языку 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сложное интегративное целое</a:t>
            </a:r>
          </a:p>
          <a:p>
            <a:pPr marL="0" indent="0" algn="just" eaLnBrk="1" hangingPunct="1">
              <a:buFont typeface="Arial" pitchFamily="34" charset="0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использовать немецкий язык на базовом уровне в наиболее типичных ситуациях речевого общения 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Прямоугольник 1"/>
          <p:cNvSpPr>
            <a:spLocks noChangeArrowheads="1"/>
          </p:cNvSpPr>
          <p:nvPr/>
        </p:nvSpPr>
        <p:spPr bwMode="auto">
          <a:xfrm>
            <a:off x="309563" y="239713"/>
            <a:ext cx="116332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Уровень владения коммуникативной компетенцией предполагает наличие у студента: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- знаний о системе немецкого языка и навыков оперирования языковыми средствами общения данного языка;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- коммуникативных умений, т.е. умений понимать и порождать высказывания на немецком языке в соответствии с конкретной сферой, тематикой и ситуацией общения.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дальнейшие совершенствования языковых способностей студентов, </a:t>
            </a:r>
          </a:p>
          <a:p>
            <a:pPr>
              <a:buFont typeface="Arial" pitchFamily="34" charset="0"/>
              <a:buChar char="•"/>
            </a:pPr>
            <a:r>
              <a:rPr lang="ru-RU" sz="2800">
                <a:latin typeface="Times New Roman" pitchFamily="18" charset="0"/>
                <a:cs typeface="Times New Roman" pitchFamily="18" charset="0"/>
              </a:rPr>
              <a:t>развитие способностей понимать общность и различие родной культуры и культур стран первого и второго языков.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ольник 2"/>
          <p:cNvSpPr>
            <a:spLocks noChangeArrowheads="1"/>
          </p:cNvSpPr>
          <p:nvPr/>
        </p:nvSpPr>
        <p:spPr bwMode="auto">
          <a:xfrm>
            <a:off x="225425" y="352425"/>
            <a:ext cx="1166177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общие принципы обучения  иностранному языку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Модификация  применительно ко второму иностранному языку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специфичность условий обучения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наличие трех контактирующих в процессе обучения языков 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опыт в изучении неродного языка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коммуникативные цели предопределяют  методический подход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сравнение определенных языковых явлений английского и немецкого,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организация процесса обучения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Прямоугольник 5"/>
          <p:cNvSpPr>
            <a:spLocks noChangeArrowheads="1"/>
          </p:cNvSpPr>
          <p:nvPr/>
        </p:nvSpPr>
        <p:spPr bwMode="auto">
          <a:xfrm>
            <a:off x="312738" y="563563"/>
            <a:ext cx="11342687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рефлексия (взгляд на себя со стороны, стремление дать себе отчет)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коммуникативно-когнитивный принцип в обучении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когнитивный аспект подчинен коммуникативному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аналогии, облегчающие усвоение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различия, чтобы избежать интерференции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учебный процесс ориентирован на развитие личности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самостоятельность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учет возможностей, потребностей, интересов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более осознанный  подход к изучению языка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условия для более быстрого продвижения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возможность для повторения и тренировки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Times"/>
              </a:rPr>
              <a:t/>
            </a:r>
            <a:br>
              <a:rPr lang="ru-RU">
                <a:latin typeface="Times"/>
              </a:rPr>
            </a:br>
            <a:endParaRPr lang="ru-RU">
              <a:latin typeface="Time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3"/>
          <p:cNvSpPr>
            <a:spLocks noChangeArrowheads="1"/>
          </p:cNvSpPr>
          <p:nvPr/>
        </p:nvSpPr>
        <p:spPr bwMode="auto">
          <a:xfrm>
            <a:off x="138113" y="323850"/>
            <a:ext cx="118411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ярко выраженная коммуникативная направленность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учебный процесс организуется как коммуникативная деятельность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приближение к реальному межкультурному общению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\учебный процесс направлен не на формирование разрозненных умений  - “понимание на слух”, “говорение”, “чтение”, “письмо”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\развитие интегрирующей коммуникативной компетенции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создание  мотивов каждого речевого и неречевого действия учащихся</a:t>
            </a:r>
          </a:p>
          <a:p>
            <a:pPr algn="just"/>
            <a:r>
              <a:rPr lang="ru-RU" sz="2800">
                <a:latin typeface="Times New Roman" pitchFamily="18" charset="0"/>
                <a:cs typeface="Times New Roman" pitchFamily="18" charset="0"/>
              </a:rPr>
              <a:t>средства общения (лексика, грамматика, фонетика)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умения общения.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последовательная ориентация на речевой, учебный, культурный опыт процесс постижения родной культуры и осмысления родного языка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изучение первого иностранного языка и культуры его носителя 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Прямоугольник 1"/>
          <p:cNvSpPr>
            <a:spLocks noChangeArrowheads="1"/>
          </p:cNvSpPr>
          <p:nvPr/>
        </p:nvSpPr>
        <p:spPr bwMode="auto">
          <a:xfrm>
            <a:off x="407988" y="506413"/>
            <a:ext cx="11409362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систематическое привлечение ассоциаций из родного и первого иностранного языков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сравнение семантических нюансов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поиск лексических эквивалентов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перевод на родной и первый иностранный языки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 учет стратегий устного и письменного общения, сформированных на базе родного и первого иностранного языков</a:t>
            </a:r>
          </a:p>
          <a:p>
            <a:r>
              <a:rPr lang="ru-RU" sz="3200">
                <a:latin typeface="Times New Roman" pitchFamily="18" charset="0"/>
                <a:cs typeface="Times New Roman" pitchFamily="18" charset="0"/>
              </a:rPr>
              <a:t>интенсивный  и экономный  процесс обучения немецкому языку как второму иностранному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174625" y="333375"/>
            <a:ext cx="11771313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Опыт обучения немецкому языку на базе английского </a:t>
            </a:r>
          </a:p>
          <a:p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лингвистические особенности:</a:t>
            </a:r>
          </a:p>
          <a:p>
            <a:pPr eaLnBrk="0" hangingPunct="0"/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1) генетическая близость немецкого и английского языков;</a:t>
            </a:r>
          </a:p>
          <a:p>
            <a:pPr eaLnBrk="0" hangingPunct="0"/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2) латинская письменность;</a:t>
            </a:r>
          </a:p>
          <a:p>
            <a:pPr eaLnBrk="0" hangingPunct="0"/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3) некоторые общие моменты в произношении;</a:t>
            </a:r>
          </a:p>
          <a:p>
            <a:pPr eaLnBrk="0" hangingPunct="0"/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4) аналогичные грамматические явления, близкие по структуре и семантике;</a:t>
            </a:r>
          </a:p>
          <a:p>
            <a:pPr eaLnBrk="0" hangingPunct="0"/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5) наличие общего пласта лексики германского происхождения;</a:t>
            </a:r>
          </a:p>
          <a:p>
            <a:pPr eaLnBrk="0" hangingPunct="0"/>
            <a:r>
              <a:rPr lang="ru-RU" sz="3200">
                <a:latin typeface="Times New Roman" pitchFamily="18" charset="0"/>
                <a:ea typeface="TimesNewRoman"/>
                <a:cs typeface="Times New Roman" pitchFamily="18" charset="0"/>
              </a:rPr>
              <a:t>6) сходные речевые модели, которые изучаются на начальном этапе.</a:t>
            </a:r>
          </a:p>
          <a:p>
            <a:pPr eaLnBrk="0" hangingPunct="0"/>
            <a:endParaRPr lang="ru-RU">
              <a:ea typeface="TimesNew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"/>
          <p:cNvSpPr>
            <a:spLocks noChangeArrowheads="1"/>
          </p:cNvSpPr>
          <p:nvPr/>
        </p:nvSpPr>
        <p:spPr bwMode="auto">
          <a:xfrm>
            <a:off x="261938" y="290513"/>
            <a:ext cx="1169828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социокультурные компоненты: </a:t>
            </a:r>
          </a:p>
          <a:p>
            <a:pPr indent="45085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вопросы  истории, права, политики и экономики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обязательный социальный интеркультурный аспект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усвоение грамматики и лексики немецкого языка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внешняя и внутренняя мотивации обучающегося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специфические особенности начинающих изучать второй иностранный язык, заключаются в том, что в их сознании взаимодействуют три речевых механизма: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речевой  опыт  родного языка сформирован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речевой  опыт первого иностранного (английского) языка совершенствуется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 речевой  механизм немецкого языка находится в стадии становления</a:t>
            </a:r>
          </a:p>
          <a:p>
            <a:pPr indent="450850" eaLnBrk="0" hangingPunct="0"/>
            <a:r>
              <a:rPr lang="ru-RU" sz="2800">
                <a:latin typeface="Times New Roman" pitchFamily="18" charset="0"/>
                <a:ea typeface="TimesNewRoman"/>
                <a:cs typeface="Times New Roman" pitchFamily="18" charset="0"/>
              </a:rPr>
              <a:t>быстрее формировать речевой механизм на втором иностранном языке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508</Words>
  <Application>Microsoft Office PowerPoint</Application>
  <PresentationFormat>Произвольный</PresentationFormat>
  <Paragraphs>88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Century Gothic</vt:lpstr>
      <vt:lpstr>Wingdings 3</vt:lpstr>
      <vt:lpstr>Calibri</vt:lpstr>
      <vt:lpstr>Calibri Light</vt:lpstr>
      <vt:lpstr>Times New Roman</vt:lpstr>
      <vt:lpstr>Times</vt:lpstr>
      <vt:lpstr>TimesNewRoman</vt:lpstr>
      <vt:lpstr>Wingdings</vt:lpstr>
      <vt:lpstr>Совет директоров</vt:lpstr>
      <vt:lpstr>Небесная</vt:lpstr>
      <vt:lpstr>Кандидат исторических наук, профессор, Катаева Алмазия Гаррафовна 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организации обучения немецкому языку в университете как второму иностранному  Кандидат исторических наук, профессор, Катаева Алмазия Гаррафовна</dc:title>
  <dc:creator>Microsoft Office User</dc:creator>
  <cp:lastModifiedBy>Валерий</cp:lastModifiedBy>
  <cp:revision>15</cp:revision>
  <dcterms:created xsi:type="dcterms:W3CDTF">2020-04-18T11:09:45Z</dcterms:created>
  <dcterms:modified xsi:type="dcterms:W3CDTF">2020-04-29T08:30:02Z</dcterms:modified>
</cp:coreProperties>
</file>